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256" r:id="rId2"/>
    <p:sldId id="9261" r:id="rId3"/>
    <p:sldId id="9339" r:id="rId4"/>
    <p:sldId id="9240" r:id="rId5"/>
    <p:sldId id="9167" r:id="rId6"/>
    <p:sldId id="9231" r:id="rId7"/>
    <p:sldId id="9232" r:id="rId8"/>
    <p:sldId id="9239" r:id="rId9"/>
    <p:sldId id="9340" r:id="rId10"/>
    <p:sldId id="9236" r:id="rId11"/>
    <p:sldId id="9237" r:id="rId12"/>
    <p:sldId id="9238" r:id="rId13"/>
    <p:sldId id="9241" r:id="rId14"/>
    <p:sldId id="9242" r:id="rId15"/>
    <p:sldId id="9243" r:id="rId16"/>
    <p:sldId id="9244" r:id="rId17"/>
    <p:sldId id="9245" r:id="rId18"/>
    <p:sldId id="9233" r:id="rId19"/>
    <p:sldId id="9247" r:id="rId20"/>
    <p:sldId id="9249" r:id="rId21"/>
    <p:sldId id="9250" r:id="rId22"/>
    <p:sldId id="9251" r:id="rId23"/>
    <p:sldId id="9252" r:id="rId24"/>
    <p:sldId id="9253" r:id="rId25"/>
    <p:sldId id="9254" r:id="rId26"/>
    <p:sldId id="9259" r:id="rId27"/>
    <p:sldId id="9263" r:id="rId28"/>
    <p:sldId id="9329" r:id="rId29"/>
    <p:sldId id="9330" r:id="rId30"/>
    <p:sldId id="9269" r:id="rId31"/>
    <p:sldId id="9345" r:id="rId32"/>
    <p:sldId id="9276" r:id="rId33"/>
    <p:sldId id="9277" r:id="rId34"/>
    <p:sldId id="9279" r:id="rId35"/>
    <p:sldId id="9280" r:id="rId36"/>
    <p:sldId id="9342" r:id="rId37"/>
    <p:sldId id="9324" r:id="rId38"/>
    <p:sldId id="9341" r:id="rId39"/>
    <p:sldId id="9282" r:id="rId40"/>
    <p:sldId id="9283" r:id="rId41"/>
    <p:sldId id="9323" r:id="rId42"/>
    <p:sldId id="9290" r:id="rId43"/>
    <p:sldId id="9291" r:id="rId44"/>
    <p:sldId id="9292" r:id="rId45"/>
    <p:sldId id="9293" r:id="rId46"/>
    <p:sldId id="9294" r:id="rId47"/>
    <p:sldId id="9331" r:id="rId48"/>
    <p:sldId id="9332" r:id="rId49"/>
    <p:sldId id="9333" r:id="rId50"/>
    <p:sldId id="9334" r:id="rId51"/>
    <p:sldId id="9299" r:id="rId52"/>
    <p:sldId id="9300" r:id="rId53"/>
    <p:sldId id="9301" r:id="rId54"/>
    <p:sldId id="9316" r:id="rId55"/>
    <p:sldId id="9303" r:id="rId56"/>
    <p:sldId id="9304" r:id="rId57"/>
    <p:sldId id="9305" r:id="rId58"/>
    <p:sldId id="9306" r:id="rId59"/>
    <p:sldId id="9307" r:id="rId60"/>
    <p:sldId id="9308" r:id="rId61"/>
    <p:sldId id="9309" r:id="rId62"/>
    <p:sldId id="9310" r:id="rId63"/>
    <p:sldId id="9311" r:id="rId64"/>
    <p:sldId id="9335" r:id="rId65"/>
    <p:sldId id="9336" r:id="rId66"/>
    <p:sldId id="9314" r:id="rId67"/>
    <p:sldId id="9315" r:id="rId68"/>
    <p:sldId id="9285" r:id="rId69"/>
    <p:sldId id="9204" r:id="rId70"/>
    <p:sldId id="9328" r:id="rId71"/>
    <p:sldId id="693" r:id="rId72"/>
    <p:sldId id="9206" r:id="rId73"/>
    <p:sldId id="588" r:id="rId74"/>
    <p:sldId id="589" r:id="rId75"/>
    <p:sldId id="672" r:id="rId76"/>
    <p:sldId id="9326" r:id="rId77"/>
    <p:sldId id="9207" r:id="rId78"/>
    <p:sldId id="9188" r:id="rId79"/>
    <p:sldId id="9325" r:id="rId80"/>
    <p:sldId id="9224" r:id="rId81"/>
    <p:sldId id="9182" r:id="rId82"/>
    <p:sldId id="859" r:id="rId83"/>
    <p:sldId id="9190" r:id="rId84"/>
    <p:sldId id="9181" r:id="rId85"/>
    <p:sldId id="867" r:id="rId86"/>
  </p:sldIdLst>
  <p:sldSz cx="12192000" cy="685800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000"/>
    <a:srgbClr val="156082"/>
    <a:srgbClr val="FBE3D6"/>
    <a:srgbClr val="F5E72B"/>
    <a:srgbClr val="99FFCC"/>
    <a:srgbClr val="5B9BD5"/>
    <a:srgbClr val="33CC33"/>
    <a:srgbClr val="FFFFCC"/>
    <a:srgbClr val="FFCC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630"/>
  </p:normalViewPr>
  <p:slideViewPr>
    <p:cSldViewPr snapToGrid="0">
      <p:cViewPr varScale="1">
        <p:scale>
          <a:sx n="65" d="100"/>
          <a:sy n="65" d="100"/>
        </p:scale>
        <p:origin x="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5284"/>
    </p:cViewPr>
  </p:sorterViewPr>
  <p:notesViewPr>
    <p:cSldViewPr snapToGrid="0">
      <p:cViewPr varScale="1">
        <p:scale>
          <a:sx n="88" d="100"/>
          <a:sy n="88" d="100"/>
        </p:scale>
        <p:origin x="39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0D6F96BB-8600-4CAB-9F89-66201690A1D5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2018905E-954E-4FA4-A862-24FFDA759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83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174E9-7319-4728-97B0-70BD3B95FD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72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905E-954E-4FA4-A862-24FFDA7597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569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864CE-11DF-C5A5-BAB0-C186849F6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FA1E4-B0C2-BC0C-6AD7-833A3AFD3B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15EECC-941D-8408-AF5E-02D3F179F9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84A39-674B-030D-98E8-8811E23C6D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905E-954E-4FA4-A862-24FFDA7597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6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863A-94B4-617A-56D0-040EA3A46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C97E60-8235-2718-D464-53F13307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27FA60-6147-9531-0254-CB6C33EC46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3F91E-6CF8-2CBA-A018-C068618F8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905E-954E-4FA4-A862-24FFDA7597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84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556F6-44D1-D363-5492-5202B510C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047441-27AE-5A3E-7215-3A1643311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478162-B968-0AF2-0E7E-E700B692E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3ACCF-C977-FF98-8988-6F0FE57BE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31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19223-5C5C-7335-DF5E-C0EEA9EA4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79BFCC-2E7C-51FC-23AA-1F535B7F7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FD83D8-0F71-399C-724C-8F42693918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2231A-24D6-32A3-8B21-D6F3E676F5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12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3CC4-9791-E159-0812-BCDE2CE64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0066EE-F2E0-FB98-3458-975300D05D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D3BDD4-F8D0-BF57-E368-EA41B8E33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39D69-AFA3-024D-CA90-2C6F5CDBE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905E-954E-4FA4-A862-24FFDA7597D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89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1228D-07F2-2509-6A23-E7090DF2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4CA389-532B-E838-F85B-CD75AB418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F39EAD-B886-CC61-4297-BE4CF7888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F27D5-861D-FDC7-B88E-38D75E479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69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D21D8-F09D-BCE4-5ECF-BED23DC75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CD0481-2EA6-4D1A-1E4A-8081B72C6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3E8D8-95AC-B8A1-87F9-FAEECB613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33F05-447F-6349-8244-3245132F76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96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4029B-A503-D6F5-D44D-01C00E8C7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DED31C-1157-1D2D-23DA-077B24DCE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C861E3-1EBF-D088-A90A-A71166E05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5C519-E14D-C15D-F2BF-5AF08282A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08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5E80-8DBA-F45D-286C-95C8B858E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4A396D-D8BB-3200-780D-990860A18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174F18-B8B4-E68F-81F8-AE49784497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E2AFD-14BB-2A01-532B-921F6D446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905E-954E-4FA4-A862-24FFDA7597D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63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1DDAC-8249-1AEB-09B0-50EBB07C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160631-77F2-8A09-2A81-FB0DDF89F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693FD8-97F0-E346-2F1E-59696BD6A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37F332-E77B-8FBD-F416-90F46C3CB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905E-954E-4FA4-A862-24FFDA7597D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68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4F604-E344-6474-BC42-364863602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A181CB-85CD-B9E5-ED7E-5F52FF181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E5B487-1DBF-8C79-43CE-910883B673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994B2-151F-E115-4E13-91C31A1F75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07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0FC84-815C-6FF2-685C-250F82DD2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E4947-D7DB-DE26-4A54-E3643BBAC8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2C376A-1595-2467-9E4E-1B49353303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86B85-C8DF-E819-99BF-917ADB2FD5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54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7A665-1356-06D4-672E-863088D02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CE6471-2A48-3ACA-2A56-8B03E4016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E23FB-61E0-621F-B1C7-887159F52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5E4597-1A77-7B44-50E6-27C9FCE05C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477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94D6-81C9-DEA3-489E-E55633AF5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C548F9-7917-3FC9-25FF-A491D8BE8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F14357-681F-6840-6546-30285084A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C778C-8107-EAC7-5B19-CFD04AA7D6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58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F38E4-82C9-2DAE-EC69-843EB2888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E42F10-0A85-8B1D-395C-F5C7ED367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57925" cy="35194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47283A-34AF-0740-6EA6-0E4773F6D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F504F-63BD-E55C-5A85-708812493E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581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20BF9-F583-5C8F-C8D4-A33F4EBB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EAA97D-6E4A-B045-2A6B-A3253A630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CC04E4-DBDE-5D05-6A09-7558563F1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8744E-84E6-B46F-2E15-1B6B8C6B1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6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17A0C-8663-4AB1-70FF-17D555F76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24692B-362F-3152-E31D-508FB5A1E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797F03-BE32-F3CF-72A4-0D6785DFC6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1B24E-1AE8-4E74-894D-ED0647F6B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709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83154-0A0C-434E-9716-9E1C421AC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B8FF6C-7372-7787-A172-AC401F876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8AF45F-623C-A0FE-5740-2C84B9256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07150-291B-BE26-E56A-6848D586D3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545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CED75-F05A-66BA-ABE3-138362828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D464CE-FCD7-8841-501C-9ABC91F3F0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2F8632-3D7D-B553-EE20-3225F2BF9F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0780C-D243-542E-DBCA-014601822B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016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F38E4-82C9-2DAE-EC69-843EB2888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E42F10-0A85-8B1D-395C-F5C7ED367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57925" cy="35194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47283A-34AF-0740-6EA6-0E4773F6D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F504F-63BD-E55C-5A85-708812493E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581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13DD4-AEB7-449D-441F-F61BC4910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02E85A-A75B-CC5F-0FA4-231431452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57925" cy="35194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FFB627-5F71-DFAC-7A6A-C044F78F0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9C263-5682-D2FB-9A77-0FA933F369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496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A5CB0-3777-7FF1-E91F-12DBEC767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060A4-3B7F-6810-2E59-06DA0F8AE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57925" cy="35194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009A1F-9777-571A-97D9-668E8B27A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7B1D2-D70D-9A06-43B4-600A595B4B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522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2D6C1-15C3-BA94-5B5B-3B7C90FF5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9CF83-25D5-0FAC-4827-C1BE770AD7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57925" cy="35194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48E530-C538-42BC-BB1B-592191D34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45B7C-5E5A-6B24-0384-5D869850FC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001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80663">
              <a:defRPr/>
            </a:pPr>
            <a:fld id="{99866B1F-B46D-4D8B-9624-CC76B8E1EC29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pPr defTabSz="480663">
                <a:defRPr/>
              </a:pPr>
              <a:t>59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601422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923">
              <a:defRPr/>
            </a:pPr>
            <a:r>
              <a:rPr lang="en-US" i="1">
                <a:cs typeface="Calibri"/>
              </a:rPr>
              <a:t>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5EC69A-318F-4527-A8FC-E3505855685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677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8CFCC-D1A6-5443-9EFD-071B52166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1064E3-3FC2-A8E6-61A2-EEC4BF61D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8CD14B-4859-9864-C835-7E9D95278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C4533-4733-9F18-0097-08830124C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669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5AB0F-076B-F3C5-F08F-FD1AA072F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75E6EE-0F95-CEDF-1653-E9D5BE029B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2DF4B-AFBC-A704-8AE2-112C9D72D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8F40F-6E42-0D84-A363-CD5A92BB47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297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0B4D5-0961-B1DC-AE9A-D51ADCF2D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4F4807-1B6A-60AC-CEC0-2B875E275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B09348-EC4E-608E-C31E-03D6F5C7B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5F14B-B62B-7674-6C25-DC13BC0DD4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424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C483B-C372-560F-0EA1-E1B52AD77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DF52CC-0F72-ABD9-91D2-EB52821FB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A88D60-496F-9FAC-0997-37AFA253A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81A0E-D54F-BA76-FC6A-2CBE5846F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110AC-6AEF-4AE4-AE4F-E6952D534D87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903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57925" cy="3519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740BA-97D3-BABF-88F8-99EA51F41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76FFE-A531-5762-A6F7-87AD310B15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57925" cy="35194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D0FB2B-5D05-F6B2-D84C-243F7C521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47AF3-61A8-67BD-6C84-25378CCC47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79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C5997-3504-4B37-A938-6FA4C3B2C1A8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699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D38D8-DCFC-F3A2-6780-3B710552D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4A06F7-C11A-A778-993F-69899827A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E9BF75-0178-8C72-B1EF-E043F0F18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B7210-4AF8-5CAC-4A09-D1553133C5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C5997-3504-4B37-A938-6FA4C3B2C1A8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175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A3C80-C760-19AA-2DFB-4E66A7B47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73A4B-B54E-86A5-12A6-FA941D499C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296866-CCDD-7B2A-4646-83100B7D6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7B2A9-3464-7B66-431F-699D7E8BF5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272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47688" y="757238"/>
            <a:ext cx="6745287" cy="3794125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546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409A6-AA7C-344D-A83E-F8AE7C8DB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508918-F43F-C8D8-B4E6-6354F99F6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CD2D88-67B8-9F6F-8C02-404C7ACC8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0F47B-68ED-210C-0B48-BA2AF8239C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8905E-954E-4FA4-A862-24FFDA7597D5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256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6730B-612F-6EAE-2976-7D59CAE1A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2C11FB-A792-9B7C-0E71-D1991FC377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5222DF-5FB5-F15C-3E51-642245ECB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147ED-CFF5-5DF3-C446-4CF8474F6A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953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132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B6DDA-DBB0-AA65-FF34-16C0772A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EA60A-5D4A-FE2B-B0DF-DE91EEEA6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6E383E-BE01-1CB4-F4D7-113B5EAAB2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60E1C-9ACE-C04C-9BD4-2605984A7E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888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41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B99B5-2BFE-4ED2-BF94-4C8D1723408E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92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24A3D-9C42-4FD8-9FDC-33ECA35EB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D11BEF-9909-D00E-9990-569B1C2F2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75599-2BE3-03A1-783C-1867CF9A8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A80E-2C4F-4F1E-88C4-7B6AAEC895F2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D6AC6-812C-A92B-7358-0764548FD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F919D-52AF-D957-B3BA-E435BCDB2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5CE1-F49C-4F5E-8E83-C09865BD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0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D15B3-E691-5F21-97C1-0132C1FE3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953D4-E54A-4281-074F-31688AE65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6021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1891-0E46-133E-18BF-07383876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88A65-495C-AB8B-12C5-D09B4D35B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D401-6A31-7AD8-4CEF-AC1D3B8C3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CC6F-EC44-4D55-8773-F7EFDFD298F7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F6B91-4B60-BD19-EBE7-5296E3224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9DDF3-9978-BBBC-B972-FDBFE179A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5CE1-F49C-4F5E-8E83-C09865BD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47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0D80-2F0B-0769-1AAB-3D73FA668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76C87-D8F2-199B-2D19-8A88783EF0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13CA85-80AC-0200-5756-6B35577F4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6844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B862-10B6-B0CF-110B-024F58B41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DB7210-C2C9-953D-D9DC-88C8F60E4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5F8ACC-5BC1-4B53-2465-8406437C4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A4A517-CA9E-8919-6046-CF4201121D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8CCFCE-9EB4-593A-0CDD-29DD2C6D5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743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55724-1E36-6DEC-827B-0E9570959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628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DA8C4-E4B4-9D5D-AC23-8F425C1A6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78FF-5AA0-405B-8192-3B6B9FC08D2C}" type="datetime1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61388F-015D-8440-1FEF-77085426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CF023-4DAE-5ECE-4D8B-D8F46C0EA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5CE1-F49C-4F5E-8E83-C09865BD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7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46B36-7CB3-90B3-FB1A-5AE169874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64828-74B5-F9BD-1CD6-7EC017025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1F9A4-081E-45DB-0E08-E959B2EE7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8E45E-19E8-F85A-EAE0-0A4F6DA5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3EC3-532A-4F4A-9E78-683F1FAB909A}" type="datetime1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6BD06-89C0-4C85-85C3-700591B16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D793C-5556-1E2C-F88E-140339566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5CE1-F49C-4F5E-8E83-C09865BD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29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E49BE-F72A-25C6-0C24-62AE44832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DE3C07-306A-8B51-FC64-71BC5BE3E5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7E444-2E57-AAF2-420D-123FB5281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3215A2-9118-7945-16DE-EBD23D993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5721C-1B13-4984-81C6-A66084834414}" type="datetime1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CEE18-A25A-65D5-C923-5F6A63F64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00B8F-BAE4-3835-9BFC-DC4130767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5CE1-F49C-4F5E-8E83-C09865BD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6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F2F2B-A650-C442-64D2-10EF21AB4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73FBDB-0F83-1192-533F-C6656E106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201D1-FA73-7CC6-182A-7EE7EF77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AA58-6D57-435F-BFCC-C12B79BD1E98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F04E8-EC8E-F199-E3E2-9FB47ACD8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408A8-3607-9762-0E00-BA90575AE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5CE1-F49C-4F5E-8E83-C09865BD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67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A46470-6FC8-D468-E555-7F759DA2BC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491D7D-92B4-9CAA-1089-D8B790C60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22730-FD0C-CAE3-7D2B-04BCD9BF6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7DF6-936E-4EFA-B1ED-1CB7FC1DA1F2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28043-1F1A-3DCE-F57A-F94F91476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38B86-56F2-81A6-0606-38DF710B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5CE1-F49C-4F5E-8E83-C09865BD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90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2DA1D9-0859-1DD1-DCBF-1AEBDD797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09FA6-1DDD-6409-12CD-4EE158F55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B6081-47F0-463A-A1EA-6DC2EC13D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BBCC3-FCF1-4C5C-B9B8-556241832669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8ACAA-A4A4-8E35-BA98-E9BA2118FA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F9FAE-8FBA-702B-79D7-70931B458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185CE1-F49C-4F5E-8E83-C09865BD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0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E54A-880C-F75B-F385-088146918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307" y="269598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Modern Economic Analysis and Antitrust Law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</a:p>
        </p:txBody>
      </p:sp>
    </p:spTree>
    <p:extLst>
      <p:ext uri="{BB962C8B-B14F-4D97-AF65-F5344CB8AC3E}">
        <p14:creationId xmlns:p14="http://schemas.microsoft.com/office/powerpoint/2010/main" val="2739240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56D05-93B8-B264-A641-9EFC7ACA3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C4A1F-E2D3-AA00-BF01-69D6279C71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Chapter 1 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</a:p>
        </p:txBody>
      </p:sp>
    </p:spTree>
    <p:extLst>
      <p:ext uri="{BB962C8B-B14F-4D97-AF65-F5344CB8AC3E}">
        <p14:creationId xmlns:p14="http://schemas.microsoft.com/office/powerpoint/2010/main" val="713084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55A3D-8730-46D0-88F9-388F50BB1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38" y="-7114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92C9B-5F46-422F-A81B-62971CCD5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993" y="240797"/>
            <a:ext cx="11207007" cy="796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latin typeface="Cambria" panose="02040503050406030204" pitchFamily="18" charset="0"/>
              </a:rPr>
              <a:t> </a:t>
            </a:r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Three Interactive Elements of Antitrust Legal Standards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F46A8CD3-17A5-4B1B-A99F-59F51F4807DA}"/>
              </a:ext>
            </a:extLst>
          </p:cNvPr>
          <p:cNvSpPr/>
          <p:nvPr/>
        </p:nvSpPr>
        <p:spPr>
          <a:xfrm>
            <a:off x="4073013" y="1952190"/>
            <a:ext cx="3968025" cy="3352800"/>
          </a:xfrm>
          <a:prstGeom prst="triangl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5D5405-313C-40C7-8931-1FCEEDE57CD8}"/>
              </a:ext>
            </a:extLst>
          </p:cNvPr>
          <p:cNvSpPr txBox="1"/>
          <p:nvPr/>
        </p:nvSpPr>
        <p:spPr>
          <a:xfrm>
            <a:off x="3107596" y="5456889"/>
            <a:ext cx="1825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Statutes and Ideology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22C2B-A5F7-45DB-B607-873F6DA90DB2}"/>
              </a:ext>
            </a:extLst>
          </p:cNvPr>
          <p:cNvSpPr txBox="1"/>
          <p:nvPr/>
        </p:nvSpPr>
        <p:spPr>
          <a:xfrm>
            <a:off x="5101585" y="1077000"/>
            <a:ext cx="1928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Economics</a:t>
            </a:r>
          </a:p>
          <a:p>
            <a:pPr algn="ctr"/>
            <a:r>
              <a:rPr lang="en-US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Facts &amp; Theory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DFA9A2-25DE-47EA-92E0-85871DC90FCE}"/>
              </a:ext>
            </a:extLst>
          </p:cNvPr>
          <p:cNvSpPr txBox="1"/>
          <p:nvPr/>
        </p:nvSpPr>
        <p:spPr>
          <a:xfrm>
            <a:off x="7214301" y="5522053"/>
            <a:ext cx="1738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</a:rPr>
              <a:t>D</a:t>
            </a:r>
            <a:r>
              <a:rPr lang="en-US" sz="2000" b="1" dirty="0">
                <a:latin typeface="Cambria" panose="02040503050406030204" pitchFamily="18" charset="0"/>
                <a:cs typeface="Times New Roman" panose="02020603050405020304" pitchFamily="18" charset="0"/>
              </a:rPr>
              <a:t>ecision Theory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2D056E-2F70-49D8-B84A-FB8FED52CDB7}"/>
              </a:ext>
            </a:extLst>
          </p:cNvPr>
          <p:cNvSpPr txBox="1"/>
          <p:nvPr/>
        </p:nvSpPr>
        <p:spPr>
          <a:xfrm>
            <a:off x="5222225" y="3592272"/>
            <a:ext cx="1767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Legal Standards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10EBFC-70C9-4BB5-BCDA-5FE04C458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746C94-1E48-4D3F-B959-F0639149A27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EF698E-496D-753B-4082-07287B6F8C75}"/>
              </a:ext>
            </a:extLst>
          </p:cNvPr>
          <p:cNvSpPr txBox="1"/>
          <p:nvPr/>
        </p:nvSpPr>
        <p:spPr>
          <a:xfrm>
            <a:off x="2700670" y="839972"/>
            <a:ext cx="6911163" cy="557146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38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DF24E-4F8C-B153-6954-8C795F547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2721-303F-9AA6-F087-6AA7F3EDE9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Chapter 2 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</a:p>
        </p:txBody>
      </p:sp>
    </p:spTree>
    <p:extLst>
      <p:ext uri="{BB962C8B-B14F-4D97-AF65-F5344CB8AC3E}">
        <p14:creationId xmlns:p14="http://schemas.microsoft.com/office/powerpoint/2010/main" val="3484738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1CC05-29B1-2716-0BE7-A082D9E96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25312-3EB5-D77E-EAD4-7958AE9E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8"/>
            <a:ext cx="12191999" cy="912931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MES and MVS</a:t>
            </a: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0B8D903-CFF0-138C-A822-08DCE5C32BFD}"/>
              </a:ext>
            </a:extLst>
          </p:cNvPr>
          <p:cNvGrpSpPr/>
          <p:nvPr/>
        </p:nvGrpSpPr>
        <p:grpSpPr>
          <a:xfrm>
            <a:off x="2861187" y="1688690"/>
            <a:ext cx="6380672" cy="3722811"/>
            <a:chOff x="4265751" y="2006582"/>
            <a:chExt cx="6380672" cy="3722811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E115EF5D-EAE9-E27B-8B33-7B3EAC1C0E07}"/>
                </a:ext>
              </a:extLst>
            </p:cNvPr>
            <p:cNvCxnSpPr>
              <a:cxnSpLocks/>
            </p:cNvCxnSpPr>
            <p:nvPr/>
          </p:nvCxnSpPr>
          <p:spPr>
            <a:xfrm>
              <a:off x="5295913" y="3154021"/>
              <a:ext cx="0" cy="2246207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4E2DC50-CD1B-BA54-3159-D19959A8C36E}"/>
                </a:ext>
              </a:extLst>
            </p:cNvPr>
            <p:cNvCxnSpPr/>
            <p:nvPr/>
          </p:nvCxnSpPr>
          <p:spPr>
            <a:xfrm>
              <a:off x="4811484" y="2006582"/>
              <a:ext cx="0" cy="339364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FBF6737-FFFD-87A9-E90F-5C7E55D55B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1484" y="5400231"/>
              <a:ext cx="421132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5827303-CABA-AF88-31FE-84D7A6BFFF7F}"/>
                </a:ext>
              </a:extLst>
            </p:cNvPr>
            <p:cNvCxnSpPr>
              <a:cxnSpLocks/>
              <a:endCxn id="35" idx="1"/>
            </p:cNvCxnSpPr>
            <p:nvPr/>
          </p:nvCxnSpPr>
          <p:spPr>
            <a:xfrm>
              <a:off x="5747641" y="2155624"/>
              <a:ext cx="2140013" cy="2853616"/>
            </a:xfrm>
            <a:prstGeom prst="line">
              <a:avLst/>
            </a:prstGeom>
            <a:ln w="44450">
              <a:solidFill>
                <a:srgbClr val="7030A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2CF1424-167D-47DD-A47B-2622AA0EE90A}"/>
                </a:ext>
              </a:extLst>
            </p:cNvPr>
            <p:cNvCxnSpPr>
              <a:cxnSpLocks/>
            </p:cNvCxnSpPr>
            <p:nvPr/>
          </p:nvCxnSpPr>
          <p:spPr>
            <a:xfrm>
              <a:off x="4811484" y="3154021"/>
              <a:ext cx="484429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663A081-8140-24F2-D304-22D26352E3A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00689" y="4569211"/>
              <a:ext cx="1963825" cy="6184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4FD3E52-C794-8BFF-F841-F9473EFA4160}"/>
                </a:ext>
              </a:extLst>
            </p:cNvPr>
            <p:cNvCxnSpPr/>
            <p:nvPr/>
          </p:nvCxnSpPr>
          <p:spPr>
            <a:xfrm>
              <a:off x="6833815" y="4569211"/>
              <a:ext cx="0" cy="818168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C485DBC-BC91-CD6C-8B69-50CD6491F2F5}"/>
                </a:ext>
              </a:extLst>
            </p:cNvPr>
            <p:cNvSpPr/>
            <p:nvPr/>
          </p:nvSpPr>
          <p:spPr>
            <a:xfrm>
              <a:off x="5251451" y="3100353"/>
              <a:ext cx="88925" cy="8892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55B1BD6-DB1D-4813-9D4A-BEC7BC86B988}"/>
                </a:ext>
              </a:extLst>
            </p:cNvPr>
            <p:cNvSpPr txBox="1"/>
            <p:nvPr/>
          </p:nvSpPr>
          <p:spPr>
            <a:xfrm>
              <a:off x="4265751" y="2972817"/>
              <a:ext cx="53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B0CC807-9EB6-949B-F5BC-DD6089434333}"/>
                </a:ext>
              </a:extLst>
            </p:cNvPr>
            <p:cNvSpPr txBox="1"/>
            <p:nvPr/>
          </p:nvSpPr>
          <p:spPr>
            <a:xfrm>
              <a:off x="7887654" y="4824574"/>
              <a:ext cx="2758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Entrant’s Demand Curve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8AA5DCF-17D9-59FF-6ECF-44F14367B90B}"/>
                </a:ext>
              </a:extLst>
            </p:cNvPr>
            <p:cNvSpPr txBox="1"/>
            <p:nvPr/>
          </p:nvSpPr>
          <p:spPr>
            <a:xfrm>
              <a:off x="4433882" y="4387637"/>
              <a:ext cx="4782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7EE4D9C-48F8-295C-28AD-121F33AB5B98}"/>
                </a:ext>
              </a:extLst>
            </p:cNvPr>
            <p:cNvSpPr/>
            <p:nvPr/>
          </p:nvSpPr>
          <p:spPr>
            <a:xfrm>
              <a:off x="6782011" y="4543978"/>
              <a:ext cx="80710" cy="8071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CB7584-89C1-E6C0-95C2-CC16E6763D92}"/>
                </a:ext>
              </a:extLst>
            </p:cNvPr>
            <p:cNvSpPr txBox="1"/>
            <p:nvPr/>
          </p:nvSpPr>
          <p:spPr>
            <a:xfrm>
              <a:off x="5125680" y="5356912"/>
              <a:ext cx="819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MVS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E9DA26-6E1E-4747-0291-5BB00D783F21}"/>
                </a:ext>
              </a:extLst>
            </p:cNvPr>
            <p:cNvSpPr txBox="1"/>
            <p:nvPr/>
          </p:nvSpPr>
          <p:spPr>
            <a:xfrm>
              <a:off x="9720839" y="3368651"/>
              <a:ext cx="619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ATC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C2D97C-4AAF-5FE3-8DA3-C672864BF5B4}"/>
                </a:ext>
              </a:extLst>
            </p:cNvPr>
            <p:cNvSpPr txBox="1"/>
            <p:nvPr/>
          </p:nvSpPr>
          <p:spPr>
            <a:xfrm>
              <a:off x="6471529" y="5360061"/>
              <a:ext cx="819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MES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EBB0D8C-657E-3B7C-0EC5-9CA267E41215}"/>
                </a:ext>
              </a:extLst>
            </p:cNvPr>
            <p:cNvSpPr/>
            <p:nvPr/>
          </p:nvSpPr>
          <p:spPr>
            <a:xfrm>
              <a:off x="5013719" y="2477843"/>
              <a:ext cx="1915028" cy="2097741"/>
            </a:xfrm>
            <a:custGeom>
              <a:avLst/>
              <a:gdLst>
                <a:gd name="connsiteX0" fmla="*/ 0 w 1721224"/>
                <a:gd name="connsiteY0" fmla="*/ 0 h 2097741"/>
                <a:gd name="connsiteX1" fmla="*/ 806824 w 1721224"/>
                <a:gd name="connsiteY1" fmla="*/ 1741394 h 2097741"/>
                <a:gd name="connsiteX2" fmla="*/ 1721224 w 1721224"/>
                <a:gd name="connsiteY2" fmla="*/ 2097741 h 2097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1224" h="2097741">
                  <a:moveTo>
                    <a:pt x="0" y="0"/>
                  </a:moveTo>
                  <a:cubicBezTo>
                    <a:pt x="259976" y="695885"/>
                    <a:pt x="519953" y="1391771"/>
                    <a:pt x="806824" y="1741394"/>
                  </a:cubicBezTo>
                  <a:cubicBezTo>
                    <a:pt x="1093695" y="2091017"/>
                    <a:pt x="1407459" y="2094379"/>
                    <a:pt x="1721224" y="2097741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122E771-5D9F-356B-758C-9D4184A6072C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 flipV="1">
              <a:off x="6928747" y="4569211"/>
              <a:ext cx="1330992" cy="637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C387624-A286-4719-908B-74F1E9309EC9}"/>
                </a:ext>
              </a:extLst>
            </p:cNvPr>
            <p:cNvSpPr/>
            <p:nvPr/>
          </p:nvSpPr>
          <p:spPr>
            <a:xfrm rot="21013710">
              <a:off x="8198062" y="3834457"/>
              <a:ext cx="1788922" cy="665680"/>
            </a:xfrm>
            <a:custGeom>
              <a:avLst/>
              <a:gdLst>
                <a:gd name="connsiteX0" fmla="*/ 0 w 611841"/>
                <a:gd name="connsiteY0" fmla="*/ 248771 h 277982"/>
                <a:gd name="connsiteX1" fmla="*/ 396688 w 611841"/>
                <a:gd name="connsiteY1" fmla="*/ 255494 h 277982"/>
                <a:gd name="connsiteX2" fmla="*/ 611841 w 611841"/>
                <a:gd name="connsiteY2" fmla="*/ 0 h 27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1841" h="277982">
                  <a:moveTo>
                    <a:pt x="0" y="248771"/>
                  </a:moveTo>
                  <a:cubicBezTo>
                    <a:pt x="147357" y="272863"/>
                    <a:pt x="294715" y="296956"/>
                    <a:pt x="396688" y="255494"/>
                  </a:cubicBezTo>
                  <a:cubicBezTo>
                    <a:pt x="498661" y="214032"/>
                    <a:pt x="555251" y="107016"/>
                    <a:pt x="611841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20ADB1-9694-A933-EEEE-00ACCFDD5C15}"/>
                </a:ext>
              </a:extLst>
            </p:cNvPr>
            <p:cNvSpPr txBox="1"/>
            <p:nvPr/>
          </p:nvSpPr>
          <p:spPr>
            <a:xfrm>
              <a:off x="8910162" y="5347307"/>
              <a:ext cx="349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5708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FA424-AF24-B416-9B6E-D0989B2FB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CA2A-4D46-E01E-099C-2F267F4E6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090"/>
            <a:ext cx="12192000" cy="908191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Post-Entry Competition as an Entry Barrier: </a:t>
            </a:r>
            <a:b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Price War “</a:t>
            </a:r>
            <a:r>
              <a:rPr lang="en-US" sz="3200" i="1" dirty="0">
                <a:latin typeface="Cambria" panose="02040503050406030204" pitchFamily="18" charset="0"/>
                <a:cs typeface="Times New Roman" panose="02020603050405020304" pitchFamily="18" charset="0"/>
              </a:rPr>
              <a:t>Death Spiral”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B560EC-24F7-BF15-82EA-B83558E94A76}"/>
              </a:ext>
            </a:extLst>
          </p:cNvPr>
          <p:cNvGrpSpPr/>
          <p:nvPr/>
        </p:nvGrpSpPr>
        <p:grpSpPr>
          <a:xfrm>
            <a:off x="1605930" y="1688497"/>
            <a:ext cx="8985515" cy="4306387"/>
            <a:chOff x="2795635" y="1423026"/>
            <a:chExt cx="8985515" cy="4306387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A3F4B0E0-C8D9-455A-6303-64CFD28F7122}"/>
                </a:ext>
              </a:extLst>
            </p:cNvPr>
            <p:cNvCxnSpPr>
              <a:cxnSpLocks/>
            </p:cNvCxnSpPr>
            <p:nvPr/>
          </p:nvCxnSpPr>
          <p:spPr>
            <a:xfrm>
              <a:off x="5262292" y="2730586"/>
              <a:ext cx="0" cy="2667783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B672B2E-560C-4FD0-6F08-855AEA871FC6}"/>
                </a:ext>
              </a:extLst>
            </p:cNvPr>
            <p:cNvCxnSpPr/>
            <p:nvPr/>
          </p:nvCxnSpPr>
          <p:spPr>
            <a:xfrm>
              <a:off x="4811484" y="2006582"/>
              <a:ext cx="0" cy="339364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CF79274-3271-CF0B-13E6-2E9CBCEF9B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1484" y="5400231"/>
              <a:ext cx="421132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422E45B-6FB5-5DF5-4227-D46F114EB9C0}"/>
                </a:ext>
              </a:extLst>
            </p:cNvPr>
            <p:cNvCxnSpPr>
              <a:cxnSpLocks/>
            </p:cNvCxnSpPr>
            <p:nvPr/>
          </p:nvCxnSpPr>
          <p:spPr>
            <a:xfrm>
              <a:off x="6109300" y="2223683"/>
              <a:ext cx="2027686" cy="3176548"/>
            </a:xfrm>
            <a:prstGeom prst="line">
              <a:avLst/>
            </a:prstGeom>
            <a:ln w="44450">
              <a:solidFill>
                <a:srgbClr val="7030A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6C2D21E-ECA5-8A4F-22D7-32ACF6E2F1C7}"/>
                </a:ext>
              </a:extLst>
            </p:cNvPr>
            <p:cNvCxnSpPr/>
            <p:nvPr/>
          </p:nvCxnSpPr>
          <p:spPr>
            <a:xfrm>
              <a:off x="4811484" y="2724307"/>
              <a:ext cx="1649102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32A3AB9-D649-B035-231F-493EFC332173}"/>
                </a:ext>
              </a:extLst>
            </p:cNvPr>
            <p:cNvCxnSpPr>
              <a:cxnSpLocks/>
            </p:cNvCxnSpPr>
            <p:nvPr/>
          </p:nvCxnSpPr>
          <p:spPr>
            <a:xfrm>
              <a:off x="6533029" y="2930606"/>
              <a:ext cx="0" cy="2467763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07CFA04-9387-C8A4-4142-2A4CCA4D38D4}"/>
                </a:ext>
              </a:extLst>
            </p:cNvPr>
            <p:cNvCxnSpPr/>
            <p:nvPr/>
          </p:nvCxnSpPr>
          <p:spPr>
            <a:xfrm flipH="1">
              <a:off x="4811484" y="4592710"/>
              <a:ext cx="2792102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A6D02B7-BFE4-2740-5EF4-5F2B087AE497}"/>
                </a:ext>
              </a:extLst>
            </p:cNvPr>
            <p:cNvCxnSpPr/>
            <p:nvPr/>
          </p:nvCxnSpPr>
          <p:spPr>
            <a:xfrm>
              <a:off x="7630482" y="4582063"/>
              <a:ext cx="0" cy="818168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FF32FA1-33B0-A6D9-F495-A4F0B219779C}"/>
                </a:ext>
              </a:extLst>
            </p:cNvPr>
            <p:cNvSpPr/>
            <p:nvPr/>
          </p:nvSpPr>
          <p:spPr>
            <a:xfrm>
              <a:off x="6352094" y="2637807"/>
              <a:ext cx="178884" cy="17888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7F3D5AD-2CAE-B593-8DBC-B9D57A180DFD}"/>
                </a:ext>
              </a:extLst>
            </p:cNvPr>
            <p:cNvSpPr/>
            <p:nvPr/>
          </p:nvSpPr>
          <p:spPr>
            <a:xfrm>
              <a:off x="6914175" y="3498194"/>
              <a:ext cx="88925" cy="8892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B544843-5D25-3C25-BDB7-7B72030EADB8}"/>
                </a:ext>
              </a:extLst>
            </p:cNvPr>
            <p:cNvSpPr/>
            <p:nvPr/>
          </p:nvSpPr>
          <p:spPr>
            <a:xfrm>
              <a:off x="7371238" y="4227074"/>
              <a:ext cx="84048" cy="8404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BA3BDBF3-11E6-38E7-5DE8-6E0F1100FDC8}"/>
                </a:ext>
              </a:extLst>
            </p:cNvPr>
            <p:cNvSpPr/>
            <p:nvPr/>
          </p:nvSpPr>
          <p:spPr>
            <a:xfrm>
              <a:off x="6313202" y="2764980"/>
              <a:ext cx="757647" cy="706053"/>
            </a:xfrm>
            <a:prstGeom prst="arc">
              <a:avLst>
                <a:gd name="adj1" fmla="val 16200000"/>
                <a:gd name="adj2" fmla="val 1986912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FDEAC962-B29F-1B06-AA68-E2F0E99D91B5}"/>
                </a:ext>
              </a:extLst>
            </p:cNvPr>
            <p:cNvSpPr/>
            <p:nvPr/>
          </p:nvSpPr>
          <p:spPr>
            <a:xfrm>
              <a:off x="6765235" y="3551204"/>
              <a:ext cx="757647" cy="706053"/>
            </a:xfrm>
            <a:prstGeom prst="arc">
              <a:avLst>
                <a:gd name="adj1" fmla="val 16200000"/>
                <a:gd name="adj2" fmla="val 1986912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5797D54D-0070-771F-021C-E631B880C475}"/>
                </a:ext>
              </a:extLst>
            </p:cNvPr>
            <p:cNvSpPr/>
            <p:nvPr/>
          </p:nvSpPr>
          <p:spPr>
            <a:xfrm>
              <a:off x="7177308" y="4259682"/>
              <a:ext cx="959678" cy="1026059"/>
            </a:xfrm>
            <a:prstGeom prst="arc">
              <a:avLst>
                <a:gd name="adj1" fmla="val 16200000"/>
                <a:gd name="adj2" fmla="val 1986912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C04CF95-1D4E-7AAB-BE7A-9F4CA140E298}"/>
                </a:ext>
              </a:extLst>
            </p:cNvPr>
            <p:cNvSpPr txBox="1"/>
            <p:nvPr/>
          </p:nvSpPr>
          <p:spPr>
            <a:xfrm>
              <a:off x="6298685" y="5359417"/>
              <a:ext cx="466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E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1E4888-56B1-43D9-65B6-31F4632B693C}"/>
                </a:ext>
              </a:extLst>
            </p:cNvPr>
            <p:cNvSpPr txBox="1"/>
            <p:nvPr/>
          </p:nvSpPr>
          <p:spPr>
            <a:xfrm>
              <a:off x="7438459" y="5359417"/>
              <a:ext cx="10105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EQUIL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544A462-9507-82F5-4995-B0965AFFEDA6}"/>
                </a:ext>
              </a:extLst>
            </p:cNvPr>
            <p:cNvSpPr txBox="1"/>
            <p:nvPr/>
          </p:nvSpPr>
          <p:spPr>
            <a:xfrm>
              <a:off x="4369188" y="4428174"/>
              <a:ext cx="496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P*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11FAEF4-225F-B81C-3C0E-3EA29BECF5EA}"/>
                </a:ext>
              </a:extLst>
            </p:cNvPr>
            <p:cNvSpPr txBox="1"/>
            <p:nvPr/>
          </p:nvSpPr>
          <p:spPr>
            <a:xfrm>
              <a:off x="4369590" y="2469834"/>
              <a:ext cx="540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7CA1A9A-958A-C029-C873-D72DDB8B5F37}"/>
                </a:ext>
              </a:extLst>
            </p:cNvPr>
            <p:cNvSpPr txBox="1"/>
            <p:nvPr/>
          </p:nvSpPr>
          <p:spPr>
            <a:xfrm>
              <a:off x="6699191" y="1899059"/>
              <a:ext cx="2758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Entrant’s Demand Curve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B1D39A2-4041-6381-1D35-2EAC406820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8685" y="2131922"/>
              <a:ext cx="457199" cy="242064"/>
            </a:xfrm>
            <a:prstGeom prst="straightConnector1">
              <a:avLst/>
            </a:prstGeom>
            <a:ln w="444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084474-5BC5-38FA-5574-4F3856CE2CDC}"/>
                </a:ext>
              </a:extLst>
            </p:cNvPr>
            <p:cNvSpPr txBox="1"/>
            <p:nvPr/>
          </p:nvSpPr>
          <p:spPr>
            <a:xfrm>
              <a:off x="5964558" y="1423026"/>
              <a:ext cx="5816592" cy="36933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Entrant’s “Breakeven” Price/Output Curve (ATC; </a:t>
              </a:r>
              <a:r>
                <a:rPr lang="en-US" b="1" dirty="0" err="1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MVS</a:t>
              </a:r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87C84EB-EF34-5F09-C259-9F442D9619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72856" y="1799956"/>
              <a:ext cx="1034679" cy="542052"/>
            </a:xfrm>
            <a:prstGeom prst="straightConnector1">
              <a:avLst/>
            </a:prstGeom>
            <a:ln w="44450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74C25D2-12C0-59C4-0E85-6571B694AE49}"/>
                </a:ext>
              </a:extLst>
            </p:cNvPr>
            <p:cNvSpPr txBox="1"/>
            <p:nvPr/>
          </p:nvSpPr>
          <p:spPr>
            <a:xfrm>
              <a:off x="7807305" y="2579254"/>
              <a:ext cx="3485506" cy="369332"/>
            </a:xfrm>
            <a:prstGeom prst="rect">
              <a:avLst/>
            </a:prstGeom>
            <a:noFill/>
            <a:ln w="2222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Post-Entry Price War Dynamics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D32DC0A6-592B-C983-25B6-6B5A63D607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95987" y="3023832"/>
              <a:ext cx="703568" cy="505251"/>
            </a:xfrm>
            <a:prstGeom prst="straightConnector1">
              <a:avLst/>
            </a:prstGeom>
            <a:ln w="6985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62EEDF1-1DA2-AFF0-E72A-4AF0190F34BF}"/>
                </a:ext>
              </a:extLst>
            </p:cNvPr>
            <p:cNvSpPr/>
            <p:nvPr/>
          </p:nvSpPr>
          <p:spPr>
            <a:xfrm>
              <a:off x="7885903" y="5043827"/>
              <a:ext cx="178884" cy="17888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33C7B3BA-F74C-DC33-6A3D-1837226F96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79103" y="4559709"/>
              <a:ext cx="722298" cy="540223"/>
            </a:xfrm>
            <a:prstGeom prst="straightConnector1">
              <a:avLst/>
            </a:prstGeom>
            <a:ln w="6985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AD02274-7FEA-5DF6-DFD0-0A1F38CFD401}"/>
                </a:ext>
              </a:extLst>
            </p:cNvPr>
            <p:cNvSpPr txBox="1"/>
            <p:nvPr/>
          </p:nvSpPr>
          <p:spPr>
            <a:xfrm>
              <a:off x="8617146" y="3815296"/>
              <a:ext cx="2653932" cy="646331"/>
            </a:xfrm>
            <a:prstGeom prst="rect">
              <a:avLst/>
            </a:prstGeom>
            <a:noFill/>
            <a:ln w="22225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Entrant Unprofitable at</a:t>
              </a:r>
            </a:p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Final Mkt Equilibrium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5C88FB3-D934-22CE-8ECF-B0379B83384F}"/>
                </a:ext>
              </a:extLst>
            </p:cNvPr>
            <p:cNvSpPr txBox="1"/>
            <p:nvPr/>
          </p:nvSpPr>
          <p:spPr>
            <a:xfrm>
              <a:off x="2795635" y="1624725"/>
              <a:ext cx="11408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Pre-Entry Monopoly Price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DE878EF-FF3C-CF93-FC11-1CA04A5483BC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3571083" y="4417467"/>
              <a:ext cx="798105" cy="19537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D514377-FD9E-B1B0-B48F-B0998B882952}"/>
                </a:ext>
              </a:extLst>
            </p:cNvPr>
            <p:cNvSpPr txBox="1"/>
            <p:nvPr/>
          </p:nvSpPr>
          <p:spPr>
            <a:xfrm>
              <a:off x="2796767" y="3560253"/>
              <a:ext cx="119127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Entrant’s Minimum Breakeven Price</a:t>
              </a: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CCC7134-455B-B77E-9F63-886EEA3E1D1D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>
              <a:off x="3513669" y="2230744"/>
              <a:ext cx="855921" cy="42375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132A466-13A0-5BCD-6E72-12D03D243703}"/>
                </a:ext>
              </a:extLst>
            </p:cNvPr>
            <p:cNvCxnSpPr>
              <a:cxnSpLocks/>
              <a:endCxn id="80" idx="6"/>
            </p:cNvCxnSpPr>
            <p:nvPr/>
          </p:nvCxnSpPr>
          <p:spPr>
            <a:xfrm flipV="1">
              <a:off x="4793196" y="2908673"/>
              <a:ext cx="1786232" cy="7658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F195C95-6997-064C-ED2B-2D4EE878E7CC}"/>
                </a:ext>
              </a:extLst>
            </p:cNvPr>
            <p:cNvSpPr txBox="1"/>
            <p:nvPr/>
          </p:nvSpPr>
          <p:spPr>
            <a:xfrm>
              <a:off x="4378208" y="2737137"/>
              <a:ext cx="4782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E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22073BD-2340-A2ED-997E-6413220DD705}"/>
                </a:ext>
              </a:extLst>
            </p:cNvPr>
            <p:cNvSpPr txBox="1"/>
            <p:nvPr/>
          </p:nvSpPr>
          <p:spPr>
            <a:xfrm>
              <a:off x="2796767" y="2615868"/>
              <a:ext cx="11408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Entrant’s Initial Price</a:t>
              </a: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3550DCC4-4392-4F66-8AAC-87D8DCD12853}"/>
                </a:ext>
              </a:extLst>
            </p:cNvPr>
            <p:cNvCxnSpPr>
              <a:cxnSpLocks/>
              <a:endCxn id="50" idx="1"/>
            </p:cNvCxnSpPr>
            <p:nvPr/>
          </p:nvCxnSpPr>
          <p:spPr>
            <a:xfrm>
              <a:off x="3422276" y="5080773"/>
              <a:ext cx="65215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CA02616-AB61-97C3-1BB6-206F93705FDB}"/>
                </a:ext>
              </a:extLst>
            </p:cNvPr>
            <p:cNvSpPr txBox="1"/>
            <p:nvPr/>
          </p:nvSpPr>
          <p:spPr>
            <a:xfrm>
              <a:off x="4074426" y="4896107"/>
              <a:ext cx="824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 err="1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EQUIL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5345D2F-F3C0-A079-9239-31E291B9B616}"/>
                </a:ext>
              </a:extLst>
            </p:cNvPr>
            <p:cNvCxnSpPr>
              <a:cxnSpLocks/>
              <a:stCxn id="55" idx="2"/>
            </p:cNvCxnSpPr>
            <p:nvPr/>
          </p:nvCxnSpPr>
          <p:spPr>
            <a:xfrm flipH="1" flipV="1">
              <a:off x="4865571" y="5126985"/>
              <a:ext cx="3020332" cy="6284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ADE1EDF-E73A-A2A6-169E-1163EF7E8580}"/>
                </a:ext>
              </a:extLst>
            </p:cNvPr>
            <p:cNvSpPr txBox="1"/>
            <p:nvPr/>
          </p:nvSpPr>
          <p:spPr>
            <a:xfrm>
              <a:off x="2795635" y="4742476"/>
              <a:ext cx="10959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Mkt </a:t>
              </a:r>
              <a:r>
                <a:rPr lang="en-US" sz="1600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Equil</a:t>
              </a:r>
              <a:r>
                <a:rPr lang="en-US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Price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8CF6A78E-F321-526B-60B7-DAE0D7284D1D}"/>
                </a:ext>
              </a:extLst>
            </p:cNvPr>
            <p:cNvCxnSpPr>
              <a:cxnSpLocks/>
              <a:endCxn id="83" idx="1"/>
            </p:cNvCxnSpPr>
            <p:nvPr/>
          </p:nvCxnSpPr>
          <p:spPr>
            <a:xfrm flipV="1">
              <a:off x="3513669" y="2921803"/>
              <a:ext cx="864539" cy="10202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4D68BB7-58B7-3F43-90CF-9A951084F68C}"/>
                </a:ext>
              </a:extLst>
            </p:cNvPr>
            <p:cNvSpPr/>
            <p:nvPr/>
          </p:nvSpPr>
          <p:spPr>
            <a:xfrm>
              <a:off x="6490503" y="2864210"/>
              <a:ext cx="88925" cy="8892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5E8C33-1842-300E-555C-42E7A2CE7951}"/>
                </a:ext>
              </a:extLst>
            </p:cNvPr>
            <p:cNvSpPr/>
            <p:nvPr/>
          </p:nvSpPr>
          <p:spPr>
            <a:xfrm>
              <a:off x="7594006" y="4559709"/>
              <a:ext cx="80710" cy="8071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CC2BAE0-130B-AAC0-0CA5-940E4857EDFA}"/>
                </a:ext>
              </a:extLst>
            </p:cNvPr>
            <p:cNvSpPr/>
            <p:nvPr/>
          </p:nvSpPr>
          <p:spPr>
            <a:xfrm>
              <a:off x="5227982" y="2665347"/>
              <a:ext cx="74654" cy="7465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Picture 4" descr="A blue line on a black background&#10;&#10;AI-generated content may be incorrect.">
              <a:extLst>
                <a:ext uri="{FF2B5EF4-FFF2-40B4-BE49-F238E27FC236}">
                  <a16:creationId xmlns:a16="http://schemas.microsoft.com/office/drawing/2014/main" id="{B07E6CA5-AEE4-A840-6D0F-8868F8FA2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982" y="2080846"/>
              <a:ext cx="3308498" cy="273768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209EE97-183B-1DDD-AC3E-1B9E46FE8C87}"/>
                </a:ext>
              </a:extLst>
            </p:cNvPr>
            <p:cNvSpPr txBox="1"/>
            <p:nvPr/>
          </p:nvSpPr>
          <p:spPr>
            <a:xfrm>
              <a:off x="4892942" y="5360081"/>
              <a:ext cx="819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MVS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E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8750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FFDE8-3780-BC73-5DB0-A4D2364C3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1">
            <a:extLst>
              <a:ext uri="{FF2B5EF4-FFF2-40B4-BE49-F238E27FC236}">
                <a16:creationId xmlns:a16="http://schemas.microsoft.com/office/drawing/2014/main" id="{6DC968F6-B389-D3AF-0EEB-BABF42A1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8"/>
            <a:ext cx="12192000" cy="905554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Demand and Supply: 2 Cases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071D38-E0E3-F3CE-5DF1-45FEC12EB35C}"/>
              </a:ext>
            </a:extLst>
          </p:cNvPr>
          <p:cNvGrpSpPr/>
          <p:nvPr/>
        </p:nvGrpSpPr>
        <p:grpSpPr>
          <a:xfrm>
            <a:off x="1099755" y="1692918"/>
            <a:ext cx="9926873" cy="3622448"/>
            <a:chOff x="1316062" y="1191477"/>
            <a:chExt cx="9926873" cy="362244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2C23E85-70AB-6465-4C3F-23165B8DF631}"/>
                </a:ext>
              </a:extLst>
            </p:cNvPr>
            <p:cNvCxnSpPr/>
            <p:nvPr/>
          </p:nvCxnSpPr>
          <p:spPr>
            <a:xfrm>
              <a:off x="2401072" y="1472794"/>
              <a:ext cx="2413262" cy="2642532"/>
            </a:xfrm>
            <a:prstGeom prst="line">
              <a:avLst/>
            </a:prstGeom>
            <a:ln w="3492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B2347DE-4741-DEFB-0A1C-B862551CF6A7}"/>
                </a:ext>
              </a:extLst>
            </p:cNvPr>
            <p:cNvSpPr txBox="1"/>
            <p:nvPr/>
          </p:nvSpPr>
          <p:spPr>
            <a:xfrm>
              <a:off x="1316062" y="1281405"/>
              <a:ext cx="788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Price</a:t>
              </a:r>
            </a:p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(P)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53E84EC-0003-74AE-CEC8-D534578FB2C5}"/>
                </a:ext>
              </a:extLst>
            </p:cNvPr>
            <p:cNvSpPr txBox="1"/>
            <p:nvPr/>
          </p:nvSpPr>
          <p:spPr>
            <a:xfrm>
              <a:off x="4023860" y="4444593"/>
              <a:ext cx="1510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Quantity (Q)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40E4DBF-3373-D2BF-7CDE-00755724CDC0}"/>
                </a:ext>
              </a:extLst>
            </p:cNvPr>
            <p:cNvSpPr txBox="1"/>
            <p:nvPr/>
          </p:nvSpPr>
          <p:spPr>
            <a:xfrm>
              <a:off x="4864615" y="3916242"/>
              <a:ext cx="1476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Demand (D)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603C941-1734-3176-E576-AE20D4696C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84091" y="1546412"/>
              <a:ext cx="2557703" cy="2517528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82595A4-58E8-0FA1-7CDD-842282EF2211}"/>
                </a:ext>
              </a:extLst>
            </p:cNvPr>
            <p:cNvSpPr txBox="1"/>
            <p:nvPr/>
          </p:nvSpPr>
          <p:spPr>
            <a:xfrm>
              <a:off x="4888843" y="1191477"/>
              <a:ext cx="12554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Supply (S)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22B790B-4F4E-FF4D-25E1-0496A9D7CE85}"/>
                </a:ext>
              </a:extLst>
            </p:cNvPr>
            <p:cNvCxnSpPr/>
            <p:nvPr/>
          </p:nvCxnSpPr>
          <p:spPr>
            <a:xfrm>
              <a:off x="7026240" y="1472794"/>
              <a:ext cx="2413262" cy="2642532"/>
            </a:xfrm>
            <a:prstGeom prst="line">
              <a:avLst/>
            </a:prstGeom>
            <a:ln w="3492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D00EA4C-2AF0-6A57-B0D4-33FF54B5D99F}"/>
                </a:ext>
              </a:extLst>
            </p:cNvPr>
            <p:cNvSpPr txBox="1"/>
            <p:nvPr/>
          </p:nvSpPr>
          <p:spPr>
            <a:xfrm>
              <a:off x="5917129" y="1281405"/>
              <a:ext cx="812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Price</a:t>
              </a:r>
            </a:p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(P)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E13D466-932C-5FED-11CD-A857F82F5154}"/>
                </a:ext>
              </a:extLst>
            </p:cNvPr>
            <p:cNvSpPr txBox="1"/>
            <p:nvPr/>
          </p:nvSpPr>
          <p:spPr>
            <a:xfrm>
              <a:off x="8649028" y="4444593"/>
              <a:ext cx="1510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Quantity (Q)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3849812-D94F-3675-CFA2-3ECABF3E0432}"/>
                </a:ext>
              </a:extLst>
            </p:cNvPr>
            <p:cNvSpPr txBox="1"/>
            <p:nvPr/>
          </p:nvSpPr>
          <p:spPr>
            <a:xfrm>
              <a:off x="9480639" y="3897954"/>
              <a:ext cx="1476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Demand (D)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E9FE53D-CAC4-FAED-154F-788E0020EF1C}"/>
                </a:ext>
              </a:extLst>
            </p:cNvPr>
            <p:cNvCxnSpPr>
              <a:cxnSpLocks/>
            </p:cNvCxnSpPr>
            <p:nvPr/>
          </p:nvCxnSpPr>
          <p:spPr>
            <a:xfrm>
              <a:off x="6759584" y="3306474"/>
              <a:ext cx="3134224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6248CEF-3C0B-71CA-22FB-CEB9CB31B8B2}"/>
                </a:ext>
              </a:extLst>
            </p:cNvPr>
            <p:cNvSpPr txBox="1"/>
            <p:nvPr/>
          </p:nvSpPr>
          <p:spPr>
            <a:xfrm>
              <a:off x="9987463" y="3122852"/>
              <a:ext cx="12554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Supply (S)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2B71A80-B27F-A61A-3554-08B4CBDED7CD}"/>
                </a:ext>
              </a:extLst>
            </p:cNvPr>
            <p:cNvGrpSpPr/>
            <p:nvPr/>
          </p:nvGrpSpPr>
          <p:grpSpPr>
            <a:xfrm>
              <a:off x="2082318" y="1343174"/>
              <a:ext cx="3242821" cy="3101419"/>
              <a:chOff x="3403076" y="904973"/>
              <a:chExt cx="3242821" cy="3101419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418839A-B641-8F30-E55D-C9F429617F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1064F6B-BEB0-5AFE-99EF-D9666DB48C47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0D500EA-DCB8-D40A-52A4-66DE48199C49}"/>
                </a:ext>
              </a:extLst>
            </p:cNvPr>
            <p:cNvGrpSpPr/>
            <p:nvPr/>
          </p:nvGrpSpPr>
          <p:grpSpPr>
            <a:xfrm>
              <a:off x="6707486" y="1343174"/>
              <a:ext cx="3242821" cy="3101419"/>
              <a:chOff x="3403076" y="904973"/>
              <a:chExt cx="3242821" cy="3101419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8E2EB08C-560D-539C-3C7C-EF33E6AD62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99FDFAA-409F-83C3-DCDC-D02F293122E8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50049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78EC0-93D0-259C-2224-96BE99906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1">
            <a:extLst>
              <a:ext uri="{FF2B5EF4-FFF2-40B4-BE49-F238E27FC236}">
                <a16:creationId xmlns:a16="http://schemas.microsoft.com/office/drawing/2014/main" id="{625D86C1-ABF3-A36E-8FF6-188D76D18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8"/>
            <a:ext cx="12192000" cy="915386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Individual and Market Demand Curves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C52153-16D8-6F0D-8FE8-8CEECA735315}"/>
              </a:ext>
            </a:extLst>
          </p:cNvPr>
          <p:cNvGrpSpPr/>
          <p:nvPr/>
        </p:nvGrpSpPr>
        <p:grpSpPr>
          <a:xfrm>
            <a:off x="1750142" y="1686623"/>
            <a:ext cx="8745793" cy="4134072"/>
            <a:chOff x="1514167" y="1234340"/>
            <a:chExt cx="8745793" cy="4134072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5EE0D60-EB96-8C2C-9C5D-764E0BB8ABD2}"/>
                </a:ext>
              </a:extLst>
            </p:cNvPr>
            <p:cNvGrpSpPr/>
            <p:nvPr/>
          </p:nvGrpSpPr>
          <p:grpSpPr>
            <a:xfrm>
              <a:off x="2095288" y="2133276"/>
              <a:ext cx="2698500" cy="2274590"/>
              <a:chOff x="6725523" y="2143107"/>
              <a:chExt cx="2698500" cy="2274590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CAD4EE50-AC46-0065-F270-D86E2C7148A3}"/>
                  </a:ext>
                </a:extLst>
              </p:cNvPr>
              <p:cNvCxnSpPr/>
              <p:nvPr/>
            </p:nvCxnSpPr>
            <p:spPr>
              <a:xfrm>
                <a:off x="6725523" y="2161889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95DABCC7-A346-E4E6-89BC-B7F16F31C7F4}"/>
                  </a:ext>
                </a:extLst>
              </p:cNvPr>
              <p:cNvCxnSpPr/>
              <p:nvPr/>
            </p:nvCxnSpPr>
            <p:spPr>
              <a:xfrm>
                <a:off x="7063676" y="248237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BE76B59C-18F0-5093-DAB6-1E54512002DE}"/>
                  </a:ext>
                </a:extLst>
              </p:cNvPr>
              <p:cNvCxnSpPr/>
              <p:nvPr/>
            </p:nvCxnSpPr>
            <p:spPr>
              <a:xfrm>
                <a:off x="7401829" y="2814072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E1C7B0CD-2E25-4465-47E4-EE7F1A910776}"/>
                  </a:ext>
                </a:extLst>
              </p:cNvPr>
              <p:cNvCxnSpPr/>
              <p:nvPr/>
            </p:nvCxnSpPr>
            <p:spPr>
              <a:xfrm>
                <a:off x="7739982" y="2814072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6C4224F-5066-6FCF-3924-E7CF430BCCC2}"/>
                  </a:ext>
                </a:extLst>
              </p:cNvPr>
              <p:cNvCxnSpPr/>
              <p:nvPr/>
            </p:nvCxnSpPr>
            <p:spPr>
              <a:xfrm>
                <a:off x="8078135" y="3134561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2B5BD588-72D3-F346-B1A1-B4CEAB86812B}"/>
                  </a:ext>
                </a:extLst>
              </p:cNvPr>
              <p:cNvCxnSpPr/>
              <p:nvPr/>
            </p:nvCxnSpPr>
            <p:spPr>
              <a:xfrm>
                <a:off x="8409564" y="3464539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58731DC4-5AD1-4C3D-768B-1AB3447B2055}"/>
                  </a:ext>
                </a:extLst>
              </p:cNvPr>
              <p:cNvCxnSpPr/>
              <p:nvPr/>
            </p:nvCxnSpPr>
            <p:spPr>
              <a:xfrm>
                <a:off x="8747717" y="378502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AED48A76-D03A-2736-D47A-A06AEC3D97C5}"/>
                  </a:ext>
                </a:extLst>
              </p:cNvPr>
              <p:cNvCxnSpPr/>
              <p:nvPr/>
            </p:nvCxnSpPr>
            <p:spPr>
              <a:xfrm>
                <a:off x="9085870" y="378502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D7BC2A63-2E82-B588-CD6D-513B8824EA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48977" y="2143107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5EAE14ED-9A50-FFA2-7082-EA0219CCD0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74157" y="2478474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0658D940-C844-DA5C-EA19-FFE1053E4A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8442" y="2799167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F78909B4-369E-D405-BDC8-6D4C2EE45D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668" y="3123878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4826DF36-7297-59D4-E092-DBE7443323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21299" y="3448165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A106D4FC-0607-1286-41D3-32FA375F47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1412" y="3796581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BA5C14C7-FB3C-14B3-36A1-39C3D623DE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1412" y="4051323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A8706FE-EDC8-E757-F9E7-66662C85A7A7}"/>
                </a:ext>
              </a:extLst>
            </p:cNvPr>
            <p:cNvSpPr txBox="1"/>
            <p:nvPr/>
          </p:nvSpPr>
          <p:spPr>
            <a:xfrm>
              <a:off x="1770020" y="1234340"/>
              <a:ext cx="312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3FB0A64-BAB8-2279-56D3-0E242897C90E}"/>
                </a:ext>
              </a:extLst>
            </p:cNvPr>
            <p:cNvSpPr txBox="1"/>
            <p:nvPr/>
          </p:nvSpPr>
          <p:spPr>
            <a:xfrm>
              <a:off x="5091273" y="4454424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A280CA-4D8F-5299-5A3B-8B5D254F26BA}"/>
                </a:ext>
              </a:extLst>
            </p:cNvPr>
            <p:cNvSpPr txBox="1"/>
            <p:nvPr/>
          </p:nvSpPr>
          <p:spPr>
            <a:xfrm>
              <a:off x="9667277" y="4444593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791AC33-CB81-C35D-5F37-9DAE4211B2FB}"/>
                </a:ext>
              </a:extLst>
            </p:cNvPr>
            <p:cNvSpPr txBox="1"/>
            <p:nvPr/>
          </p:nvSpPr>
          <p:spPr>
            <a:xfrm>
              <a:off x="6408636" y="1234340"/>
              <a:ext cx="312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A2026A4-A5F4-4F5C-75BD-66C3C474D8BC}"/>
                </a:ext>
              </a:extLst>
            </p:cNvPr>
            <p:cNvCxnSpPr>
              <a:cxnSpLocks/>
            </p:cNvCxnSpPr>
            <p:nvPr/>
          </p:nvCxnSpPr>
          <p:spPr>
            <a:xfrm>
              <a:off x="2105024" y="2166219"/>
              <a:ext cx="27035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586C6F2-E8BF-2A9F-AF18-4C6FDCF5943D}"/>
                </a:ext>
              </a:extLst>
            </p:cNvPr>
            <p:cNvCxnSpPr>
              <a:cxnSpLocks/>
            </p:cNvCxnSpPr>
            <p:nvPr/>
          </p:nvCxnSpPr>
          <p:spPr>
            <a:xfrm>
              <a:off x="2082318" y="2483346"/>
              <a:ext cx="65598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3BA737A-2702-7F70-45BE-A6D3A0933A97}"/>
                </a:ext>
              </a:extLst>
            </p:cNvPr>
            <p:cNvCxnSpPr>
              <a:cxnSpLocks/>
            </p:cNvCxnSpPr>
            <p:nvPr/>
          </p:nvCxnSpPr>
          <p:spPr>
            <a:xfrm>
              <a:off x="2105024" y="2811957"/>
              <a:ext cx="129527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2E2E7DF-4402-A58E-E5BC-13B82A8138E8}"/>
                </a:ext>
              </a:extLst>
            </p:cNvPr>
            <p:cNvCxnSpPr>
              <a:cxnSpLocks/>
            </p:cNvCxnSpPr>
            <p:nvPr/>
          </p:nvCxnSpPr>
          <p:spPr>
            <a:xfrm>
              <a:off x="2105024" y="3127173"/>
              <a:ext cx="163342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4ADE367-4CDE-8228-54B1-1A81D433A8F0}"/>
                </a:ext>
              </a:extLst>
            </p:cNvPr>
            <p:cNvCxnSpPr>
              <a:cxnSpLocks/>
            </p:cNvCxnSpPr>
            <p:nvPr/>
          </p:nvCxnSpPr>
          <p:spPr>
            <a:xfrm>
              <a:off x="2125196" y="3461613"/>
              <a:ext cx="197633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EA947D8-A1F2-9922-C209-30110909C629}"/>
                </a:ext>
              </a:extLst>
            </p:cNvPr>
            <p:cNvCxnSpPr>
              <a:cxnSpLocks/>
            </p:cNvCxnSpPr>
            <p:nvPr/>
          </p:nvCxnSpPr>
          <p:spPr>
            <a:xfrm>
              <a:off x="2105024" y="3771389"/>
              <a:ext cx="2653822" cy="9309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20789A7-CEC1-FD80-D5FB-1CB8952067F8}"/>
                </a:ext>
              </a:extLst>
            </p:cNvPr>
            <p:cNvCxnSpPr>
              <a:cxnSpLocks/>
            </p:cNvCxnSpPr>
            <p:nvPr/>
          </p:nvCxnSpPr>
          <p:spPr>
            <a:xfrm>
              <a:off x="2415727" y="2179667"/>
              <a:ext cx="0" cy="2258202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76A7366-FFDF-6A47-4D13-627B3C6D3350}"/>
                </a:ext>
              </a:extLst>
            </p:cNvPr>
            <p:cNvCxnSpPr>
              <a:cxnSpLocks/>
            </p:cNvCxnSpPr>
            <p:nvPr/>
          </p:nvCxnSpPr>
          <p:spPr>
            <a:xfrm>
              <a:off x="2742227" y="2510242"/>
              <a:ext cx="0" cy="1905418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27D92E9-E830-147C-A4FD-47088FF598EA}"/>
                </a:ext>
              </a:extLst>
            </p:cNvPr>
            <p:cNvCxnSpPr>
              <a:cxnSpLocks/>
            </p:cNvCxnSpPr>
            <p:nvPr/>
          </p:nvCxnSpPr>
          <p:spPr>
            <a:xfrm>
              <a:off x="3427056" y="2807817"/>
              <a:ext cx="0" cy="1636776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DCD285A-5C6A-0C3E-9719-90EC51D3C6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53802" y="3130602"/>
              <a:ext cx="1964" cy="127161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3D1C888-F2C5-BD26-120F-8CD0ED940275}"/>
                </a:ext>
              </a:extLst>
            </p:cNvPr>
            <p:cNvCxnSpPr>
              <a:cxnSpLocks/>
            </p:cNvCxnSpPr>
            <p:nvPr/>
          </p:nvCxnSpPr>
          <p:spPr>
            <a:xfrm>
              <a:off x="4094811" y="3481785"/>
              <a:ext cx="0" cy="933875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CD1ACCE-A8B5-9CED-6A29-7EB6F35739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61570" y="3784042"/>
              <a:ext cx="3993" cy="629047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431E7F4-D3AE-203C-EB6B-8F1AE857D7AC}"/>
                </a:ext>
              </a:extLst>
            </p:cNvPr>
            <p:cNvSpPr txBox="1"/>
            <p:nvPr/>
          </p:nvSpPr>
          <p:spPr>
            <a:xfrm>
              <a:off x="1531802" y="1932922"/>
              <a:ext cx="550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$7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5C8204E-EDD1-8286-F26A-A603448BAF2D}"/>
                </a:ext>
              </a:extLst>
            </p:cNvPr>
            <p:cNvSpPr txBox="1"/>
            <p:nvPr/>
          </p:nvSpPr>
          <p:spPr>
            <a:xfrm>
              <a:off x="1518355" y="2311367"/>
              <a:ext cx="550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$6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8796DA5-4E33-C04C-3C18-0662C675255D}"/>
                </a:ext>
              </a:extLst>
            </p:cNvPr>
            <p:cNvSpPr txBox="1"/>
            <p:nvPr/>
          </p:nvSpPr>
          <p:spPr>
            <a:xfrm>
              <a:off x="1518356" y="2626470"/>
              <a:ext cx="557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$5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2A19D5C-7138-5991-686E-73F751232686}"/>
                </a:ext>
              </a:extLst>
            </p:cNvPr>
            <p:cNvSpPr txBox="1"/>
            <p:nvPr/>
          </p:nvSpPr>
          <p:spPr>
            <a:xfrm>
              <a:off x="1524382" y="2928866"/>
              <a:ext cx="5538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$4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1CB7CFF-0DB4-1498-6115-DCDA46A61EB2}"/>
                </a:ext>
              </a:extLst>
            </p:cNvPr>
            <p:cNvSpPr txBox="1"/>
            <p:nvPr/>
          </p:nvSpPr>
          <p:spPr>
            <a:xfrm>
              <a:off x="1517486" y="3253082"/>
              <a:ext cx="5538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$3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C4C6770-D273-61E3-43DF-8533B05DEE43}"/>
                </a:ext>
              </a:extLst>
            </p:cNvPr>
            <p:cNvSpPr txBox="1"/>
            <p:nvPr/>
          </p:nvSpPr>
          <p:spPr>
            <a:xfrm>
              <a:off x="1518357" y="3572589"/>
              <a:ext cx="5526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D4D3D5-42B9-3F3E-F92D-6EAC1A0E6973}"/>
                </a:ext>
              </a:extLst>
            </p:cNvPr>
            <p:cNvSpPr txBox="1"/>
            <p:nvPr/>
          </p:nvSpPr>
          <p:spPr>
            <a:xfrm>
              <a:off x="2240735" y="4414815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7A8F624-DBA7-66C3-94F1-B412ACB222DB}"/>
                </a:ext>
              </a:extLst>
            </p:cNvPr>
            <p:cNvSpPr txBox="1"/>
            <p:nvPr/>
          </p:nvSpPr>
          <p:spPr>
            <a:xfrm>
              <a:off x="2595152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31F2E70-0AFF-3B3B-4B22-FCCD75829E05}"/>
                </a:ext>
              </a:extLst>
            </p:cNvPr>
            <p:cNvSpPr txBox="1"/>
            <p:nvPr/>
          </p:nvSpPr>
          <p:spPr>
            <a:xfrm>
              <a:off x="3253867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7956094-FC09-B35A-FD3E-6CDF3F36F3DE}"/>
                </a:ext>
              </a:extLst>
            </p:cNvPr>
            <p:cNvSpPr txBox="1"/>
            <p:nvPr/>
          </p:nvSpPr>
          <p:spPr>
            <a:xfrm>
              <a:off x="3603207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4158AE7-5534-DA95-7709-B3759926212C}"/>
                </a:ext>
              </a:extLst>
            </p:cNvPr>
            <p:cNvSpPr txBox="1"/>
            <p:nvPr/>
          </p:nvSpPr>
          <p:spPr>
            <a:xfrm>
              <a:off x="3946715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F34E3EE-C4BC-DF17-8884-E48A1B76AC88}"/>
                </a:ext>
              </a:extLst>
            </p:cNvPr>
            <p:cNvSpPr txBox="1"/>
            <p:nvPr/>
          </p:nvSpPr>
          <p:spPr>
            <a:xfrm>
              <a:off x="4613474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EBF5B23-71CF-A13D-E62F-83951906E0F5}"/>
                </a:ext>
              </a:extLst>
            </p:cNvPr>
            <p:cNvGrpSpPr/>
            <p:nvPr/>
          </p:nvGrpSpPr>
          <p:grpSpPr>
            <a:xfrm>
              <a:off x="6725523" y="2143107"/>
              <a:ext cx="2698500" cy="2274590"/>
              <a:chOff x="6725523" y="2143107"/>
              <a:chExt cx="2698500" cy="2274590"/>
            </a:xfrm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E004FB0E-91A1-D6EB-4EB1-647E5F83EAD9}"/>
                  </a:ext>
                </a:extLst>
              </p:cNvPr>
              <p:cNvCxnSpPr/>
              <p:nvPr/>
            </p:nvCxnSpPr>
            <p:spPr>
              <a:xfrm>
                <a:off x="6725523" y="2161889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D6020F42-7DA3-1F1B-8D23-F62A375F98A3}"/>
                  </a:ext>
                </a:extLst>
              </p:cNvPr>
              <p:cNvCxnSpPr/>
              <p:nvPr/>
            </p:nvCxnSpPr>
            <p:spPr>
              <a:xfrm>
                <a:off x="7063676" y="248237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F09FE5C5-32D5-A048-B6B4-CB8008B9ED61}"/>
                  </a:ext>
                </a:extLst>
              </p:cNvPr>
              <p:cNvCxnSpPr/>
              <p:nvPr/>
            </p:nvCxnSpPr>
            <p:spPr>
              <a:xfrm>
                <a:off x="7401829" y="2814072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9C50CBD1-253C-879C-69E8-59D170E4890D}"/>
                  </a:ext>
                </a:extLst>
              </p:cNvPr>
              <p:cNvCxnSpPr/>
              <p:nvPr/>
            </p:nvCxnSpPr>
            <p:spPr>
              <a:xfrm>
                <a:off x="7739982" y="2814072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B7CAFBC8-7B26-D53C-D5F3-758AEEB9E674}"/>
                  </a:ext>
                </a:extLst>
              </p:cNvPr>
              <p:cNvCxnSpPr/>
              <p:nvPr/>
            </p:nvCxnSpPr>
            <p:spPr>
              <a:xfrm>
                <a:off x="8078135" y="3134561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6480C6A5-5FAC-9F22-83ED-908679A2E4F6}"/>
                  </a:ext>
                </a:extLst>
              </p:cNvPr>
              <p:cNvCxnSpPr/>
              <p:nvPr/>
            </p:nvCxnSpPr>
            <p:spPr>
              <a:xfrm>
                <a:off x="8409564" y="3464539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8B9CA5A7-D19C-82D6-A109-03A746E5F82F}"/>
                  </a:ext>
                </a:extLst>
              </p:cNvPr>
              <p:cNvCxnSpPr/>
              <p:nvPr/>
            </p:nvCxnSpPr>
            <p:spPr>
              <a:xfrm>
                <a:off x="8747717" y="378502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08BF2E1A-4D6F-D48F-17B7-DC81604998CD}"/>
                  </a:ext>
                </a:extLst>
              </p:cNvPr>
              <p:cNvCxnSpPr/>
              <p:nvPr/>
            </p:nvCxnSpPr>
            <p:spPr>
              <a:xfrm>
                <a:off x="9085870" y="378502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38D070C5-71E8-AC70-4E51-49ED3B1757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48977" y="2143107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3131F17-987E-5C60-25EE-EE8DB4492B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74157" y="2478474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6B6ABDF3-36D3-1720-1A2B-1CF9476DA0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8442" y="2799167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EEA499A-1AF5-C821-B3C0-50FF98E3BC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668" y="3123878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65B778A-6CE7-3EAA-1333-8F303B1544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21299" y="3448165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4BE7771-7F06-BE75-B0EA-2AF7D647E2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1412" y="3796581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212B035-73C5-70EB-DC8D-AF2E14D20B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1412" y="4051323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97050DC9-F364-2D5D-EBBE-AD235BC94FC5}"/>
                </a:ext>
              </a:extLst>
            </p:cNvPr>
            <p:cNvCxnSpPr>
              <a:cxnSpLocks/>
            </p:cNvCxnSpPr>
            <p:nvPr/>
          </p:nvCxnSpPr>
          <p:spPr>
            <a:xfrm>
              <a:off x="6697315" y="2020584"/>
              <a:ext cx="3061244" cy="2269599"/>
            </a:xfrm>
            <a:prstGeom prst="line">
              <a:avLst/>
            </a:prstGeom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83F663E-6FB6-C359-8F24-8CAF20BE263E}"/>
                </a:ext>
              </a:extLst>
            </p:cNvPr>
            <p:cNvSpPr/>
            <p:nvPr/>
          </p:nvSpPr>
          <p:spPr>
            <a:xfrm>
              <a:off x="2357147" y="2100875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DE0E5AB-CC45-B6C1-679D-F8A508BF3212}"/>
                </a:ext>
              </a:extLst>
            </p:cNvPr>
            <p:cNvSpPr/>
            <p:nvPr/>
          </p:nvSpPr>
          <p:spPr>
            <a:xfrm>
              <a:off x="2680246" y="2414735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08E3D3D-E6B6-E889-8BAC-F5640E7FD9BD}"/>
                </a:ext>
              </a:extLst>
            </p:cNvPr>
            <p:cNvSpPr/>
            <p:nvPr/>
          </p:nvSpPr>
          <p:spPr>
            <a:xfrm>
              <a:off x="3372308" y="2739664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E1D6C7E-C240-5107-2A06-B4FA581E3F17}"/>
                </a:ext>
              </a:extLst>
            </p:cNvPr>
            <p:cNvSpPr/>
            <p:nvPr/>
          </p:nvSpPr>
          <p:spPr>
            <a:xfrm>
              <a:off x="3694401" y="3055307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A25D549-A1D1-131C-97CE-47E584E13320}"/>
                </a:ext>
              </a:extLst>
            </p:cNvPr>
            <p:cNvSpPr/>
            <p:nvPr/>
          </p:nvSpPr>
          <p:spPr>
            <a:xfrm>
              <a:off x="4045806" y="3395257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C1914B9-AB9B-C104-68D8-48B85C8A3EDA}"/>
                </a:ext>
              </a:extLst>
            </p:cNvPr>
            <p:cNvSpPr/>
            <p:nvPr/>
          </p:nvSpPr>
          <p:spPr>
            <a:xfrm>
              <a:off x="4699582" y="3708738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493D80D-B41F-2796-CE6C-79673CC3CC53}"/>
                </a:ext>
              </a:extLst>
            </p:cNvPr>
            <p:cNvGrpSpPr/>
            <p:nvPr/>
          </p:nvGrpSpPr>
          <p:grpSpPr>
            <a:xfrm>
              <a:off x="2082318" y="1343174"/>
              <a:ext cx="3242821" cy="3101419"/>
              <a:chOff x="3403076" y="904973"/>
              <a:chExt cx="3242821" cy="3101419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3F96B284-AAE9-08B0-A97C-AC7D0D2A03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6579C53C-29A7-AF5A-E9E8-FB88DDE57D3D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A829703-3D49-7213-11FE-12F2302F206B}"/>
                </a:ext>
              </a:extLst>
            </p:cNvPr>
            <p:cNvGrpSpPr/>
            <p:nvPr/>
          </p:nvGrpSpPr>
          <p:grpSpPr>
            <a:xfrm>
              <a:off x="6707486" y="1343174"/>
              <a:ext cx="3242821" cy="3101419"/>
              <a:chOff x="3403076" y="904973"/>
              <a:chExt cx="3242821" cy="3101419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221C030-661A-5D6B-2D65-187F191FF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3F87A77-26E5-9BA6-BB31-2DACDAAD4601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369902A1-13BF-F600-CA73-5F7B0A8CB147}"/>
                </a:ext>
              </a:extLst>
            </p:cNvPr>
            <p:cNvSpPr txBox="1">
              <a:spLocks/>
            </p:cNvSpPr>
            <p:nvPr/>
          </p:nvSpPr>
          <p:spPr>
            <a:xfrm>
              <a:off x="1514167" y="4739147"/>
              <a:ext cx="4080387" cy="6292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Individual Demand</a:t>
              </a:r>
            </a:p>
          </p:txBody>
        </p:sp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43ED2B5E-550A-11C9-82FD-D39F78EAD7D4}"/>
                </a:ext>
              </a:extLst>
            </p:cNvPr>
            <p:cNvSpPr txBox="1">
              <a:spLocks/>
            </p:cNvSpPr>
            <p:nvPr/>
          </p:nvSpPr>
          <p:spPr>
            <a:xfrm>
              <a:off x="6179573" y="4704733"/>
              <a:ext cx="4080387" cy="6292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 Demand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2651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3CEA7-5459-916D-33EF-4BC335AE0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ED77E45-7A9A-3F69-65A9-33279E7B4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78426"/>
            <a:ext cx="12192000" cy="925214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Marginal Cost and Supply Curves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6B46B8-B73D-EF64-465D-DB212A4F1602}"/>
              </a:ext>
            </a:extLst>
          </p:cNvPr>
          <p:cNvGrpSpPr/>
          <p:nvPr/>
        </p:nvGrpSpPr>
        <p:grpSpPr>
          <a:xfrm>
            <a:off x="1425678" y="1691542"/>
            <a:ext cx="9339551" cy="3584501"/>
            <a:chOff x="1465006" y="1229424"/>
            <a:chExt cx="9339551" cy="358450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8E0A155-1B5F-0A1D-1B66-E0278F5D1409}"/>
                </a:ext>
              </a:extLst>
            </p:cNvPr>
            <p:cNvSpPr txBox="1"/>
            <p:nvPr/>
          </p:nvSpPr>
          <p:spPr>
            <a:xfrm>
              <a:off x="1465006" y="1234340"/>
              <a:ext cx="6173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P, MC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1C014DF-BFCB-7B60-AF9A-617A90597B8E}"/>
                </a:ext>
              </a:extLst>
            </p:cNvPr>
            <p:cNvSpPr txBox="1"/>
            <p:nvPr/>
          </p:nvSpPr>
          <p:spPr>
            <a:xfrm>
              <a:off x="5042110" y="4444593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E091F2-099F-3D20-E698-F0080E8431A0}"/>
                </a:ext>
              </a:extLst>
            </p:cNvPr>
            <p:cNvSpPr txBox="1"/>
            <p:nvPr/>
          </p:nvSpPr>
          <p:spPr>
            <a:xfrm>
              <a:off x="10444517" y="4371441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E5FF1A4-AA88-ECD7-3B8C-EB2D9BAC207B}"/>
                </a:ext>
              </a:extLst>
            </p:cNvPr>
            <p:cNvCxnSpPr>
              <a:cxnSpLocks/>
            </p:cNvCxnSpPr>
            <p:nvPr/>
          </p:nvCxnSpPr>
          <p:spPr>
            <a:xfrm>
              <a:off x="2082318" y="4084442"/>
              <a:ext cx="3559431" cy="0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1E55046-856D-B616-84F8-218718451970}"/>
                </a:ext>
              </a:extLst>
            </p:cNvPr>
            <p:cNvSpPr txBox="1"/>
            <p:nvPr/>
          </p:nvSpPr>
          <p:spPr>
            <a:xfrm>
              <a:off x="5660692" y="3899776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FF28E27-F8FC-A622-78A4-0917958793B5}"/>
                </a:ext>
              </a:extLst>
            </p:cNvPr>
            <p:cNvSpPr txBox="1"/>
            <p:nvPr/>
          </p:nvSpPr>
          <p:spPr>
            <a:xfrm>
              <a:off x="1496712" y="3890596"/>
              <a:ext cx="5856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8F2306B-B26C-A044-E595-69F8D128F01C}"/>
                </a:ext>
              </a:extLst>
            </p:cNvPr>
            <p:cNvSpPr txBox="1"/>
            <p:nvPr/>
          </p:nvSpPr>
          <p:spPr>
            <a:xfrm>
              <a:off x="10491651" y="2016671"/>
              <a:ext cx="3129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A234A52-A416-47B6-95BF-C4DB54897E87}"/>
                </a:ext>
              </a:extLst>
            </p:cNvPr>
            <p:cNvCxnSpPr>
              <a:cxnSpLocks/>
            </p:cNvCxnSpPr>
            <p:nvPr/>
          </p:nvCxnSpPr>
          <p:spPr>
            <a:xfrm>
              <a:off x="6748365" y="4066508"/>
              <a:ext cx="857986" cy="0"/>
            </a:xfrm>
            <a:prstGeom prst="line">
              <a:avLst/>
            </a:prstGeom>
            <a:ln w="476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E17DBCE-33D9-46BA-C6FA-7316FD3BFB37}"/>
                </a:ext>
              </a:extLst>
            </p:cNvPr>
            <p:cNvCxnSpPr>
              <a:cxnSpLocks/>
            </p:cNvCxnSpPr>
            <p:nvPr/>
          </p:nvCxnSpPr>
          <p:spPr>
            <a:xfrm>
              <a:off x="7588063" y="3624180"/>
              <a:ext cx="844446" cy="0"/>
            </a:xfrm>
            <a:prstGeom prst="line">
              <a:avLst/>
            </a:prstGeom>
            <a:ln w="476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DDDD3EF-71E4-39C7-6717-4581FA9AA9E2}"/>
                </a:ext>
              </a:extLst>
            </p:cNvPr>
            <p:cNvCxnSpPr>
              <a:cxnSpLocks/>
            </p:cNvCxnSpPr>
            <p:nvPr/>
          </p:nvCxnSpPr>
          <p:spPr>
            <a:xfrm>
              <a:off x="8395933" y="3200285"/>
              <a:ext cx="838747" cy="0"/>
            </a:xfrm>
            <a:prstGeom prst="line">
              <a:avLst/>
            </a:prstGeom>
            <a:ln w="476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31D2075-BDC7-F560-D46F-BF93BCFEE45B}"/>
                </a:ext>
              </a:extLst>
            </p:cNvPr>
            <p:cNvCxnSpPr>
              <a:cxnSpLocks/>
            </p:cNvCxnSpPr>
            <p:nvPr/>
          </p:nvCxnSpPr>
          <p:spPr>
            <a:xfrm>
              <a:off x="9166645" y="2634492"/>
              <a:ext cx="846137" cy="0"/>
            </a:xfrm>
            <a:prstGeom prst="line">
              <a:avLst/>
            </a:prstGeom>
            <a:ln w="476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491D626-E5C9-6587-2316-099F15C8C1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07248" y="2660904"/>
              <a:ext cx="0" cy="557784"/>
            </a:xfrm>
            <a:prstGeom prst="line">
              <a:avLst/>
            </a:prstGeom>
            <a:ln w="476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901AD46-A6F8-E1AE-AF3A-15E269C194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05077" y="3172968"/>
              <a:ext cx="0" cy="487788"/>
            </a:xfrm>
            <a:prstGeom prst="line">
              <a:avLst/>
            </a:prstGeom>
            <a:ln w="476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F27ED49-F785-4B83-503C-14C5A4A16C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0631" y="3624180"/>
              <a:ext cx="0" cy="417468"/>
            </a:xfrm>
            <a:prstGeom prst="line">
              <a:avLst/>
            </a:prstGeom>
            <a:ln w="476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63F882E-1BDD-10E6-A9E9-A1377F7CDF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94085" y="2203704"/>
              <a:ext cx="3803811" cy="1882366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50AC052-BC16-6983-21EE-18F93090FAB0}"/>
                </a:ext>
              </a:extLst>
            </p:cNvPr>
            <p:cNvGrpSpPr/>
            <p:nvPr/>
          </p:nvGrpSpPr>
          <p:grpSpPr>
            <a:xfrm>
              <a:off x="2045742" y="1324886"/>
              <a:ext cx="3242821" cy="3101419"/>
              <a:chOff x="3403076" y="904973"/>
              <a:chExt cx="3242821" cy="3101419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4A2FF14-4E38-675A-9858-4CD095D462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09F32F44-77CB-0805-DC22-91C17A0927E6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9AC4F0D-97C7-8EF2-A4A8-2E62C670B17F}"/>
                </a:ext>
              </a:extLst>
            </p:cNvPr>
            <p:cNvGrpSpPr/>
            <p:nvPr/>
          </p:nvGrpSpPr>
          <p:grpSpPr>
            <a:xfrm>
              <a:off x="6707486" y="1343175"/>
              <a:ext cx="3808114" cy="3036802"/>
              <a:chOff x="3403076" y="904973"/>
              <a:chExt cx="3242821" cy="3101419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4750403-7F2F-784D-DBDD-4C67F1CF2E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B0E7BBC-6E00-AA79-8F33-A79DD7B70E24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4F27833-E2F7-1D11-899C-595DD0FB8C5C}"/>
                </a:ext>
              </a:extLst>
            </p:cNvPr>
            <p:cNvSpPr txBox="1"/>
            <p:nvPr/>
          </p:nvSpPr>
          <p:spPr>
            <a:xfrm>
              <a:off x="6135328" y="3892260"/>
              <a:ext cx="5856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4D0BAF8-EF85-E734-24F9-3AEA47887F77}"/>
                </a:ext>
              </a:extLst>
            </p:cNvPr>
            <p:cNvSpPr txBox="1"/>
            <p:nvPr/>
          </p:nvSpPr>
          <p:spPr>
            <a:xfrm>
              <a:off x="5982929" y="1229424"/>
              <a:ext cx="6173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P, MC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9037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8FBAC-E413-ECBA-E60E-B4AFD297D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1">
            <a:extLst>
              <a:ext uri="{FF2B5EF4-FFF2-40B4-BE49-F238E27FC236}">
                <a16:creationId xmlns:a16="http://schemas.microsoft.com/office/drawing/2014/main" id="{B07FA422-4AA0-1A56-6B9F-6472DE7D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8"/>
            <a:ext cx="12192000" cy="92521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Profit-Maximization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CBBACAC-2403-4C6F-1956-96ACAF904571}"/>
              </a:ext>
            </a:extLst>
          </p:cNvPr>
          <p:cNvGrpSpPr/>
          <p:nvPr/>
        </p:nvGrpSpPr>
        <p:grpSpPr>
          <a:xfrm>
            <a:off x="1342965" y="1686626"/>
            <a:ext cx="9511866" cy="3579585"/>
            <a:chOff x="1215147" y="1234340"/>
            <a:chExt cx="9511866" cy="3579585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5F20199A-5A64-0C2F-76F9-0C49177DA471}"/>
                </a:ext>
              </a:extLst>
            </p:cNvPr>
            <p:cNvSpPr/>
            <p:nvPr/>
          </p:nvSpPr>
          <p:spPr>
            <a:xfrm>
              <a:off x="2105024" y="3480071"/>
              <a:ext cx="1986718" cy="595178"/>
            </a:xfrm>
            <a:prstGeom prst="rect">
              <a:avLst/>
            </a:prstGeom>
            <a:pattFill prst="wdUpDiag">
              <a:fgClr>
                <a:srgbClr val="F9E7F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D889E09B-E920-4945-0494-1024296AAB17}"/>
                </a:ext>
              </a:extLst>
            </p:cNvPr>
            <p:cNvSpPr/>
            <p:nvPr/>
          </p:nvSpPr>
          <p:spPr>
            <a:xfrm>
              <a:off x="6741062" y="2825216"/>
              <a:ext cx="1309957" cy="1250084"/>
            </a:xfrm>
            <a:prstGeom prst="rect">
              <a:avLst/>
            </a:prstGeom>
            <a:pattFill prst="wdUpDiag">
              <a:fgClr>
                <a:srgbClr val="F9E7F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5EE6D0D-942E-8436-9997-8312E416F8B7}"/>
                </a:ext>
              </a:extLst>
            </p:cNvPr>
            <p:cNvGrpSpPr/>
            <p:nvPr/>
          </p:nvGrpSpPr>
          <p:grpSpPr>
            <a:xfrm>
              <a:off x="6725523" y="2143107"/>
              <a:ext cx="2698500" cy="2274590"/>
              <a:chOff x="6725523" y="2143107"/>
              <a:chExt cx="2698500" cy="2274590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7BAAE68C-5F20-E00B-3667-3EC2CA657122}"/>
                  </a:ext>
                </a:extLst>
              </p:cNvPr>
              <p:cNvCxnSpPr/>
              <p:nvPr/>
            </p:nvCxnSpPr>
            <p:spPr>
              <a:xfrm>
                <a:off x="6725523" y="2161889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199D2C00-B687-5D35-30FE-6FD1914B443F}"/>
                  </a:ext>
                </a:extLst>
              </p:cNvPr>
              <p:cNvCxnSpPr/>
              <p:nvPr/>
            </p:nvCxnSpPr>
            <p:spPr>
              <a:xfrm>
                <a:off x="7063676" y="248237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CDD282D-2FFA-534F-3715-F899D429BAA6}"/>
                  </a:ext>
                </a:extLst>
              </p:cNvPr>
              <p:cNvCxnSpPr/>
              <p:nvPr/>
            </p:nvCxnSpPr>
            <p:spPr>
              <a:xfrm>
                <a:off x="7401829" y="2814072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17134E99-A80E-C04A-7B47-43E95CF4E178}"/>
                  </a:ext>
                </a:extLst>
              </p:cNvPr>
              <p:cNvCxnSpPr/>
              <p:nvPr/>
            </p:nvCxnSpPr>
            <p:spPr>
              <a:xfrm>
                <a:off x="7739982" y="2814072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F2F001AB-5DFC-655C-77E7-4A91E4E2FD0B}"/>
                  </a:ext>
                </a:extLst>
              </p:cNvPr>
              <p:cNvCxnSpPr/>
              <p:nvPr/>
            </p:nvCxnSpPr>
            <p:spPr>
              <a:xfrm>
                <a:off x="8078135" y="3134561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7ABD14F3-B76E-734C-322B-32B0718D6084}"/>
                  </a:ext>
                </a:extLst>
              </p:cNvPr>
              <p:cNvCxnSpPr/>
              <p:nvPr/>
            </p:nvCxnSpPr>
            <p:spPr>
              <a:xfrm>
                <a:off x="8409564" y="3464539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B3071FA-69B8-0F8F-FA40-9E035CAE6401}"/>
                  </a:ext>
                </a:extLst>
              </p:cNvPr>
              <p:cNvCxnSpPr/>
              <p:nvPr/>
            </p:nvCxnSpPr>
            <p:spPr>
              <a:xfrm>
                <a:off x="8747717" y="378502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93FF1FC-58B7-7D87-54E8-3F8498227A68}"/>
                  </a:ext>
                </a:extLst>
              </p:cNvPr>
              <p:cNvCxnSpPr/>
              <p:nvPr/>
            </p:nvCxnSpPr>
            <p:spPr>
              <a:xfrm>
                <a:off x="9085870" y="378502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783A1E2-CD5B-7078-C279-91119A170E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48977" y="2143107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85EB9F1-5C6F-4551-062D-0A58066B5B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74157" y="2478474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7193F87-4BB5-11D6-3D6A-DBDEC4501B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8442" y="2799167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8F14A339-84FB-4335-3837-45C8C49A10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668" y="3123878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E8B760E0-EF3D-3D89-D703-54ADF16756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21299" y="3448165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FE5AB58F-37B2-0059-26B6-59EACF45FF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1412" y="3796581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16A7FF8-7C4E-3605-0898-2951EDAC7A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1412" y="4051323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68F2829-6F18-E72E-6C38-33354C3F39C4}"/>
                </a:ext>
              </a:extLst>
            </p:cNvPr>
            <p:cNvGrpSpPr/>
            <p:nvPr/>
          </p:nvGrpSpPr>
          <p:grpSpPr>
            <a:xfrm>
              <a:off x="2100355" y="2154251"/>
              <a:ext cx="2698500" cy="2274590"/>
              <a:chOff x="6725523" y="2143107"/>
              <a:chExt cx="2698500" cy="2274590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FF810DC-88E7-B73E-DB47-65A0332FA96C}"/>
                  </a:ext>
                </a:extLst>
              </p:cNvPr>
              <p:cNvCxnSpPr/>
              <p:nvPr/>
            </p:nvCxnSpPr>
            <p:spPr>
              <a:xfrm>
                <a:off x="6725523" y="2161889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F963135E-4A3A-0BE0-F2B8-C4A35E129B11}"/>
                  </a:ext>
                </a:extLst>
              </p:cNvPr>
              <p:cNvCxnSpPr/>
              <p:nvPr/>
            </p:nvCxnSpPr>
            <p:spPr>
              <a:xfrm>
                <a:off x="7063676" y="248237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18046FD3-D6EE-5FBA-02A5-7CC604F84C2E}"/>
                  </a:ext>
                </a:extLst>
              </p:cNvPr>
              <p:cNvCxnSpPr/>
              <p:nvPr/>
            </p:nvCxnSpPr>
            <p:spPr>
              <a:xfrm>
                <a:off x="7401829" y="2814072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1B08152-B051-C8D5-4E51-3F13FC5E5199}"/>
                  </a:ext>
                </a:extLst>
              </p:cNvPr>
              <p:cNvCxnSpPr/>
              <p:nvPr/>
            </p:nvCxnSpPr>
            <p:spPr>
              <a:xfrm>
                <a:off x="7739982" y="2814072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5A07B52D-A5A8-2877-A6BF-34F059603901}"/>
                  </a:ext>
                </a:extLst>
              </p:cNvPr>
              <p:cNvCxnSpPr/>
              <p:nvPr/>
            </p:nvCxnSpPr>
            <p:spPr>
              <a:xfrm>
                <a:off x="8078135" y="3134561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6EC3C96-99FF-8D28-0FB7-7308480F4AD3}"/>
                  </a:ext>
                </a:extLst>
              </p:cNvPr>
              <p:cNvCxnSpPr/>
              <p:nvPr/>
            </p:nvCxnSpPr>
            <p:spPr>
              <a:xfrm>
                <a:off x="8409564" y="3464539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91FC271C-AC9E-AE88-1078-17ADF1686C2C}"/>
                  </a:ext>
                </a:extLst>
              </p:cNvPr>
              <p:cNvCxnSpPr/>
              <p:nvPr/>
            </p:nvCxnSpPr>
            <p:spPr>
              <a:xfrm>
                <a:off x="8747717" y="378502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AE8931F2-83C3-76CC-EE0F-70548D25A891}"/>
                  </a:ext>
                </a:extLst>
              </p:cNvPr>
              <p:cNvCxnSpPr/>
              <p:nvPr/>
            </p:nvCxnSpPr>
            <p:spPr>
              <a:xfrm>
                <a:off x="9085870" y="3785028"/>
                <a:ext cx="338153" cy="0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333849E8-635F-5ED2-96C5-A1E92C7F0F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48977" y="2143107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27E94961-2117-EC0D-375C-4FC639FD57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74157" y="2478474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1734A60A-7295-E57D-C4D3-4FFE160CCE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8442" y="2799167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D15D7873-FFF4-887B-7186-1F07D32033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668" y="3123878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3E211651-0F68-200B-E61C-39AC89CA1B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21299" y="3448165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E232D839-2327-87DE-F3E0-6E1933E0AE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1412" y="3796581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82CE39B7-2998-5EB3-AB67-E74D6C99CE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1412" y="4051323"/>
                <a:ext cx="0" cy="366374"/>
              </a:xfrm>
              <a:prstGeom prst="line">
                <a:avLst/>
              </a:prstGeom>
              <a:ln w="5715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45EF82-9A6B-7C32-B8D3-8230A13FA5E6}"/>
                </a:ext>
              </a:extLst>
            </p:cNvPr>
            <p:cNvSpPr txBox="1"/>
            <p:nvPr/>
          </p:nvSpPr>
          <p:spPr>
            <a:xfrm>
              <a:off x="1770020" y="1234340"/>
              <a:ext cx="312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CE452F7-94FF-5885-F233-F3A476B53AF0}"/>
                </a:ext>
              </a:extLst>
            </p:cNvPr>
            <p:cNvSpPr txBox="1"/>
            <p:nvPr/>
          </p:nvSpPr>
          <p:spPr>
            <a:xfrm>
              <a:off x="5042110" y="4444593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60EEA8-9B18-C2D0-11DE-74355DF4CC3B}"/>
                </a:ext>
              </a:extLst>
            </p:cNvPr>
            <p:cNvSpPr txBox="1"/>
            <p:nvPr/>
          </p:nvSpPr>
          <p:spPr>
            <a:xfrm>
              <a:off x="9667277" y="4444593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44F96D-B20E-7DB2-273F-353633720D51}"/>
                </a:ext>
              </a:extLst>
            </p:cNvPr>
            <p:cNvSpPr txBox="1"/>
            <p:nvPr/>
          </p:nvSpPr>
          <p:spPr>
            <a:xfrm>
              <a:off x="6408636" y="1234340"/>
              <a:ext cx="312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34F867C-C947-1A87-AC4B-DE29B6352C3F}"/>
                </a:ext>
              </a:extLst>
            </p:cNvPr>
            <p:cNvCxnSpPr>
              <a:cxnSpLocks/>
            </p:cNvCxnSpPr>
            <p:nvPr/>
          </p:nvCxnSpPr>
          <p:spPr>
            <a:xfrm>
              <a:off x="2105024" y="3477877"/>
              <a:ext cx="197633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26F4E53-0BBC-401F-72C0-5DA9411288C4}"/>
                </a:ext>
              </a:extLst>
            </p:cNvPr>
            <p:cNvCxnSpPr>
              <a:cxnSpLocks/>
            </p:cNvCxnSpPr>
            <p:nvPr/>
          </p:nvCxnSpPr>
          <p:spPr>
            <a:xfrm>
              <a:off x="4096995" y="3481785"/>
              <a:ext cx="0" cy="933875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E768E5D-AD4B-ADF1-4339-834A819C064A}"/>
                </a:ext>
              </a:extLst>
            </p:cNvPr>
            <p:cNvSpPr txBox="1"/>
            <p:nvPr/>
          </p:nvSpPr>
          <p:spPr>
            <a:xfrm>
              <a:off x="1215147" y="3259658"/>
              <a:ext cx="896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 = $3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A0A11E6-773E-DD24-74FB-82BB3AF89889}"/>
                </a:ext>
              </a:extLst>
            </p:cNvPr>
            <p:cNvSpPr txBox="1"/>
            <p:nvPr/>
          </p:nvSpPr>
          <p:spPr>
            <a:xfrm>
              <a:off x="3919819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BFEB9D4-0778-D8DE-97DF-697FC71154CD}"/>
                </a:ext>
              </a:extLst>
            </p:cNvPr>
            <p:cNvCxnSpPr/>
            <p:nvPr/>
          </p:nvCxnSpPr>
          <p:spPr>
            <a:xfrm>
              <a:off x="2082318" y="4095171"/>
              <a:ext cx="3658840" cy="0"/>
            </a:xfrm>
            <a:prstGeom prst="line">
              <a:avLst/>
            </a:prstGeom>
            <a:ln w="31750"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1E3FEAD-CABA-F010-18DB-97B836C9B461}"/>
                </a:ext>
              </a:extLst>
            </p:cNvPr>
            <p:cNvSpPr txBox="1"/>
            <p:nvPr/>
          </p:nvSpPr>
          <p:spPr>
            <a:xfrm>
              <a:off x="4856629" y="3444324"/>
              <a:ext cx="12298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Marginal </a:t>
              </a:r>
            </a:p>
            <a:p>
              <a:pPr algn="ctr"/>
              <a:r>
                <a:rPr lang="en-US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Cost (MC)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760118B-DB06-5F5D-7BE8-D9AF583645A1}"/>
                </a:ext>
              </a:extLst>
            </p:cNvPr>
            <p:cNvSpPr txBox="1"/>
            <p:nvPr/>
          </p:nvSpPr>
          <p:spPr>
            <a:xfrm>
              <a:off x="1557795" y="3904157"/>
              <a:ext cx="5048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$1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2C841EE-59BD-B090-487D-C24CAD58220F}"/>
                </a:ext>
              </a:extLst>
            </p:cNvPr>
            <p:cNvCxnSpPr/>
            <p:nvPr/>
          </p:nvCxnSpPr>
          <p:spPr>
            <a:xfrm>
              <a:off x="6719729" y="4089095"/>
              <a:ext cx="3658840" cy="0"/>
            </a:xfrm>
            <a:prstGeom prst="line">
              <a:avLst/>
            </a:prstGeom>
            <a:ln w="31750"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DB1197B-6FB5-40F7-141C-3DDB778F8424}"/>
                </a:ext>
              </a:extLst>
            </p:cNvPr>
            <p:cNvSpPr txBox="1"/>
            <p:nvPr/>
          </p:nvSpPr>
          <p:spPr>
            <a:xfrm>
              <a:off x="9497189" y="3473006"/>
              <a:ext cx="12298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Marginal </a:t>
              </a:r>
            </a:p>
            <a:p>
              <a:pPr algn="ctr"/>
              <a:r>
                <a:rPr lang="en-US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Cost (MC)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1FD51A-ADD4-A36A-2767-1EBC15BF89BE}"/>
                </a:ext>
              </a:extLst>
            </p:cNvPr>
            <p:cNvSpPr txBox="1"/>
            <p:nvPr/>
          </p:nvSpPr>
          <p:spPr>
            <a:xfrm>
              <a:off x="6192229" y="3898081"/>
              <a:ext cx="507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$1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A6B76E6-86CD-C493-C166-2A7DA119BE85}"/>
                </a:ext>
              </a:extLst>
            </p:cNvPr>
            <p:cNvSpPr txBox="1"/>
            <p:nvPr/>
          </p:nvSpPr>
          <p:spPr>
            <a:xfrm>
              <a:off x="5809398" y="2640566"/>
              <a:ext cx="8784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 = $5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2D7BE4E-E2AE-4204-D8F6-58CEB7546110}"/>
                </a:ext>
              </a:extLst>
            </p:cNvPr>
            <p:cNvCxnSpPr>
              <a:cxnSpLocks/>
            </p:cNvCxnSpPr>
            <p:nvPr/>
          </p:nvCxnSpPr>
          <p:spPr>
            <a:xfrm>
              <a:off x="6740732" y="2816288"/>
              <a:ext cx="129527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0007778-7235-0FEF-F858-4353CED30323}"/>
                </a:ext>
              </a:extLst>
            </p:cNvPr>
            <p:cNvCxnSpPr>
              <a:cxnSpLocks/>
            </p:cNvCxnSpPr>
            <p:nvPr/>
          </p:nvCxnSpPr>
          <p:spPr>
            <a:xfrm>
              <a:off x="8055408" y="2864676"/>
              <a:ext cx="134" cy="1567499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994C6EA-A34C-2903-A2DD-12F162D5021E}"/>
                </a:ext>
              </a:extLst>
            </p:cNvPr>
            <p:cNvSpPr txBox="1"/>
            <p:nvPr/>
          </p:nvSpPr>
          <p:spPr>
            <a:xfrm>
              <a:off x="7883834" y="4383331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7BF8900-FC44-5278-541E-00864114F3D5}"/>
                </a:ext>
              </a:extLst>
            </p:cNvPr>
            <p:cNvSpPr/>
            <p:nvPr/>
          </p:nvSpPr>
          <p:spPr>
            <a:xfrm>
              <a:off x="4041030" y="3411346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023784C-4DCD-F583-0667-8F5A175BC5BE}"/>
                </a:ext>
              </a:extLst>
            </p:cNvPr>
            <p:cNvSpPr/>
            <p:nvPr/>
          </p:nvSpPr>
          <p:spPr>
            <a:xfrm>
              <a:off x="7996847" y="2743129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8BDDA8C-00DE-B2C7-E013-90C8079C8C60}"/>
                </a:ext>
              </a:extLst>
            </p:cNvPr>
            <p:cNvGrpSpPr/>
            <p:nvPr/>
          </p:nvGrpSpPr>
          <p:grpSpPr>
            <a:xfrm>
              <a:off x="2082318" y="1343174"/>
              <a:ext cx="3242821" cy="3101419"/>
              <a:chOff x="3403076" y="904973"/>
              <a:chExt cx="3242821" cy="3101419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6B377DB4-D49B-CEB3-CF1A-A802FB41BC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BD868F5-E911-C6EE-436F-D233FA8444B3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0A7BCE6-CE30-35DC-283D-50336B150C0E}"/>
                </a:ext>
              </a:extLst>
            </p:cNvPr>
            <p:cNvGrpSpPr/>
            <p:nvPr/>
          </p:nvGrpSpPr>
          <p:grpSpPr>
            <a:xfrm>
              <a:off x="6707486" y="1343174"/>
              <a:ext cx="3242821" cy="3101419"/>
              <a:chOff x="3403076" y="904973"/>
              <a:chExt cx="3242821" cy="3101419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7DE3FED-A4BD-3809-ACB3-F6E660AAA7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2B6A8DB-80B1-5E85-D87C-BECD46250011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51582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8E1A9-23C7-43CD-72B0-B0A112E77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>
            <a:extLst>
              <a:ext uri="{FF2B5EF4-FFF2-40B4-BE49-F238E27FC236}">
                <a16:creationId xmlns:a16="http://schemas.microsoft.com/office/drawing/2014/main" id="{BFC0869D-C01F-52A0-6279-1E0101524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090"/>
            <a:ext cx="12192000" cy="905554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 panose="02040503050406030204" pitchFamily="18" charset="0"/>
                <a:cs typeface="Times New Roman" panose="02020603050405020304" pitchFamily="18" charset="0"/>
              </a:rPr>
              <a:t>Market Power Harms</a:t>
            </a:r>
            <a:endParaRPr 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846A900-17F6-4411-D0B1-A8AE04DA674A}"/>
              </a:ext>
            </a:extLst>
          </p:cNvPr>
          <p:cNvGrpSpPr/>
          <p:nvPr/>
        </p:nvGrpSpPr>
        <p:grpSpPr>
          <a:xfrm>
            <a:off x="1743698" y="1686626"/>
            <a:ext cx="8616389" cy="3579585"/>
            <a:chOff x="1596215" y="1234340"/>
            <a:chExt cx="8616389" cy="3579585"/>
          </a:xfrm>
        </p:grpSpPr>
        <p:sp>
          <p:nvSpPr>
            <p:cNvPr id="117" name="Right Triangle 116">
              <a:extLst>
                <a:ext uri="{FF2B5EF4-FFF2-40B4-BE49-F238E27FC236}">
                  <a16:creationId xmlns:a16="http://schemas.microsoft.com/office/drawing/2014/main" id="{941E674C-6FF4-AB8E-DEC5-8C1FFD151062}"/>
                </a:ext>
              </a:extLst>
            </p:cNvPr>
            <p:cNvSpPr/>
            <p:nvPr/>
          </p:nvSpPr>
          <p:spPr>
            <a:xfrm>
              <a:off x="8039222" y="2811957"/>
              <a:ext cx="687192" cy="629484"/>
            </a:xfrm>
            <a:prstGeom prst="rtTriangle">
              <a:avLst/>
            </a:prstGeom>
            <a:pattFill prst="wdDn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4ED7843-BBC6-F22B-0735-659984E02A3F}"/>
                </a:ext>
              </a:extLst>
            </p:cNvPr>
            <p:cNvSpPr/>
            <p:nvPr/>
          </p:nvSpPr>
          <p:spPr>
            <a:xfrm>
              <a:off x="8047077" y="3457380"/>
              <a:ext cx="659897" cy="539678"/>
            </a:xfrm>
            <a:prstGeom prst="rect">
              <a:avLst/>
            </a:prstGeom>
            <a:pattFill prst="wdUp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05DEE37F-5DD3-4555-BD4D-61A8DE8D2442}"/>
                </a:ext>
              </a:extLst>
            </p:cNvPr>
            <p:cNvSpPr/>
            <p:nvPr/>
          </p:nvSpPr>
          <p:spPr>
            <a:xfrm>
              <a:off x="6724256" y="2814160"/>
              <a:ext cx="1314966" cy="627281"/>
            </a:xfrm>
            <a:prstGeom prst="rect">
              <a:avLst/>
            </a:prstGeom>
            <a:pattFill prst="wdUpDiag">
              <a:fgClr>
                <a:srgbClr val="F9E7F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91E4378-4E58-9FAD-0CD8-A015FCD7C794}"/>
                </a:ext>
              </a:extLst>
            </p:cNvPr>
            <p:cNvSpPr txBox="1"/>
            <p:nvPr/>
          </p:nvSpPr>
          <p:spPr>
            <a:xfrm>
              <a:off x="1770020" y="1234340"/>
              <a:ext cx="312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6ADA2F4-7013-2468-4D45-9B0D1D5A72A7}"/>
                </a:ext>
              </a:extLst>
            </p:cNvPr>
            <p:cNvSpPr txBox="1"/>
            <p:nvPr/>
          </p:nvSpPr>
          <p:spPr>
            <a:xfrm>
              <a:off x="5042110" y="4444593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46DC9FD-A681-91F9-01DC-2C09AC0F046B}"/>
                </a:ext>
              </a:extLst>
            </p:cNvPr>
            <p:cNvSpPr txBox="1"/>
            <p:nvPr/>
          </p:nvSpPr>
          <p:spPr>
            <a:xfrm>
              <a:off x="9667277" y="4444593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20AB575-1F82-49F0-7172-086AEFDC27B0}"/>
                </a:ext>
              </a:extLst>
            </p:cNvPr>
            <p:cNvSpPr txBox="1"/>
            <p:nvPr/>
          </p:nvSpPr>
          <p:spPr>
            <a:xfrm>
              <a:off x="6408636" y="1234340"/>
              <a:ext cx="312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AC663A0-2257-D0A0-5663-920738F6DAF0}"/>
                </a:ext>
              </a:extLst>
            </p:cNvPr>
            <p:cNvCxnSpPr>
              <a:cxnSpLocks/>
            </p:cNvCxnSpPr>
            <p:nvPr/>
          </p:nvCxnSpPr>
          <p:spPr>
            <a:xfrm>
              <a:off x="2105024" y="2811957"/>
              <a:ext cx="129527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6EC250D-B29E-AECB-8EF3-05F5454FA7A3}"/>
                </a:ext>
              </a:extLst>
            </p:cNvPr>
            <p:cNvCxnSpPr>
              <a:cxnSpLocks/>
            </p:cNvCxnSpPr>
            <p:nvPr/>
          </p:nvCxnSpPr>
          <p:spPr>
            <a:xfrm>
              <a:off x="2125196" y="3461613"/>
              <a:ext cx="197633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B88BDF0-32B5-023D-7488-02A558F17482}"/>
                </a:ext>
              </a:extLst>
            </p:cNvPr>
            <p:cNvCxnSpPr>
              <a:cxnSpLocks/>
            </p:cNvCxnSpPr>
            <p:nvPr/>
          </p:nvCxnSpPr>
          <p:spPr>
            <a:xfrm>
              <a:off x="2105024" y="4020163"/>
              <a:ext cx="3250716" cy="846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94DE2C4-CC9F-E27F-45CB-D84D8D5B5C99}"/>
                </a:ext>
              </a:extLst>
            </p:cNvPr>
            <p:cNvCxnSpPr>
              <a:cxnSpLocks/>
            </p:cNvCxnSpPr>
            <p:nvPr/>
          </p:nvCxnSpPr>
          <p:spPr>
            <a:xfrm>
              <a:off x="3427056" y="2807817"/>
              <a:ext cx="0" cy="1636776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5AF189A-50DF-26F1-05B2-A80EB2093EEC}"/>
                </a:ext>
              </a:extLst>
            </p:cNvPr>
            <p:cNvCxnSpPr>
              <a:cxnSpLocks/>
            </p:cNvCxnSpPr>
            <p:nvPr/>
          </p:nvCxnSpPr>
          <p:spPr>
            <a:xfrm>
              <a:off x="4094811" y="3481785"/>
              <a:ext cx="0" cy="933875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48358AC-A969-2412-1D34-0E68645ACB16}"/>
                </a:ext>
              </a:extLst>
            </p:cNvPr>
            <p:cNvCxnSpPr>
              <a:cxnSpLocks/>
              <a:stCxn id="71" idx="4"/>
            </p:cNvCxnSpPr>
            <p:nvPr/>
          </p:nvCxnSpPr>
          <p:spPr>
            <a:xfrm>
              <a:off x="4761177" y="4086298"/>
              <a:ext cx="393" cy="326791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D110D0D-8BCB-7721-144D-B29195114078}"/>
                </a:ext>
              </a:extLst>
            </p:cNvPr>
            <p:cNvSpPr txBox="1"/>
            <p:nvPr/>
          </p:nvSpPr>
          <p:spPr>
            <a:xfrm>
              <a:off x="1602384" y="2626470"/>
              <a:ext cx="473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35AA5B6-B313-13AE-60BB-33D571D35105}"/>
                </a:ext>
              </a:extLst>
            </p:cNvPr>
            <p:cNvSpPr txBox="1"/>
            <p:nvPr/>
          </p:nvSpPr>
          <p:spPr>
            <a:xfrm>
              <a:off x="1608819" y="3253082"/>
              <a:ext cx="462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$3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8FB035-5E7D-E0B2-6FF4-A97CBFE501C3}"/>
                </a:ext>
              </a:extLst>
            </p:cNvPr>
            <p:cNvSpPr txBox="1"/>
            <p:nvPr/>
          </p:nvSpPr>
          <p:spPr>
            <a:xfrm>
              <a:off x="3253867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6D87441-887A-2AC9-4637-644B6315453D}"/>
                </a:ext>
              </a:extLst>
            </p:cNvPr>
            <p:cNvSpPr txBox="1"/>
            <p:nvPr/>
          </p:nvSpPr>
          <p:spPr>
            <a:xfrm>
              <a:off x="3946715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2204D84-0C50-35CB-D400-7C2ECC2AC7EE}"/>
                </a:ext>
              </a:extLst>
            </p:cNvPr>
            <p:cNvSpPr txBox="1"/>
            <p:nvPr/>
          </p:nvSpPr>
          <p:spPr>
            <a:xfrm>
              <a:off x="4613474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5EAAE31-F516-CFA2-EBAE-E182AA8D8446}"/>
                </a:ext>
              </a:extLst>
            </p:cNvPr>
            <p:cNvSpPr txBox="1"/>
            <p:nvPr/>
          </p:nvSpPr>
          <p:spPr>
            <a:xfrm>
              <a:off x="5004362" y="4090449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FD0E435-F979-B18E-A28F-57335D54866B}"/>
                </a:ext>
              </a:extLst>
            </p:cNvPr>
            <p:cNvCxnSpPr>
              <a:cxnSpLocks/>
            </p:cNvCxnSpPr>
            <p:nvPr/>
          </p:nvCxnSpPr>
          <p:spPr>
            <a:xfrm>
              <a:off x="2479882" y="1930463"/>
              <a:ext cx="2587017" cy="2415443"/>
            </a:xfrm>
            <a:prstGeom prst="line">
              <a:avLst/>
            </a:prstGeom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54E8600-35E3-C3EC-6A5E-8B585D309CD3}"/>
                </a:ext>
              </a:extLst>
            </p:cNvPr>
            <p:cNvSpPr/>
            <p:nvPr/>
          </p:nvSpPr>
          <p:spPr>
            <a:xfrm>
              <a:off x="3372308" y="2739664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E9CD247-05FF-D646-AEB6-951FD32FD6C7}"/>
                </a:ext>
              </a:extLst>
            </p:cNvPr>
            <p:cNvSpPr/>
            <p:nvPr/>
          </p:nvSpPr>
          <p:spPr>
            <a:xfrm>
              <a:off x="4045806" y="3395257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12F4741-1F6B-31D9-EBD3-9DC6D6DACFE4}"/>
                </a:ext>
              </a:extLst>
            </p:cNvPr>
            <p:cNvSpPr/>
            <p:nvPr/>
          </p:nvSpPr>
          <p:spPr>
            <a:xfrm>
              <a:off x="4699582" y="3970960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230C819-58E9-115F-D5FC-B7F0F211F6F6}"/>
                </a:ext>
              </a:extLst>
            </p:cNvPr>
            <p:cNvGrpSpPr/>
            <p:nvPr/>
          </p:nvGrpSpPr>
          <p:grpSpPr>
            <a:xfrm>
              <a:off x="2082318" y="1343174"/>
              <a:ext cx="3242821" cy="3101419"/>
              <a:chOff x="3403076" y="904973"/>
              <a:chExt cx="3242821" cy="3101419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9E67C415-11D6-F4A5-593C-49B1BA3CEC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CA9344F6-38F3-3ADA-96AA-5D2CCEB054FC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2D3D158-B270-4D61-A5FA-A996AA1DB427}"/>
                </a:ext>
              </a:extLst>
            </p:cNvPr>
            <p:cNvGrpSpPr/>
            <p:nvPr/>
          </p:nvGrpSpPr>
          <p:grpSpPr>
            <a:xfrm>
              <a:off x="6707486" y="1343174"/>
              <a:ext cx="3242821" cy="3101419"/>
              <a:chOff x="3403076" y="904973"/>
              <a:chExt cx="3242821" cy="3101419"/>
            </a:xfrm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FB6A9B92-B8E7-426C-87EC-3B815AD9ED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0CCA85DE-76C2-EE6F-19EB-73E47A8155FF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ECA44B3-C907-C9D9-D4E3-AD831626C59B}"/>
                </a:ext>
              </a:extLst>
            </p:cNvPr>
            <p:cNvSpPr txBox="1"/>
            <p:nvPr/>
          </p:nvSpPr>
          <p:spPr>
            <a:xfrm>
              <a:off x="6194921" y="1968456"/>
              <a:ext cx="43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$7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0235154-F932-903B-D0EE-03BE33D6EF03}"/>
                </a:ext>
              </a:extLst>
            </p:cNvPr>
            <p:cNvSpPr txBox="1"/>
            <p:nvPr/>
          </p:nvSpPr>
          <p:spPr>
            <a:xfrm>
              <a:off x="6194921" y="2311367"/>
              <a:ext cx="495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$6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44D45DF-A69D-DB1B-5B3B-C2BEB4B294BD}"/>
                </a:ext>
              </a:extLst>
            </p:cNvPr>
            <p:cNvSpPr txBox="1"/>
            <p:nvPr/>
          </p:nvSpPr>
          <p:spPr>
            <a:xfrm>
              <a:off x="6201984" y="2626470"/>
              <a:ext cx="495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$5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7456322-78E8-B62B-6B42-51E9D368CB34}"/>
                </a:ext>
              </a:extLst>
            </p:cNvPr>
            <p:cNvSpPr txBox="1"/>
            <p:nvPr/>
          </p:nvSpPr>
          <p:spPr>
            <a:xfrm>
              <a:off x="6201984" y="2928866"/>
              <a:ext cx="498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$4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52E854A-B8A4-5D55-D382-07E4B5090BF6}"/>
                </a:ext>
              </a:extLst>
            </p:cNvPr>
            <p:cNvSpPr txBox="1"/>
            <p:nvPr/>
          </p:nvSpPr>
          <p:spPr>
            <a:xfrm>
              <a:off x="6215447" y="3253082"/>
              <a:ext cx="4776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$3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CB958C5-4E6F-3121-697A-19AF25207236}"/>
                </a:ext>
              </a:extLst>
            </p:cNvPr>
            <p:cNvSpPr txBox="1"/>
            <p:nvPr/>
          </p:nvSpPr>
          <p:spPr>
            <a:xfrm>
              <a:off x="6215118" y="3572589"/>
              <a:ext cx="4776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$2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1A3D6F5-4110-5A00-A138-D57E7FFDAD76}"/>
                </a:ext>
              </a:extLst>
            </p:cNvPr>
            <p:cNvSpPr txBox="1"/>
            <p:nvPr/>
          </p:nvSpPr>
          <p:spPr>
            <a:xfrm>
              <a:off x="7875713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B4C76D-A768-F70E-1284-2213906B83A5}"/>
                </a:ext>
              </a:extLst>
            </p:cNvPr>
            <p:cNvSpPr txBox="1"/>
            <p:nvPr/>
          </p:nvSpPr>
          <p:spPr>
            <a:xfrm>
              <a:off x="8568561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4409224-5EDB-1905-14DB-A113375C3B6B}"/>
                </a:ext>
              </a:extLst>
            </p:cNvPr>
            <p:cNvSpPr txBox="1"/>
            <p:nvPr/>
          </p:nvSpPr>
          <p:spPr>
            <a:xfrm>
              <a:off x="9235320" y="4413089"/>
              <a:ext cx="32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C02E81E-907D-1102-AF3A-583E71F3FD44}"/>
                </a:ext>
              </a:extLst>
            </p:cNvPr>
            <p:cNvSpPr txBox="1"/>
            <p:nvPr/>
          </p:nvSpPr>
          <p:spPr>
            <a:xfrm>
              <a:off x="1596215" y="3867050"/>
              <a:ext cx="48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$1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B143039-D7A2-FA8B-D26A-F0685FEA2C71}"/>
                </a:ext>
              </a:extLst>
            </p:cNvPr>
            <p:cNvSpPr txBox="1"/>
            <p:nvPr/>
          </p:nvSpPr>
          <p:spPr>
            <a:xfrm>
              <a:off x="5282719" y="3835497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264BBFF-66E2-0BF9-F2F1-3A64985C73F8}"/>
                </a:ext>
              </a:extLst>
            </p:cNvPr>
            <p:cNvCxnSpPr>
              <a:cxnSpLocks/>
            </p:cNvCxnSpPr>
            <p:nvPr/>
          </p:nvCxnSpPr>
          <p:spPr>
            <a:xfrm>
              <a:off x="6717193" y="2807724"/>
              <a:ext cx="129527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12D9B06-097F-41AA-6202-AA652A19801D}"/>
                </a:ext>
              </a:extLst>
            </p:cNvPr>
            <p:cNvCxnSpPr>
              <a:cxnSpLocks/>
            </p:cNvCxnSpPr>
            <p:nvPr/>
          </p:nvCxnSpPr>
          <p:spPr>
            <a:xfrm>
              <a:off x="6737365" y="3457380"/>
              <a:ext cx="197633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06A9A80-4069-9CB5-2C78-E00849A63B35}"/>
                </a:ext>
              </a:extLst>
            </p:cNvPr>
            <p:cNvCxnSpPr>
              <a:cxnSpLocks/>
            </p:cNvCxnSpPr>
            <p:nvPr/>
          </p:nvCxnSpPr>
          <p:spPr>
            <a:xfrm>
              <a:off x="6717193" y="4015930"/>
              <a:ext cx="3250716" cy="846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ECB3DA22-48D9-433A-3CC6-398A8BB5E7BE}"/>
                </a:ext>
              </a:extLst>
            </p:cNvPr>
            <p:cNvCxnSpPr>
              <a:cxnSpLocks/>
            </p:cNvCxnSpPr>
            <p:nvPr/>
          </p:nvCxnSpPr>
          <p:spPr>
            <a:xfrm>
              <a:off x="8039225" y="2803584"/>
              <a:ext cx="0" cy="1636776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DF154E11-1023-610C-E3B3-653336B8DC49}"/>
                </a:ext>
              </a:extLst>
            </p:cNvPr>
            <p:cNvCxnSpPr>
              <a:cxnSpLocks/>
            </p:cNvCxnSpPr>
            <p:nvPr/>
          </p:nvCxnSpPr>
          <p:spPr>
            <a:xfrm>
              <a:off x="8706980" y="3477552"/>
              <a:ext cx="0" cy="933875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4EDB9CE2-01B3-9D24-8789-60DA4D307224}"/>
                </a:ext>
              </a:extLst>
            </p:cNvPr>
            <p:cNvCxnSpPr>
              <a:cxnSpLocks/>
              <a:stCxn id="109" idx="4"/>
            </p:cNvCxnSpPr>
            <p:nvPr/>
          </p:nvCxnSpPr>
          <p:spPr>
            <a:xfrm>
              <a:off x="9373346" y="4082065"/>
              <a:ext cx="393" cy="326791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84AF0F9-37D4-5B10-3D4B-76C57BC6928B}"/>
                </a:ext>
              </a:extLst>
            </p:cNvPr>
            <p:cNvSpPr txBox="1"/>
            <p:nvPr/>
          </p:nvSpPr>
          <p:spPr>
            <a:xfrm>
              <a:off x="9616531" y="408621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CE3C9BA3-3EF7-17C8-CB99-537B535FE4AA}"/>
                </a:ext>
              </a:extLst>
            </p:cNvPr>
            <p:cNvCxnSpPr>
              <a:cxnSpLocks/>
            </p:cNvCxnSpPr>
            <p:nvPr/>
          </p:nvCxnSpPr>
          <p:spPr>
            <a:xfrm>
              <a:off x="7092051" y="1926230"/>
              <a:ext cx="2587017" cy="2415443"/>
            </a:xfrm>
            <a:prstGeom prst="line">
              <a:avLst/>
            </a:prstGeom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3E4742BD-A86A-1BFC-FDF3-24859A985489}"/>
                </a:ext>
              </a:extLst>
            </p:cNvPr>
            <p:cNvSpPr/>
            <p:nvPr/>
          </p:nvSpPr>
          <p:spPr>
            <a:xfrm>
              <a:off x="7984477" y="2735431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28CA8672-3631-3428-1C8B-CF45BA114D99}"/>
                </a:ext>
              </a:extLst>
            </p:cNvPr>
            <p:cNvSpPr/>
            <p:nvPr/>
          </p:nvSpPr>
          <p:spPr>
            <a:xfrm>
              <a:off x="8657975" y="3391024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704F209-1A0B-E5CC-A891-8FAC6FABDF97}"/>
                </a:ext>
              </a:extLst>
            </p:cNvPr>
            <p:cNvSpPr/>
            <p:nvPr/>
          </p:nvSpPr>
          <p:spPr>
            <a:xfrm>
              <a:off x="9311751" y="3966727"/>
              <a:ext cx="123189" cy="11533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72C6710-B76E-87C2-0D65-01141632B77F}"/>
                </a:ext>
              </a:extLst>
            </p:cNvPr>
            <p:cNvSpPr txBox="1"/>
            <p:nvPr/>
          </p:nvSpPr>
          <p:spPr>
            <a:xfrm>
              <a:off x="9894888" y="383126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EC500B0-FC3F-E1BA-2837-F457541C930C}"/>
                </a:ext>
              </a:extLst>
            </p:cNvPr>
            <p:cNvSpPr txBox="1"/>
            <p:nvPr/>
          </p:nvSpPr>
          <p:spPr>
            <a:xfrm>
              <a:off x="7072559" y="2905449"/>
              <a:ext cx="5405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MO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B050A42-C9DD-7140-3716-9AF2996C114B}"/>
                </a:ext>
              </a:extLst>
            </p:cNvPr>
            <p:cNvSpPr txBox="1"/>
            <p:nvPr/>
          </p:nvSpPr>
          <p:spPr>
            <a:xfrm>
              <a:off x="8506117" y="2452310"/>
              <a:ext cx="8534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DWL</a:t>
              </a:r>
              <a:r>
                <a:rPr lang="en-US" b="1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CS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5E65B15-FCD7-E177-F868-6243219BDA2F}"/>
                </a:ext>
              </a:extLst>
            </p:cNvPr>
            <p:cNvSpPr txBox="1"/>
            <p:nvPr/>
          </p:nvSpPr>
          <p:spPr>
            <a:xfrm>
              <a:off x="8877341" y="3017442"/>
              <a:ext cx="864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DWL</a:t>
              </a:r>
              <a:r>
                <a:rPr lang="en-US" b="1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PS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D81CC62-13E8-8996-1E07-ED022F48BAC3}"/>
                </a:ext>
              </a:extLst>
            </p:cNvPr>
            <p:cNvSpPr txBox="1"/>
            <p:nvPr/>
          </p:nvSpPr>
          <p:spPr>
            <a:xfrm>
              <a:off x="3411238" y="2492083"/>
              <a:ext cx="3802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3BD5E8E-E18A-A484-6F97-68E1678B5677}"/>
                </a:ext>
              </a:extLst>
            </p:cNvPr>
            <p:cNvSpPr txBox="1"/>
            <p:nvPr/>
          </p:nvSpPr>
          <p:spPr>
            <a:xfrm>
              <a:off x="4079747" y="313126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CD13230-5FDC-6C33-6ED4-7787684AE36A}"/>
                </a:ext>
              </a:extLst>
            </p:cNvPr>
            <p:cNvSpPr txBox="1"/>
            <p:nvPr/>
          </p:nvSpPr>
          <p:spPr>
            <a:xfrm>
              <a:off x="8009236" y="2487725"/>
              <a:ext cx="3802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3823B85-C8E0-1E1A-72F7-4B8BA06B49F9}"/>
                </a:ext>
              </a:extLst>
            </p:cNvPr>
            <p:cNvSpPr txBox="1"/>
            <p:nvPr/>
          </p:nvSpPr>
          <p:spPr>
            <a:xfrm>
              <a:off x="8677745" y="3126902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cxnSp>
          <p:nvCxnSpPr>
            <p:cNvPr id="3" name="Connector: Curved 2">
              <a:extLst>
                <a:ext uri="{FF2B5EF4-FFF2-40B4-BE49-F238E27FC236}">
                  <a16:creationId xmlns:a16="http://schemas.microsoft.com/office/drawing/2014/main" id="{B877DE83-AD99-B7B7-CBAA-3297B37B4AC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329100" y="2676422"/>
              <a:ext cx="497630" cy="696630"/>
            </a:xfrm>
            <a:prstGeom prst="curved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: Curved 9">
              <a:extLst>
                <a:ext uri="{FF2B5EF4-FFF2-40B4-BE49-F238E27FC236}">
                  <a16:creationId xmlns:a16="http://schemas.microsoft.com/office/drawing/2014/main" id="{A3C86FE6-44B0-6DF4-4228-26AB2C168AE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618660" y="3231158"/>
              <a:ext cx="497630" cy="696630"/>
            </a:xfrm>
            <a:prstGeom prst="curved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9616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7057C-85F6-7FE0-C084-2325BF30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C6FF14F-1E16-632E-0BF0-933A915DF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144415"/>
              </p:ext>
            </p:extLst>
          </p:nvPr>
        </p:nvGraphicFramePr>
        <p:xfrm>
          <a:off x="1101213" y="1573800"/>
          <a:ext cx="4021396" cy="3080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971">
                  <a:extLst>
                    <a:ext uri="{9D8B030D-6E8A-4147-A177-3AD203B41FA5}">
                      <a16:colId xmlns:a16="http://schemas.microsoft.com/office/drawing/2014/main" val="4055755470"/>
                    </a:ext>
                  </a:extLst>
                </a:gridCol>
                <a:gridCol w="830952">
                  <a:extLst>
                    <a:ext uri="{9D8B030D-6E8A-4147-A177-3AD203B41FA5}">
                      <a16:colId xmlns:a16="http://schemas.microsoft.com/office/drawing/2014/main" val="3429198228"/>
                    </a:ext>
                  </a:extLst>
                </a:gridCol>
                <a:gridCol w="1005349">
                  <a:extLst>
                    <a:ext uri="{9D8B030D-6E8A-4147-A177-3AD203B41FA5}">
                      <a16:colId xmlns:a16="http://schemas.microsoft.com/office/drawing/2014/main" val="1312131547"/>
                    </a:ext>
                  </a:extLst>
                </a:gridCol>
                <a:gridCol w="1036124">
                  <a:extLst>
                    <a:ext uri="{9D8B030D-6E8A-4147-A177-3AD203B41FA5}">
                      <a16:colId xmlns:a16="http://schemas.microsoft.com/office/drawing/2014/main" val="1053442625"/>
                    </a:ext>
                  </a:extLst>
                </a:gridCol>
              </a:tblGrid>
              <a:tr h="576484">
                <a:tc>
                  <a:txBody>
                    <a:bodyPr/>
                    <a:lstStyle/>
                    <a:p>
                      <a:endParaRPr lang="en-US" sz="3200" u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u="none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C-Go </a:t>
                      </a:r>
                    </a:p>
                    <a:p>
                      <a:pPr algn="ctr"/>
                      <a:r>
                        <a:rPr lang="en-US" sz="2400" b="1" u="none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Prices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0869789"/>
                  </a:ext>
                </a:extLst>
              </a:tr>
              <a:tr h="576484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$5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$3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358155"/>
                  </a:ext>
                </a:extLst>
              </a:tr>
              <a:tr h="839042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C-Stop</a:t>
                      </a:r>
                    </a:p>
                    <a:p>
                      <a:pPr algn="ctr"/>
                      <a:r>
                        <a:rPr lang="en-US" sz="2400" b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Prices</a:t>
                      </a:r>
                      <a:endParaRPr lang="en-US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$5</a:t>
                      </a:r>
                      <a:endParaRPr lang="en-US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$8</a:t>
                      </a:r>
                    </a:p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$4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739625"/>
                  </a:ext>
                </a:extLst>
              </a:tr>
              <a:tr h="839042">
                <a:tc vMerge="1">
                  <a:txBody>
                    <a:bodyPr/>
                    <a:lstStyle/>
                    <a:p>
                      <a:pPr algn="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$3</a:t>
                      </a:r>
                      <a:endParaRPr lang="en-US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$10</a:t>
                      </a:r>
                    </a:p>
                    <a:p>
                      <a:pPr algn="r"/>
                      <a:r>
                        <a:rPr lang="en-US" sz="240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$6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26725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ED05A6E-71D0-0261-D8CE-78A22DC34306}"/>
              </a:ext>
            </a:extLst>
          </p:cNvPr>
          <p:cNvSpPr txBox="1"/>
          <p:nvPr/>
        </p:nvSpPr>
        <p:spPr>
          <a:xfrm>
            <a:off x="2330249" y="4807975"/>
            <a:ext cx="3540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CoffeeStop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Profit Matrix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5AD0F4-AB93-2EB1-394C-756C403DE011}"/>
              </a:ext>
            </a:extLst>
          </p:cNvPr>
          <p:cNvSpPr txBox="1"/>
          <p:nvPr/>
        </p:nvSpPr>
        <p:spPr>
          <a:xfrm>
            <a:off x="7831397" y="4763726"/>
            <a:ext cx="3319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CoffeeGo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Profit Matrix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21B04B90-D43F-44EB-7ECD-43BF9562A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127982"/>
              </p:ext>
            </p:extLst>
          </p:nvPr>
        </p:nvGraphicFramePr>
        <p:xfrm>
          <a:off x="6808840" y="1608211"/>
          <a:ext cx="3854246" cy="3087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214">
                  <a:extLst>
                    <a:ext uri="{9D8B030D-6E8A-4147-A177-3AD203B41FA5}">
                      <a16:colId xmlns:a16="http://schemas.microsoft.com/office/drawing/2014/main" val="4055755470"/>
                    </a:ext>
                  </a:extLst>
                </a:gridCol>
                <a:gridCol w="796413">
                  <a:extLst>
                    <a:ext uri="{9D8B030D-6E8A-4147-A177-3AD203B41FA5}">
                      <a16:colId xmlns:a16="http://schemas.microsoft.com/office/drawing/2014/main" val="3429198228"/>
                    </a:ext>
                  </a:extLst>
                </a:gridCol>
                <a:gridCol w="963561">
                  <a:extLst>
                    <a:ext uri="{9D8B030D-6E8A-4147-A177-3AD203B41FA5}">
                      <a16:colId xmlns:a16="http://schemas.microsoft.com/office/drawing/2014/main" val="1312131547"/>
                    </a:ext>
                  </a:extLst>
                </a:gridCol>
                <a:gridCol w="993058">
                  <a:extLst>
                    <a:ext uri="{9D8B030D-6E8A-4147-A177-3AD203B41FA5}">
                      <a16:colId xmlns:a16="http://schemas.microsoft.com/office/drawing/2014/main" val="1053442625"/>
                    </a:ext>
                  </a:extLst>
                </a:gridCol>
              </a:tblGrid>
              <a:tr h="470732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C-Go</a:t>
                      </a:r>
                    </a:p>
                    <a:p>
                      <a:pPr algn="ctr"/>
                      <a:r>
                        <a:rPr lang="en-US" sz="24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Prices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0869789"/>
                  </a:ext>
                </a:extLst>
              </a:tr>
              <a:tr h="457563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$3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358155"/>
                  </a:ext>
                </a:extLst>
              </a:tr>
              <a:tr h="842879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C-Stop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Prices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$5</a:t>
                      </a:r>
                      <a:endParaRPr lang="en-US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$8</a:t>
                      </a:r>
                    </a:p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$10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739625"/>
                  </a:ext>
                </a:extLst>
              </a:tr>
              <a:tr h="842879">
                <a:tc vMerge="1">
                  <a:txBody>
                    <a:bodyPr/>
                    <a:lstStyle/>
                    <a:p>
                      <a:pPr algn="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$3</a:t>
                      </a:r>
                      <a:endParaRPr lang="en-US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  <a:p>
                      <a:pPr algn="r"/>
                      <a:r>
                        <a:rPr lang="en-US" sz="240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$6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26725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FA69916-BD96-C9C9-463C-8756DCFA304E}"/>
              </a:ext>
            </a:extLst>
          </p:cNvPr>
          <p:cNvSpPr txBox="1"/>
          <p:nvPr/>
        </p:nvSpPr>
        <p:spPr>
          <a:xfrm>
            <a:off x="0" y="85540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Competition, Coordination, and The Prisoner’s Dilemma</a:t>
            </a:r>
          </a:p>
        </p:txBody>
      </p:sp>
    </p:spTree>
    <p:extLst>
      <p:ext uri="{BB962C8B-B14F-4D97-AF65-F5344CB8AC3E}">
        <p14:creationId xmlns:p14="http://schemas.microsoft.com/office/powerpoint/2010/main" val="3023611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72F22-7B52-BBB8-AB13-7B40ED059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CBDC-BC6F-8B58-AE4E-5BB5AA0E11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Chapter 3 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F6240-E70F-55B1-9C75-B22F08D19A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0952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3BAAA-EFE2-F144-11AA-FFBF691D9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9851925-E2B7-B436-D973-84E24451F7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07923"/>
            <a:ext cx="12192000" cy="890562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Modern Species of the Rule of Reason</a:t>
            </a:r>
            <a:endParaRPr lang="en-US" sz="24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64FA0A-9C22-63CD-181F-3887BFFAC5CC}"/>
              </a:ext>
            </a:extLst>
          </p:cNvPr>
          <p:cNvGrpSpPr/>
          <p:nvPr/>
        </p:nvGrpSpPr>
        <p:grpSpPr>
          <a:xfrm>
            <a:off x="1266782" y="1688519"/>
            <a:ext cx="9677118" cy="4911185"/>
            <a:chOff x="1286446" y="1590199"/>
            <a:chExt cx="9677118" cy="4911185"/>
          </a:xfrm>
        </p:grpSpPr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95BEBD14-2D63-4A9B-8436-1D4615CDA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061" y="3452698"/>
              <a:ext cx="2040681" cy="924781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Quick Look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Condemnation</a:t>
              </a:r>
            </a:p>
          </p:txBody>
        </p:sp>
        <p:sp>
          <p:nvSpPr>
            <p:cNvPr id="5" name="AutoShape 11" descr="Blue tissue paper">
              <a:extLst>
                <a:ext uri="{FF2B5EF4-FFF2-40B4-BE49-F238E27FC236}">
                  <a16:creationId xmlns:a16="http://schemas.microsoft.com/office/drawing/2014/main" id="{4F852BE2-87BF-C56C-EE63-465DAE8F6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4690" y="5205242"/>
              <a:ext cx="4368799" cy="918467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Multi-Step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Structured </a:t>
              </a:r>
              <a:r>
                <a:rPr lang="en-US" sz="2000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RoR</a:t>
              </a:r>
              <a:endParaRPr lang="en-US" sz="2000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622C73-D9F1-1876-229E-69D953A5B1EB}"/>
                </a:ext>
              </a:extLst>
            </p:cNvPr>
            <p:cNvSpPr txBox="1"/>
            <p:nvPr/>
          </p:nvSpPr>
          <p:spPr>
            <a:xfrm>
              <a:off x="7771471" y="1611074"/>
              <a:ext cx="2148377" cy="1015663"/>
            </a:xfrm>
            <a:prstGeom prst="rect">
              <a:avLst/>
            </a:prstGeom>
            <a:solidFill>
              <a:srgbClr val="FFFFCC">
                <a:alpha val="10196"/>
              </a:srgb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Presumptively Procompetitive</a:t>
              </a:r>
            </a:p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Conduct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AutoShape 5" descr="Blue tissue paper">
              <a:extLst>
                <a:ext uri="{FF2B5EF4-FFF2-40B4-BE49-F238E27FC236}">
                  <a16:creationId xmlns:a16="http://schemas.microsoft.com/office/drawing/2014/main" id="{CD833992-9A40-6CAB-55DC-9A9551D3A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6446" y="5196987"/>
              <a:ext cx="1822162" cy="1048365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Abbreviated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(“Per Se”)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Illegality</a:t>
              </a:r>
            </a:p>
          </p:txBody>
        </p:sp>
        <p:sp>
          <p:nvSpPr>
            <p:cNvPr id="18" name="AutoShape 5" descr="Blue tissue paper">
              <a:extLst>
                <a:ext uri="{FF2B5EF4-FFF2-40B4-BE49-F238E27FC236}">
                  <a16:creationId xmlns:a16="http://schemas.microsoft.com/office/drawing/2014/main" id="{71EFE213-FA97-7FB8-0898-22D0DFCC1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6140" y="3454214"/>
              <a:ext cx="1822162" cy="911351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Quick Look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Exoneration</a:t>
              </a:r>
            </a:p>
          </p:txBody>
        </p:sp>
        <p:sp>
          <p:nvSpPr>
            <p:cNvPr id="21" name="Line 9">
              <a:extLst>
                <a:ext uri="{FF2B5EF4-FFF2-40B4-BE49-F238E27FC236}">
                  <a16:creationId xmlns:a16="http://schemas.microsoft.com/office/drawing/2014/main" id="{07683207-C57C-3559-F449-D3274E606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48437" y="2632363"/>
              <a:ext cx="9237" cy="766619"/>
            </a:xfrm>
            <a:prstGeom prst="line">
              <a:avLst/>
            </a:prstGeom>
            <a:noFill/>
            <a:ln w="508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AutoShape 5" descr="Blue tissue paper">
              <a:extLst>
                <a:ext uri="{FF2B5EF4-FFF2-40B4-BE49-F238E27FC236}">
                  <a16:creationId xmlns:a16="http://schemas.microsoft.com/office/drawing/2014/main" id="{D6461C84-D85B-4070-F6CD-3C59BAB14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1402" y="5189730"/>
              <a:ext cx="1822162" cy="1311654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Abbreviated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(“Per Se”)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Legality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(Privileged)</a:t>
              </a:r>
            </a:p>
          </p:txBody>
        </p:sp>
        <p:sp>
          <p:nvSpPr>
            <p:cNvPr id="23" name="Line 9">
              <a:extLst>
                <a:ext uri="{FF2B5EF4-FFF2-40B4-BE49-F238E27FC236}">
                  <a16:creationId xmlns:a16="http://schemas.microsoft.com/office/drawing/2014/main" id="{D27A8B1F-EF58-1112-D51B-9BC55EF435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6215" y="4378036"/>
              <a:ext cx="720434" cy="738909"/>
            </a:xfrm>
            <a:prstGeom prst="line">
              <a:avLst/>
            </a:prstGeom>
            <a:noFill/>
            <a:ln w="508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C1843D-A1EE-33D0-EE6C-4FEDA6511A13}"/>
                </a:ext>
              </a:extLst>
            </p:cNvPr>
            <p:cNvSpPr txBox="1"/>
            <p:nvPr/>
          </p:nvSpPr>
          <p:spPr>
            <a:xfrm>
              <a:off x="2294308" y="1590199"/>
              <a:ext cx="2170176" cy="1015663"/>
            </a:xfrm>
            <a:prstGeom prst="rect">
              <a:avLst/>
            </a:prstGeom>
            <a:solidFill>
              <a:srgbClr val="FFFFCC">
                <a:alpha val="10196"/>
              </a:srgbClr>
            </a:solidFill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Presumptively Anticompetitive</a:t>
              </a:r>
            </a:p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Conduct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5FE97C8-2656-71F5-4A9B-0FDF5564FE50}"/>
                </a:ext>
              </a:extLst>
            </p:cNvPr>
            <p:cNvSpPr txBox="1"/>
            <p:nvPr/>
          </p:nvSpPr>
          <p:spPr>
            <a:xfrm>
              <a:off x="5019959" y="1598789"/>
              <a:ext cx="2147454" cy="1015663"/>
            </a:xfrm>
            <a:prstGeom prst="rect">
              <a:avLst/>
            </a:prstGeom>
            <a:solidFill>
              <a:srgbClr val="FFFFCC">
                <a:alpha val="10196"/>
              </a:srgbClr>
            </a:solidFill>
            <a:ln w="381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Presumptively Neutral </a:t>
              </a:r>
            </a:p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Conduct</a:t>
              </a:r>
            </a:p>
          </p:txBody>
        </p:sp>
        <p:sp>
          <p:nvSpPr>
            <p:cNvPr id="7" name="Line 9">
              <a:extLst>
                <a:ext uri="{FF2B5EF4-FFF2-40B4-BE49-F238E27FC236}">
                  <a16:creationId xmlns:a16="http://schemas.microsoft.com/office/drawing/2014/main" id="{98536E69-1CBF-50E9-6BB0-43D76F1763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5126" y="2618508"/>
              <a:ext cx="9237" cy="766619"/>
            </a:xfrm>
            <a:prstGeom prst="line">
              <a:avLst/>
            </a:prstGeom>
            <a:noFill/>
            <a:ln w="508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862A644B-7C6C-2999-A721-27C2412520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1" y="2632362"/>
              <a:ext cx="27708" cy="2466110"/>
            </a:xfrm>
            <a:prstGeom prst="line">
              <a:avLst/>
            </a:prstGeom>
            <a:noFill/>
            <a:ln w="50800">
              <a:solidFill>
                <a:srgbClr val="0070C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9">
              <a:extLst>
                <a:ext uri="{FF2B5EF4-FFF2-40B4-BE49-F238E27FC236}">
                  <a16:creationId xmlns:a16="http://schemas.microsoft.com/office/drawing/2014/main" id="{B648B1F7-0B27-A711-D8D7-848CF0430A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75609" y="4382654"/>
              <a:ext cx="720434" cy="738909"/>
            </a:xfrm>
            <a:prstGeom prst="line">
              <a:avLst/>
            </a:prstGeom>
            <a:noFill/>
            <a:ln w="50800">
              <a:solidFill>
                <a:srgbClr val="0070C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Line 9">
              <a:extLst>
                <a:ext uri="{FF2B5EF4-FFF2-40B4-BE49-F238E27FC236}">
                  <a16:creationId xmlns:a16="http://schemas.microsoft.com/office/drawing/2014/main" id="{A235EA28-D442-9AB3-DDBB-B5351B480F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3669" y="4382655"/>
              <a:ext cx="720434" cy="738909"/>
            </a:xfrm>
            <a:prstGeom prst="line">
              <a:avLst/>
            </a:prstGeom>
            <a:noFill/>
            <a:ln w="50800">
              <a:solidFill>
                <a:srgbClr val="0070C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Line 9">
              <a:extLst>
                <a:ext uri="{FF2B5EF4-FFF2-40B4-BE49-F238E27FC236}">
                  <a16:creationId xmlns:a16="http://schemas.microsoft.com/office/drawing/2014/main" id="{7E64F794-84D3-94E3-9A34-D0D472403E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1535" y="4387273"/>
              <a:ext cx="720434" cy="738909"/>
            </a:xfrm>
            <a:prstGeom prst="line">
              <a:avLst/>
            </a:prstGeom>
            <a:noFill/>
            <a:ln w="508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2108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35C0A0D2-4577-85E5-13F9-E89641591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8326"/>
            <a:ext cx="12192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Traditional Presumptions of Harm</a:t>
            </a:r>
            <a:endParaRPr kumimoji="0" lang="en-US" altLang="en-US" sz="3200" b="0" i="0" strike="noStrike" cap="none" normalizeH="0" baseline="0" dirty="0">
              <a:ln>
                <a:noFill/>
              </a:ln>
              <a:effectLst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14CB4D-4F8D-67EF-0288-F8F0C3B4F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50302"/>
              </p:ext>
            </p:extLst>
          </p:nvPr>
        </p:nvGraphicFramePr>
        <p:xfrm>
          <a:off x="1043698" y="1602662"/>
          <a:ext cx="10134108" cy="3794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6293">
                  <a:extLst>
                    <a:ext uri="{9D8B030D-6E8A-4147-A177-3AD203B41FA5}">
                      <a16:colId xmlns:a16="http://schemas.microsoft.com/office/drawing/2014/main" val="599021973"/>
                    </a:ext>
                  </a:extLst>
                </a:gridCol>
                <a:gridCol w="3249418">
                  <a:extLst>
                    <a:ext uri="{9D8B030D-6E8A-4147-A177-3AD203B41FA5}">
                      <a16:colId xmlns:a16="http://schemas.microsoft.com/office/drawing/2014/main" val="1314005115"/>
                    </a:ext>
                  </a:extLst>
                </a:gridCol>
                <a:gridCol w="3378397">
                  <a:extLst>
                    <a:ext uri="{9D8B030D-6E8A-4147-A177-3AD203B41FA5}">
                      <a16:colId xmlns:a16="http://schemas.microsoft.com/office/drawing/2014/main" val="3752624577"/>
                    </a:ext>
                  </a:extLst>
                </a:gridCol>
              </a:tblGrid>
              <a:tr h="467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Indicator</a:t>
                      </a:r>
                      <a:endParaRPr lang="en-US" sz="1400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10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More likely to result in harm</a:t>
                      </a:r>
                      <a:endParaRPr lang="en-US" sz="1400" kern="10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Less likely to result in harm</a:t>
                      </a:r>
                      <a:endParaRPr lang="en-US" sz="1400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654570"/>
                  </a:ext>
                </a:extLst>
              </a:tr>
              <a:tr h="467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Type of conduct</a:t>
                      </a:r>
                      <a:endParaRPr lang="en-US" sz="1400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Concerted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Unilateral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8573095"/>
                  </a:ext>
                </a:extLst>
              </a:tr>
              <a:tr h="9612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Type of firm imposing restraints</a:t>
                      </a:r>
                      <a:endParaRPr lang="en-US" sz="1400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 with market or monopoly power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 lacking market or monopoly power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230535"/>
                  </a:ext>
                </a:extLst>
              </a:tr>
              <a:tr h="9612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Share of valid antitrust market affected</a:t>
                      </a:r>
                      <a:endParaRPr lang="en-US" sz="1400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Large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Small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0939264"/>
                  </a:ext>
                </a:extLst>
              </a:tr>
              <a:tr h="467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Nature of vertical agreements</a:t>
                      </a:r>
                      <a:endParaRPr lang="en-US" sz="1400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Nonexclusive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8790510"/>
                  </a:ext>
                </a:extLst>
              </a:tr>
              <a:tr h="467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Type of restraints</a:t>
                      </a:r>
                      <a:endParaRPr lang="en-US" sz="1400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Price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Nonprice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9011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539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F21B3-25B6-E055-02D4-57012465E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4058A979-0F33-D059-8240-9FC6FCFA6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6" y="3227341"/>
            <a:ext cx="179693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F2A8EC-06D7-77C2-38AB-B0AF278A9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5052"/>
            <a:ext cx="12192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Base Rate Fallacy</a:t>
            </a:r>
            <a:endParaRPr kumimoji="0" lang="en-US" altLang="en-US" sz="3200" b="0" i="0" strike="noStrike" cap="none" normalizeH="0" baseline="0" dirty="0">
              <a:ln>
                <a:noFill/>
              </a:ln>
              <a:effectLst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722EF26-E581-BA41-3D8F-6B04AF6F9E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588914"/>
              </p:ext>
            </p:extLst>
          </p:nvPr>
        </p:nvGraphicFramePr>
        <p:xfrm>
          <a:off x="2158881" y="1596065"/>
          <a:ext cx="7868094" cy="3944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7713">
                  <a:extLst>
                    <a:ext uri="{9D8B030D-6E8A-4147-A177-3AD203B41FA5}">
                      <a16:colId xmlns:a16="http://schemas.microsoft.com/office/drawing/2014/main" val="1340179740"/>
                    </a:ext>
                  </a:extLst>
                </a:gridCol>
                <a:gridCol w="2347806">
                  <a:extLst>
                    <a:ext uri="{9D8B030D-6E8A-4147-A177-3AD203B41FA5}">
                      <a16:colId xmlns:a16="http://schemas.microsoft.com/office/drawing/2014/main" val="3818366103"/>
                    </a:ext>
                  </a:extLst>
                </a:gridCol>
                <a:gridCol w="2423541">
                  <a:extLst>
                    <a:ext uri="{9D8B030D-6E8A-4147-A177-3AD203B41FA5}">
                      <a16:colId xmlns:a16="http://schemas.microsoft.com/office/drawing/2014/main" val="1897268772"/>
                    </a:ext>
                  </a:extLst>
                </a:gridCol>
                <a:gridCol w="1359034">
                  <a:extLst>
                    <a:ext uri="{9D8B030D-6E8A-4147-A177-3AD203B41FA5}">
                      <a16:colId xmlns:a16="http://schemas.microsoft.com/office/drawing/2014/main" val="4283930553"/>
                    </a:ext>
                  </a:extLst>
                </a:gridCol>
              </a:tblGrid>
              <a:tr h="554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Cancer test result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34853"/>
                  </a:ext>
                </a:extLst>
              </a:tr>
              <a:tr h="11399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Actual state of health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Base rate (percent)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8820432"/>
                  </a:ext>
                </a:extLst>
              </a:tr>
              <a:tr h="554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Has cancer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Number of true positives: 9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Number of false negatives: 1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7999113"/>
                  </a:ext>
                </a:extLst>
              </a:tr>
              <a:tr h="11399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Does not have cancer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Number of false positives: 99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Number of true negatives: 891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327587"/>
                  </a:ext>
                </a:extLst>
              </a:tr>
              <a:tr h="554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Total number of positives: 108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Total number of negatives: 892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100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510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767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499D1D9-1F68-BFCF-4C42-E79F7055E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0324"/>
            <a:ext cx="12192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Exclusive Dealing Outcomes: </a:t>
            </a:r>
            <a:r>
              <a:rPr kumimoji="0" lang="en-US" altLang="en-US" sz="3200" b="0" i="0" strike="noStrike" cap="none" normalizeH="0" baseline="0">
                <a:ln>
                  <a:noFill/>
                </a:ln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40% Evidentiary Error Rate</a:t>
            </a:r>
            <a:endParaRPr kumimoji="0" lang="en-US" altLang="en-US" sz="3200" b="0" i="0" strike="noStrike" cap="none" normalizeH="0" baseline="0" dirty="0">
              <a:ln>
                <a:noFill/>
              </a:ln>
              <a:effectLst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BE8E6C4-9D99-7EB5-FE36-115F4E1D7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095811"/>
              </p:ext>
            </p:extLst>
          </p:nvPr>
        </p:nvGraphicFramePr>
        <p:xfrm>
          <a:off x="1406353" y="1609519"/>
          <a:ext cx="9388550" cy="46038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1659">
                  <a:extLst>
                    <a:ext uri="{9D8B030D-6E8A-4147-A177-3AD203B41FA5}">
                      <a16:colId xmlns:a16="http://schemas.microsoft.com/office/drawing/2014/main" val="1840742575"/>
                    </a:ext>
                  </a:extLst>
                </a:gridCol>
                <a:gridCol w="2711132">
                  <a:extLst>
                    <a:ext uri="{9D8B030D-6E8A-4147-A177-3AD203B41FA5}">
                      <a16:colId xmlns:a16="http://schemas.microsoft.com/office/drawing/2014/main" val="487639596"/>
                    </a:ext>
                  </a:extLst>
                </a:gridCol>
                <a:gridCol w="3162987">
                  <a:extLst>
                    <a:ext uri="{9D8B030D-6E8A-4147-A177-3AD203B41FA5}">
                      <a16:colId xmlns:a16="http://schemas.microsoft.com/office/drawing/2014/main" val="1998978282"/>
                    </a:ext>
                  </a:extLst>
                </a:gridCol>
                <a:gridCol w="1892772">
                  <a:extLst>
                    <a:ext uri="{9D8B030D-6E8A-4147-A177-3AD203B41FA5}">
                      <a16:colId xmlns:a16="http://schemas.microsoft.com/office/drawing/2014/main" val="2829211558"/>
                    </a:ext>
                  </a:extLst>
                </a:gridCol>
              </a:tblGrid>
              <a:tr h="647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Effect of case-specific evidence 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66611"/>
                  </a:ext>
                </a:extLst>
              </a:tr>
              <a:tr h="647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Actual effects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Harmful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Beneficial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Base rate (percent)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9762559"/>
                  </a:ext>
                </a:extLst>
              </a:tr>
              <a:tr h="1330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Anticompetitive 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Number of true positives: 42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Number of false negatives: 28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70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586666"/>
                  </a:ext>
                </a:extLst>
              </a:tr>
              <a:tr h="647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Procompetitive 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Number of false positive: 12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Number of true negatives: 18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30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385082"/>
                  </a:ext>
                </a:extLst>
              </a:tr>
              <a:tr h="13304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Total number of harmful cases: 54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Total number of beneficial cases: 46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100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701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56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876A33-7343-3578-EC56-837632BE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895004"/>
              </p:ext>
            </p:extLst>
          </p:nvPr>
        </p:nvGraphicFramePr>
        <p:xfrm>
          <a:off x="1749917" y="1609518"/>
          <a:ext cx="8708065" cy="4284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1970">
                  <a:extLst>
                    <a:ext uri="{9D8B030D-6E8A-4147-A177-3AD203B41FA5}">
                      <a16:colId xmlns:a16="http://schemas.microsoft.com/office/drawing/2014/main" val="852436563"/>
                    </a:ext>
                  </a:extLst>
                </a:gridCol>
                <a:gridCol w="2737347">
                  <a:extLst>
                    <a:ext uri="{9D8B030D-6E8A-4147-A177-3AD203B41FA5}">
                      <a16:colId xmlns:a16="http://schemas.microsoft.com/office/drawing/2014/main" val="1584606826"/>
                    </a:ext>
                  </a:extLst>
                </a:gridCol>
                <a:gridCol w="2739191">
                  <a:extLst>
                    <a:ext uri="{9D8B030D-6E8A-4147-A177-3AD203B41FA5}">
                      <a16:colId xmlns:a16="http://schemas.microsoft.com/office/drawing/2014/main" val="71943611"/>
                    </a:ext>
                  </a:extLst>
                </a:gridCol>
                <a:gridCol w="1659557">
                  <a:extLst>
                    <a:ext uri="{9D8B030D-6E8A-4147-A177-3AD203B41FA5}">
                      <a16:colId xmlns:a16="http://schemas.microsoft.com/office/drawing/2014/main" val="3341961714"/>
                    </a:ext>
                  </a:extLst>
                </a:gridCol>
              </a:tblGrid>
              <a:tr h="602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Effect of case-specific evidence 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144800"/>
                  </a:ext>
                </a:extLst>
              </a:tr>
              <a:tr h="1238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Actual effects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Harmful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Beneficial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Base rate (percent)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225461"/>
                  </a:ext>
                </a:extLst>
              </a:tr>
              <a:tr h="602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Anticompetitive 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Number of true positives: 49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Number of false negatives: 21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70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972310"/>
                  </a:ext>
                </a:extLst>
              </a:tr>
              <a:tr h="602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Procompetitive 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Number of false positive: 9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Number of true negatives: 21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30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697681"/>
                  </a:ext>
                </a:extLst>
              </a:tr>
              <a:tr h="1238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ysClr val="windowText" lastClr="000000"/>
                          </a:solidFill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b="1" kern="100" dirty="0">
                        <a:solidFill>
                          <a:sysClr val="windowText" lastClr="00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Total number findings of harmful effects: 58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Total number of findings of beneficial effects: 42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100 </a:t>
                      </a:r>
                      <a:endParaRPr lang="en-US" sz="1400" b="1" kern="1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1076785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ADACC768-2162-2B56-6DAD-F97A7B68D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9593"/>
            <a:ext cx="1219199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Optimal Evidentiary Burden: </a:t>
            </a:r>
            <a:br>
              <a:rPr lang="en-US" altLang="en-US" sz="32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en-US" sz="32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</a:t>
            </a:r>
            <a:r>
              <a:rPr kumimoji="0" lang="en-US" altLang="en-US" sz="3200" b="0" i="0" strike="noStrike" cap="none" normalizeH="0" baseline="0" dirty="0">
                <a:ln>
                  <a:noFill/>
                </a:ln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0% Evidentiary Error Rate)</a:t>
            </a:r>
            <a:endParaRPr kumimoji="0" lang="en-US" altLang="en-US" sz="3200" b="0" i="0" strike="noStrike" cap="none" normalizeH="0" baseline="0" dirty="0">
              <a:ln>
                <a:noFill/>
              </a:ln>
              <a:effectLst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406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40F08-9EE1-0F36-2E0E-35B434B19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0112-82BE-13AE-32BB-FA0265E3F5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Chapter 4 </a:t>
            </a:r>
            <a:b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5C4A4-881C-457A-8295-44434D6CCA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574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8A8F0-1162-DBE5-159A-9E25CAA03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853C029-279E-F6E1-4729-41D348F47C0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9DE100D-7EC3-4A9D-8540-0B8087D517DF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pPr/>
              <a:t>20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1043E65B-F4BD-B356-CFEA-36E9EE848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8090"/>
            <a:ext cx="12192000" cy="900395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Modern Species of the Rule of Reason</a:t>
            </a:r>
            <a:endParaRPr lang="en-US" sz="24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7793076-6B7A-5374-03C2-275810770F37}"/>
              </a:ext>
            </a:extLst>
          </p:cNvPr>
          <p:cNvGrpSpPr/>
          <p:nvPr/>
        </p:nvGrpSpPr>
        <p:grpSpPr>
          <a:xfrm>
            <a:off x="1266782" y="1688519"/>
            <a:ext cx="9677118" cy="4911185"/>
            <a:chOff x="1286446" y="1590199"/>
            <a:chExt cx="9677118" cy="4911185"/>
          </a:xfrm>
        </p:grpSpPr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E326B5D6-AE5C-10DA-A751-1209ECA43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061" y="3452698"/>
              <a:ext cx="2040681" cy="924781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Quick Look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Condemnation</a:t>
              </a:r>
            </a:p>
          </p:txBody>
        </p:sp>
        <p:sp>
          <p:nvSpPr>
            <p:cNvPr id="5" name="AutoShape 11" descr="Blue tissue paper">
              <a:extLst>
                <a:ext uri="{FF2B5EF4-FFF2-40B4-BE49-F238E27FC236}">
                  <a16:creationId xmlns:a16="http://schemas.microsoft.com/office/drawing/2014/main" id="{1EB37F48-DD9E-A1E9-9A4D-CC2FAD2AF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4690" y="5205242"/>
              <a:ext cx="4368799" cy="918467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Multi-Step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Structured </a:t>
              </a:r>
              <a:r>
                <a:rPr lang="en-US" sz="2000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RoR</a:t>
              </a:r>
              <a:endParaRPr lang="en-US" sz="2000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DC92D25-9F33-0EFE-83B7-7DA638AAA321}"/>
                </a:ext>
              </a:extLst>
            </p:cNvPr>
            <p:cNvSpPr txBox="1"/>
            <p:nvPr/>
          </p:nvSpPr>
          <p:spPr>
            <a:xfrm>
              <a:off x="7771471" y="1611074"/>
              <a:ext cx="2148377" cy="1015663"/>
            </a:xfrm>
            <a:prstGeom prst="rect">
              <a:avLst/>
            </a:prstGeom>
            <a:solidFill>
              <a:srgbClr val="FFFFCC">
                <a:alpha val="10196"/>
              </a:srgb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Presumptively Procompetitive</a:t>
              </a:r>
            </a:p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Conduct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AutoShape 5" descr="Blue tissue paper">
              <a:extLst>
                <a:ext uri="{FF2B5EF4-FFF2-40B4-BE49-F238E27FC236}">
                  <a16:creationId xmlns:a16="http://schemas.microsoft.com/office/drawing/2014/main" id="{5464650E-0B58-206B-A899-A1A274E31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6446" y="5196987"/>
              <a:ext cx="1822162" cy="1048365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Abbreviated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(“Per Se”)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Illegality</a:t>
              </a:r>
            </a:p>
          </p:txBody>
        </p:sp>
        <p:sp>
          <p:nvSpPr>
            <p:cNvPr id="18" name="AutoShape 5" descr="Blue tissue paper">
              <a:extLst>
                <a:ext uri="{FF2B5EF4-FFF2-40B4-BE49-F238E27FC236}">
                  <a16:creationId xmlns:a16="http://schemas.microsoft.com/office/drawing/2014/main" id="{5CB74421-9497-A583-7402-BA9A48A4F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6140" y="3454214"/>
              <a:ext cx="1822162" cy="911351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Quick Look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Exoneration</a:t>
              </a:r>
            </a:p>
          </p:txBody>
        </p:sp>
        <p:sp>
          <p:nvSpPr>
            <p:cNvPr id="21" name="Line 9">
              <a:extLst>
                <a:ext uri="{FF2B5EF4-FFF2-40B4-BE49-F238E27FC236}">
                  <a16:creationId xmlns:a16="http://schemas.microsoft.com/office/drawing/2014/main" id="{150F73ED-1F34-7B25-B107-C0C1DC411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48437" y="2632363"/>
              <a:ext cx="9237" cy="766619"/>
            </a:xfrm>
            <a:prstGeom prst="line">
              <a:avLst/>
            </a:prstGeom>
            <a:noFill/>
            <a:ln w="508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AutoShape 5" descr="Blue tissue paper">
              <a:extLst>
                <a:ext uri="{FF2B5EF4-FFF2-40B4-BE49-F238E27FC236}">
                  <a16:creationId xmlns:a16="http://schemas.microsoft.com/office/drawing/2014/main" id="{2CB325F2-CF40-73F4-3DEA-CEF84BCBE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1402" y="5189730"/>
              <a:ext cx="1822162" cy="1311654"/>
            </a:xfrm>
            <a:prstGeom prst="flowChartAlternateProcess">
              <a:avLst/>
            </a:prstGeom>
            <a:solidFill>
              <a:srgbClr val="DCEAF7">
                <a:alpha val="50196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Abbreviated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(“Per Se”) 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Legality</a:t>
              </a:r>
            </a:p>
            <a:p>
              <a:pPr algn="ctr">
                <a:spcBef>
                  <a:spcPct val="0"/>
                </a:spcBef>
              </a:pPr>
              <a:r>
                <a:rPr lang="en-US" sz="20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(Privileged)</a:t>
              </a:r>
            </a:p>
          </p:txBody>
        </p:sp>
        <p:sp>
          <p:nvSpPr>
            <p:cNvPr id="23" name="Line 9">
              <a:extLst>
                <a:ext uri="{FF2B5EF4-FFF2-40B4-BE49-F238E27FC236}">
                  <a16:creationId xmlns:a16="http://schemas.microsoft.com/office/drawing/2014/main" id="{67C54E85-812B-2219-029A-FB8E0E4DAE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6215" y="4378036"/>
              <a:ext cx="720434" cy="738909"/>
            </a:xfrm>
            <a:prstGeom prst="line">
              <a:avLst/>
            </a:prstGeom>
            <a:noFill/>
            <a:ln w="508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000" b="1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5C58A77-E9D9-E8A2-E165-E53A3C44A3C8}"/>
                </a:ext>
              </a:extLst>
            </p:cNvPr>
            <p:cNvSpPr txBox="1"/>
            <p:nvPr/>
          </p:nvSpPr>
          <p:spPr>
            <a:xfrm>
              <a:off x="2294308" y="1590199"/>
              <a:ext cx="2170176" cy="1015663"/>
            </a:xfrm>
            <a:prstGeom prst="rect">
              <a:avLst/>
            </a:prstGeom>
            <a:solidFill>
              <a:srgbClr val="FFFFCC">
                <a:alpha val="10196"/>
              </a:srgbClr>
            </a:solidFill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Presumptively Anticompetitive</a:t>
              </a:r>
            </a:p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Conduct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171F96E-DDB6-73D6-D805-6FC9894BEC8F}"/>
                </a:ext>
              </a:extLst>
            </p:cNvPr>
            <p:cNvSpPr txBox="1"/>
            <p:nvPr/>
          </p:nvSpPr>
          <p:spPr>
            <a:xfrm>
              <a:off x="5019959" y="1598789"/>
              <a:ext cx="2147454" cy="1015663"/>
            </a:xfrm>
            <a:prstGeom prst="rect">
              <a:avLst/>
            </a:prstGeom>
            <a:solidFill>
              <a:srgbClr val="FFFFCC">
                <a:alpha val="10196"/>
              </a:srgbClr>
            </a:solidFill>
            <a:ln w="381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Presumptively Neutral </a:t>
              </a:r>
            </a:p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Conduct</a:t>
              </a:r>
            </a:p>
          </p:txBody>
        </p:sp>
        <p:sp>
          <p:nvSpPr>
            <p:cNvPr id="7" name="Line 9">
              <a:extLst>
                <a:ext uri="{FF2B5EF4-FFF2-40B4-BE49-F238E27FC236}">
                  <a16:creationId xmlns:a16="http://schemas.microsoft.com/office/drawing/2014/main" id="{87FD9375-20A4-A1CE-0FB8-61F84C62C9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5126" y="2618508"/>
              <a:ext cx="9237" cy="766619"/>
            </a:xfrm>
            <a:prstGeom prst="line">
              <a:avLst/>
            </a:prstGeom>
            <a:noFill/>
            <a:ln w="508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A0F86590-AB4F-446D-6CE6-B050058A85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1" y="2632362"/>
              <a:ext cx="27708" cy="2466110"/>
            </a:xfrm>
            <a:prstGeom prst="line">
              <a:avLst/>
            </a:prstGeom>
            <a:noFill/>
            <a:ln w="50800">
              <a:solidFill>
                <a:srgbClr val="0070C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9">
              <a:extLst>
                <a:ext uri="{FF2B5EF4-FFF2-40B4-BE49-F238E27FC236}">
                  <a16:creationId xmlns:a16="http://schemas.microsoft.com/office/drawing/2014/main" id="{5157DC4D-E211-82E6-829C-F892F71AE6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75609" y="4382654"/>
              <a:ext cx="720434" cy="738909"/>
            </a:xfrm>
            <a:prstGeom prst="line">
              <a:avLst/>
            </a:prstGeom>
            <a:noFill/>
            <a:ln w="50800">
              <a:solidFill>
                <a:srgbClr val="0070C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000" b="1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Line 9">
              <a:extLst>
                <a:ext uri="{FF2B5EF4-FFF2-40B4-BE49-F238E27FC236}">
                  <a16:creationId xmlns:a16="http://schemas.microsoft.com/office/drawing/2014/main" id="{B5A05F1A-0F4F-C84D-0C50-E62C94841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3669" y="4382655"/>
              <a:ext cx="720434" cy="738909"/>
            </a:xfrm>
            <a:prstGeom prst="line">
              <a:avLst/>
            </a:prstGeom>
            <a:noFill/>
            <a:ln w="50800">
              <a:solidFill>
                <a:srgbClr val="0070C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000" b="1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Line 9">
              <a:extLst>
                <a:ext uri="{FF2B5EF4-FFF2-40B4-BE49-F238E27FC236}">
                  <a16:creationId xmlns:a16="http://schemas.microsoft.com/office/drawing/2014/main" id="{ABD8A979-7121-170A-672C-32BD5255FD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1535" y="4387273"/>
              <a:ext cx="720434" cy="738909"/>
            </a:xfrm>
            <a:prstGeom prst="line">
              <a:avLst/>
            </a:prstGeom>
            <a:noFill/>
            <a:ln w="508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000" b="1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2266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CBF13-D34B-FF5D-76A2-5CD7D2DE4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0F4F4-96FF-AB3B-8375-E84FCAC447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Chapter 5 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ECA57-4DDB-B8B3-4518-621261008D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>
                <a:latin typeface="Cambria" panose="02040503050406030204" pitchFamily="18" charset="0"/>
                <a:cs typeface="Times New Roman" panose="02020603050405020304" pitchFamily="18" charset="0"/>
              </a:rPr>
              <a:t>(none)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585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180E4-1E85-9D20-B618-A95CF8FFF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FE9D-1DAC-7574-88E9-3AC7CE01AB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Chapter 6</a:t>
            </a:r>
            <a:b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A265AF-74F3-D2BD-74F9-43CB1ED02E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54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C5DB0-05C9-7197-2B17-6D0973C5D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771C707-F969-DD45-A64A-10374171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7922"/>
            <a:ext cx="12192000" cy="895721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Air Shuttle Duopoly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4970247-3C47-F18C-56EA-530208AEF4EA}"/>
              </a:ext>
            </a:extLst>
          </p:cNvPr>
          <p:cNvCxnSpPr>
            <a:cxnSpLocks/>
          </p:cNvCxnSpPr>
          <p:nvPr/>
        </p:nvCxnSpPr>
        <p:spPr>
          <a:xfrm flipV="1">
            <a:off x="4002015" y="2762863"/>
            <a:ext cx="2093980" cy="16273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97642F-12D7-1A15-F478-94417EB1C2F0}"/>
              </a:ext>
            </a:extLst>
          </p:cNvPr>
          <p:cNvCxnSpPr>
            <a:cxnSpLocks/>
          </p:cNvCxnSpPr>
          <p:nvPr/>
        </p:nvCxnSpPr>
        <p:spPr>
          <a:xfrm flipV="1">
            <a:off x="4011557" y="2748273"/>
            <a:ext cx="4226702" cy="32985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FF7DCD-B36E-4F9E-7B28-6DD25FA00F8C}"/>
              </a:ext>
            </a:extLst>
          </p:cNvPr>
          <p:cNvCxnSpPr>
            <a:cxnSpLocks/>
          </p:cNvCxnSpPr>
          <p:nvPr/>
        </p:nvCxnSpPr>
        <p:spPr>
          <a:xfrm flipV="1">
            <a:off x="6104212" y="4395018"/>
            <a:ext cx="2115551" cy="163459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2B9AE86-3819-05B0-1401-7699C87B1B14}"/>
              </a:ext>
            </a:extLst>
          </p:cNvPr>
          <p:cNvSpPr txBox="1"/>
          <p:nvPr/>
        </p:nvSpPr>
        <p:spPr>
          <a:xfrm>
            <a:off x="5301415" y="1612489"/>
            <a:ext cx="16209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Gamma</a:t>
            </a:r>
          </a:p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855041-0A4A-2659-3DEF-2889E97009A4}"/>
              </a:ext>
            </a:extLst>
          </p:cNvPr>
          <p:cNvSpPr txBox="1"/>
          <p:nvPr/>
        </p:nvSpPr>
        <p:spPr>
          <a:xfrm>
            <a:off x="2172503" y="4100051"/>
            <a:ext cx="1239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Delta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0FCF23A-3FCB-7087-2F8F-0C1621153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124837"/>
              </p:ext>
            </p:extLst>
          </p:nvPr>
        </p:nvGraphicFramePr>
        <p:xfrm>
          <a:off x="2946396" y="2170632"/>
          <a:ext cx="5273365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673">
                  <a:extLst>
                    <a:ext uri="{9D8B030D-6E8A-4147-A177-3AD203B41FA5}">
                      <a16:colId xmlns:a16="http://schemas.microsoft.com/office/drawing/2014/main" val="916549044"/>
                    </a:ext>
                  </a:extLst>
                </a:gridCol>
                <a:gridCol w="1054673">
                  <a:extLst>
                    <a:ext uri="{9D8B030D-6E8A-4147-A177-3AD203B41FA5}">
                      <a16:colId xmlns:a16="http://schemas.microsoft.com/office/drawing/2014/main" val="749758918"/>
                    </a:ext>
                  </a:extLst>
                </a:gridCol>
                <a:gridCol w="1054673">
                  <a:extLst>
                    <a:ext uri="{9D8B030D-6E8A-4147-A177-3AD203B41FA5}">
                      <a16:colId xmlns:a16="http://schemas.microsoft.com/office/drawing/2014/main" val="1426915155"/>
                    </a:ext>
                  </a:extLst>
                </a:gridCol>
                <a:gridCol w="1054673">
                  <a:extLst>
                    <a:ext uri="{9D8B030D-6E8A-4147-A177-3AD203B41FA5}">
                      <a16:colId xmlns:a16="http://schemas.microsoft.com/office/drawing/2014/main" val="145786118"/>
                    </a:ext>
                  </a:extLst>
                </a:gridCol>
                <a:gridCol w="1054673">
                  <a:extLst>
                    <a:ext uri="{9D8B030D-6E8A-4147-A177-3AD203B41FA5}">
                      <a16:colId xmlns:a16="http://schemas.microsoft.com/office/drawing/2014/main" val="4284357066"/>
                    </a:ext>
                  </a:extLst>
                </a:gridCol>
              </a:tblGrid>
              <a:tr h="428395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3200" b="1" i="1" baseline="-2500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3200" b="1" i="1" baseline="-2500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US" sz="3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493403"/>
                  </a:ext>
                </a:extLst>
              </a:tr>
              <a:tr h="789149"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3200" b="1" i="1" baseline="-250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3200" b="1" i="1" baseline="-25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$16</a:t>
                      </a:r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$8</a:t>
                      </a:r>
                      <a:endParaRPr lang="en-US" sz="3200">
                        <a:latin typeface="Cambria" panose="02040503050406030204" pitchFamily="18" charset="0"/>
                      </a:endParaRPr>
                    </a:p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5540507"/>
                  </a:ext>
                </a:extLst>
              </a:tr>
              <a:tr h="4283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$16 </a:t>
                      </a:r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$20 </a:t>
                      </a:r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456541"/>
                  </a:ext>
                </a:extLst>
              </a:tr>
              <a:tr h="789149"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3200" b="1" i="1" baseline="-250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US" sz="3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$20</a:t>
                      </a:r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$12</a:t>
                      </a:r>
                      <a:endParaRPr lang="en-US" sz="3200">
                        <a:latin typeface="Cambria" panose="02040503050406030204" pitchFamily="18" charset="0"/>
                      </a:endParaRPr>
                    </a:p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9851103"/>
                  </a:ext>
                </a:extLst>
              </a:tr>
              <a:tr h="4283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$8 </a:t>
                      </a:r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$12 </a:t>
                      </a:r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51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209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071D5-46C6-0CBE-8876-D8AB8F972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04A93-DF73-52B6-02C5-AB0E881C3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Chapter 7 </a:t>
            </a:r>
            <a:b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AA4448-AF9A-81CA-DAA1-1F920664A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63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78905-DC3C-DC53-296F-F27DEA374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21251-5EDF-591A-84F6-7FB22E43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9"/>
            <a:ext cx="12192000" cy="91050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Raising Own Costs and Profits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8BB5AF-4823-D437-7A67-B6064256C944}"/>
              </a:ext>
            </a:extLst>
          </p:cNvPr>
          <p:cNvGrpSpPr/>
          <p:nvPr/>
        </p:nvGrpSpPr>
        <p:grpSpPr>
          <a:xfrm>
            <a:off x="1873093" y="1689004"/>
            <a:ext cx="8464784" cy="4028102"/>
            <a:chOff x="870204" y="1983971"/>
            <a:chExt cx="8464784" cy="40281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6A58F-ECC4-1417-2CEC-CD1209CBB5C3}"/>
                </a:ext>
              </a:extLst>
            </p:cNvPr>
            <p:cNvCxnSpPr>
              <a:cxnSpLocks/>
            </p:cNvCxnSpPr>
            <p:nvPr/>
          </p:nvCxnSpPr>
          <p:spPr>
            <a:xfrm>
              <a:off x="1374106" y="1983971"/>
              <a:ext cx="0" cy="310141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FB6F1F9-753B-1BE2-E0C9-77C2E17420B0}"/>
                </a:ext>
              </a:extLst>
            </p:cNvPr>
            <p:cNvCxnSpPr/>
            <p:nvPr/>
          </p:nvCxnSpPr>
          <p:spPr>
            <a:xfrm>
              <a:off x="1374106" y="5085390"/>
              <a:ext cx="3242821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E66EA06-C8BA-8E9E-41A8-9D4EA8690C44}"/>
                </a:ext>
              </a:extLst>
            </p:cNvPr>
            <p:cNvCxnSpPr/>
            <p:nvPr/>
          </p:nvCxnSpPr>
          <p:spPr>
            <a:xfrm>
              <a:off x="1692860" y="2113591"/>
              <a:ext cx="2413262" cy="2642532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B7D7B2E-43A6-D55C-9D6E-19A4718D4C08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>
              <a:off x="1421557" y="3978119"/>
              <a:ext cx="2400430" cy="0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C9494EF-F731-C968-660B-A82233F66342}"/>
                </a:ext>
              </a:extLst>
            </p:cNvPr>
            <p:cNvCxnSpPr/>
            <p:nvPr/>
          </p:nvCxnSpPr>
          <p:spPr>
            <a:xfrm>
              <a:off x="3357346" y="3939797"/>
              <a:ext cx="0" cy="1192490"/>
            </a:xfrm>
            <a:prstGeom prst="line">
              <a:avLst/>
            </a:prstGeom>
            <a:ln w="19050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9C83A7-341B-36FB-2FA7-A84F8814ACC5}"/>
                </a:ext>
              </a:extLst>
            </p:cNvPr>
            <p:cNvSpPr txBox="1"/>
            <p:nvPr/>
          </p:nvSpPr>
          <p:spPr>
            <a:xfrm>
              <a:off x="870204" y="3793453"/>
              <a:ext cx="5513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6BD7B6-E468-BDB3-9C61-2DED98CE6448}"/>
                </a:ext>
              </a:extLst>
            </p:cNvPr>
            <p:cNvSpPr txBox="1"/>
            <p:nvPr/>
          </p:nvSpPr>
          <p:spPr>
            <a:xfrm>
              <a:off x="3802457" y="3778704"/>
              <a:ext cx="13448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MC</a:t>
              </a:r>
              <a:r>
                <a:rPr lang="en-US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=AC</a:t>
              </a:r>
              <a:r>
                <a:rPr lang="en-US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2AC6369-9499-E421-27BD-D1FED42A4EF2}"/>
                </a:ext>
              </a:extLst>
            </p:cNvPr>
            <p:cNvSpPr txBox="1"/>
            <p:nvPr/>
          </p:nvSpPr>
          <p:spPr>
            <a:xfrm>
              <a:off x="3267977" y="3522656"/>
              <a:ext cx="45397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52148B-B2B8-F80C-3EEA-D8BE3D3E744F}"/>
                </a:ext>
              </a:extLst>
            </p:cNvPr>
            <p:cNvSpPr txBox="1"/>
            <p:nvPr/>
          </p:nvSpPr>
          <p:spPr>
            <a:xfrm>
              <a:off x="3140735" y="5146685"/>
              <a:ext cx="4411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915FBBA-EBFB-398D-92F6-209B0A9F5EA2}"/>
                </a:ext>
              </a:extLst>
            </p:cNvPr>
            <p:cNvCxnSpPr>
              <a:cxnSpLocks/>
            </p:cNvCxnSpPr>
            <p:nvPr/>
          </p:nvCxnSpPr>
          <p:spPr>
            <a:xfrm>
              <a:off x="5513185" y="2012979"/>
              <a:ext cx="0" cy="310141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05B01AB-6444-E2B7-35CB-79BDF011DD92}"/>
                </a:ext>
              </a:extLst>
            </p:cNvPr>
            <p:cNvCxnSpPr/>
            <p:nvPr/>
          </p:nvCxnSpPr>
          <p:spPr>
            <a:xfrm>
              <a:off x="5513185" y="5114398"/>
              <a:ext cx="3242821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1AC3E31-E019-3388-24C4-2E80912F066F}"/>
                </a:ext>
              </a:extLst>
            </p:cNvPr>
            <p:cNvCxnSpPr/>
            <p:nvPr/>
          </p:nvCxnSpPr>
          <p:spPr>
            <a:xfrm>
              <a:off x="5831939" y="2142599"/>
              <a:ext cx="2413262" cy="2642532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F9B264D-E58B-BD9A-29C8-FF53AB46B4D2}"/>
                </a:ext>
              </a:extLst>
            </p:cNvPr>
            <p:cNvCxnSpPr/>
            <p:nvPr/>
          </p:nvCxnSpPr>
          <p:spPr>
            <a:xfrm>
              <a:off x="5513185" y="3302096"/>
              <a:ext cx="1355703" cy="0"/>
            </a:xfrm>
            <a:prstGeom prst="line">
              <a:avLst/>
            </a:prstGeom>
            <a:ln w="190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6409967-C0B2-1059-0431-182AF2B502D1}"/>
                </a:ext>
              </a:extLst>
            </p:cNvPr>
            <p:cNvCxnSpPr/>
            <p:nvPr/>
          </p:nvCxnSpPr>
          <p:spPr>
            <a:xfrm>
              <a:off x="6850034" y="3283243"/>
              <a:ext cx="0" cy="1831155"/>
            </a:xfrm>
            <a:prstGeom prst="line">
              <a:avLst/>
            </a:prstGeom>
            <a:ln w="190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DF3F204-E27B-3D1D-A9E3-C491600575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2582" y="2547991"/>
              <a:ext cx="872070" cy="1419683"/>
            </a:xfrm>
            <a:prstGeom prst="line">
              <a:avLst/>
            </a:prstGeom>
            <a:ln w="571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1B042F6-D8BB-8AF8-002B-136404169107}"/>
                </a:ext>
              </a:extLst>
            </p:cNvPr>
            <p:cNvCxnSpPr>
              <a:cxnSpLocks/>
            </p:cNvCxnSpPr>
            <p:nvPr/>
          </p:nvCxnSpPr>
          <p:spPr>
            <a:xfrm>
              <a:off x="5539671" y="3942075"/>
              <a:ext cx="922774" cy="0"/>
            </a:xfrm>
            <a:prstGeom prst="line">
              <a:avLst/>
            </a:prstGeom>
            <a:ln w="571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6DE900-D0CF-03F6-717A-9C5291C452C3}"/>
                </a:ext>
              </a:extLst>
            </p:cNvPr>
            <p:cNvSpPr txBox="1"/>
            <p:nvPr/>
          </p:nvSpPr>
          <p:spPr>
            <a:xfrm>
              <a:off x="5123170" y="3066429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8AE79C-7426-89A4-35F6-91FC9A8DCD7D}"/>
                </a:ext>
              </a:extLst>
            </p:cNvPr>
            <p:cNvSpPr txBox="1"/>
            <p:nvPr/>
          </p:nvSpPr>
          <p:spPr>
            <a:xfrm>
              <a:off x="5123170" y="3758453"/>
              <a:ext cx="4283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F4246AC-B609-C33F-BC4B-292B7BF186C9}"/>
                </a:ext>
              </a:extLst>
            </p:cNvPr>
            <p:cNvSpPr txBox="1"/>
            <p:nvPr/>
          </p:nvSpPr>
          <p:spPr>
            <a:xfrm>
              <a:off x="8391980" y="4304699"/>
              <a:ext cx="439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F27F3B7-D842-1305-37A1-2F62C7F61FF5}"/>
                </a:ext>
              </a:extLst>
            </p:cNvPr>
            <p:cNvSpPr txBox="1"/>
            <p:nvPr/>
          </p:nvSpPr>
          <p:spPr>
            <a:xfrm>
              <a:off x="6916990" y="305984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7641B4-14B1-4A93-0D91-5DCC5AD40DA8}"/>
                </a:ext>
              </a:extLst>
            </p:cNvPr>
            <p:cNvSpPr txBox="1"/>
            <p:nvPr/>
          </p:nvSpPr>
          <p:spPr>
            <a:xfrm>
              <a:off x="6643269" y="511660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5CDEC64-AB03-773A-FD22-F8BAF658E75A}"/>
                </a:ext>
              </a:extLst>
            </p:cNvPr>
            <p:cNvSpPr txBox="1"/>
            <p:nvPr/>
          </p:nvSpPr>
          <p:spPr>
            <a:xfrm>
              <a:off x="7216971" y="2153753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MC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 </a:t>
              </a: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curve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A02E993-6008-23E7-51A0-1896EB5FAE99}"/>
                </a:ext>
              </a:extLst>
            </p:cNvPr>
            <p:cNvSpPr txBox="1"/>
            <p:nvPr/>
          </p:nvSpPr>
          <p:spPr>
            <a:xfrm>
              <a:off x="1195852" y="5504688"/>
              <a:ext cx="337614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Pre-Agreement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4FFC16-7DBB-9A93-88D0-602C45D6504E}"/>
                </a:ext>
              </a:extLst>
            </p:cNvPr>
            <p:cNvSpPr txBox="1"/>
            <p:nvPr/>
          </p:nvSpPr>
          <p:spPr>
            <a:xfrm>
              <a:off x="5958840" y="5550408"/>
              <a:ext cx="337614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Post-Agreement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6D39D31-CB76-4257-D4DD-0F569D250B85}"/>
                </a:ext>
              </a:extLst>
            </p:cNvPr>
            <p:cNvSpPr/>
            <p:nvPr/>
          </p:nvSpPr>
          <p:spPr>
            <a:xfrm>
              <a:off x="6763574" y="3213879"/>
              <a:ext cx="178884" cy="17888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C074A2F-B4A1-5A80-A9B0-EBA2B627FA66}"/>
                </a:ext>
              </a:extLst>
            </p:cNvPr>
            <p:cNvSpPr/>
            <p:nvPr/>
          </p:nvSpPr>
          <p:spPr>
            <a:xfrm>
              <a:off x="3279710" y="3881391"/>
              <a:ext cx="178884" cy="178884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B8969C-C732-CFD2-3340-C23C489D2B8D}"/>
                </a:ext>
              </a:extLst>
            </p:cNvPr>
            <p:cNvSpPr txBox="1"/>
            <p:nvPr/>
          </p:nvSpPr>
          <p:spPr>
            <a:xfrm>
              <a:off x="7508670" y="3636014"/>
              <a:ext cx="45397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FB80C82-84A3-765C-38DA-351E2154958D}"/>
                </a:ext>
              </a:extLst>
            </p:cNvPr>
            <p:cNvSpPr/>
            <p:nvPr/>
          </p:nvSpPr>
          <p:spPr>
            <a:xfrm>
              <a:off x="7345742" y="3850911"/>
              <a:ext cx="178884" cy="178884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50E06A0-6095-B152-DF79-8B51277E8F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1897" y="3236360"/>
              <a:ext cx="1551397" cy="719191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09D898-DFDF-031D-351D-23EED73A47D3}"/>
                </a:ext>
              </a:extLst>
            </p:cNvPr>
            <p:cNvSpPr txBox="1"/>
            <p:nvPr/>
          </p:nvSpPr>
          <p:spPr>
            <a:xfrm>
              <a:off x="8129659" y="3004796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AC</a:t>
              </a:r>
              <a:r>
                <a:rPr lang="en-US" b="1" baseline="-25000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 </a:t>
              </a:r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curve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CC31437-D34A-922E-B6CC-849885C8C7CB}"/>
                </a:ext>
              </a:extLst>
            </p:cNvPr>
            <p:cNvCxnSpPr/>
            <p:nvPr/>
          </p:nvCxnSpPr>
          <p:spPr>
            <a:xfrm>
              <a:off x="5521746" y="3742172"/>
              <a:ext cx="1355703" cy="0"/>
            </a:xfrm>
            <a:prstGeom prst="line">
              <a:avLst/>
            </a:prstGeom>
            <a:ln w="190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2B24202-2CCF-1721-51FA-7FB05A012F03}"/>
                </a:ext>
              </a:extLst>
            </p:cNvPr>
            <p:cNvSpPr txBox="1"/>
            <p:nvPr/>
          </p:nvSpPr>
          <p:spPr>
            <a:xfrm>
              <a:off x="4901861" y="3506517"/>
              <a:ext cx="5548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AC</a:t>
              </a:r>
              <a:r>
                <a:rPr lang="en-US" b="1" baseline="-25000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7946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BD8C4-2FF7-052B-CD8D-6F7733A70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9775F78-86FD-7264-8469-8EE0C515BAF4}"/>
              </a:ext>
            </a:extLst>
          </p:cNvPr>
          <p:cNvGrpSpPr/>
          <p:nvPr/>
        </p:nvGrpSpPr>
        <p:grpSpPr>
          <a:xfrm>
            <a:off x="2163097" y="1226255"/>
            <a:ext cx="7999745" cy="4627097"/>
            <a:chOff x="1828801" y="1157431"/>
            <a:chExt cx="7999745" cy="4627097"/>
          </a:xfrm>
        </p:grpSpPr>
        <p:sp>
          <p:nvSpPr>
            <p:cNvPr id="94210" name="Line 2">
              <a:extLst>
                <a:ext uri="{FF2B5EF4-FFF2-40B4-BE49-F238E27FC236}">
                  <a16:creationId xmlns:a16="http://schemas.microsoft.com/office/drawing/2014/main" id="{E6570AD1-3451-AA3A-0197-00948B0B49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6890" y="1219201"/>
              <a:ext cx="45237" cy="4137025"/>
            </a:xfrm>
            <a:prstGeom prst="line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11" name="Line 3">
              <a:extLst>
                <a:ext uri="{FF2B5EF4-FFF2-40B4-BE49-F238E27FC236}">
                  <a16:creationId xmlns:a16="http://schemas.microsoft.com/office/drawing/2014/main" id="{EF50C30F-D4DB-DFE1-642E-545AADB3A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3064" y="5356225"/>
              <a:ext cx="117475" cy="15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12" name="Line 4">
              <a:extLst>
                <a:ext uri="{FF2B5EF4-FFF2-40B4-BE49-F238E27FC236}">
                  <a16:creationId xmlns:a16="http://schemas.microsoft.com/office/drawing/2014/main" id="{90BB4232-DEEC-2730-2C26-14DADEF76A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3064" y="4891089"/>
              <a:ext cx="117475" cy="158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13" name="Line 5">
              <a:extLst>
                <a:ext uri="{FF2B5EF4-FFF2-40B4-BE49-F238E27FC236}">
                  <a16:creationId xmlns:a16="http://schemas.microsoft.com/office/drawing/2014/main" id="{D2C9FF6C-A2EC-FAEB-995D-44E6E4D786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3064" y="4424364"/>
              <a:ext cx="117475" cy="158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14" name="Line 6">
              <a:extLst>
                <a:ext uri="{FF2B5EF4-FFF2-40B4-BE49-F238E27FC236}">
                  <a16:creationId xmlns:a16="http://schemas.microsoft.com/office/drawing/2014/main" id="{B8E5DAFC-A0F3-0E09-DD3C-3AA87EF073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3064" y="3957639"/>
              <a:ext cx="117475" cy="158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15" name="Line 7">
              <a:extLst>
                <a:ext uri="{FF2B5EF4-FFF2-40B4-BE49-F238E27FC236}">
                  <a16:creationId xmlns:a16="http://schemas.microsoft.com/office/drawing/2014/main" id="{82EA88B3-E9DA-5D6B-DFF1-5F3D0C826C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3064" y="3505200"/>
              <a:ext cx="117475" cy="15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16" name="Line 8">
              <a:extLst>
                <a:ext uri="{FF2B5EF4-FFF2-40B4-BE49-F238E27FC236}">
                  <a16:creationId xmlns:a16="http://schemas.microsoft.com/office/drawing/2014/main" id="{847074AA-26C9-8EBC-2306-8EABD1CC8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3064" y="3040064"/>
              <a:ext cx="117475" cy="158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17" name="Line 9">
              <a:extLst>
                <a:ext uri="{FF2B5EF4-FFF2-40B4-BE49-F238E27FC236}">
                  <a16:creationId xmlns:a16="http://schemas.microsoft.com/office/drawing/2014/main" id="{9B8F7AD0-32FC-05AA-EDEB-7DA1A7E819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3064" y="2573339"/>
              <a:ext cx="117475" cy="158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18" name="Line 10">
              <a:extLst>
                <a:ext uri="{FF2B5EF4-FFF2-40B4-BE49-F238E27FC236}">
                  <a16:creationId xmlns:a16="http://schemas.microsoft.com/office/drawing/2014/main" id="{BC73C4E3-AC9E-69F1-E0A7-15136364B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3064" y="2106614"/>
              <a:ext cx="117475" cy="1587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19" name="Line 11">
              <a:extLst>
                <a:ext uri="{FF2B5EF4-FFF2-40B4-BE49-F238E27FC236}">
                  <a16:creationId xmlns:a16="http://schemas.microsoft.com/office/drawing/2014/main" id="{8EC055FC-8231-C78B-0E54-1DD2978CFC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0539" y="5356225"/>
              <a:ext cx="6472237" cy="1588"/>
            </a:xfrm>
            <a:prstGeom prst="line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0" name="Line 12">
              <a:extLst>
                <a:ext uri="{FF2B5EF4-FFF2-40B4-BE49-F238E27FC236}">
                  <a16:creationId xmlns:a16="http://schemas.microsoft.com/office/drawing/2014/main" id="{0CFEC4EF-2B5F-6D6C-D911-B6539AC834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30539" y="5356225"/>
              <a:ext cx="1587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1" name="Line 13">
              <a:extLst>
                <a:ext uri="{FF2B5EF4-FFF2-40B4-BE49-F238E27FC236}">
                  <a16:creationId xmlns:a16="http://schemas.microsoft.com/office/drawing/2014/main" id="{4387D9C5-6ED1-AEC9-74C6-12F593233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73464" y="5356225"/>
              <a:ext cx="1587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2" name="Line 14">
              <a:extLst>
                <a:ext uri="{FF2B5EF4-FFF2-40B4-BE49-F238E27FC236}">
                  <a16:creationId xmlns:a16="http://schemas.microsoft.com/office/drawing/2014/main" id="{D0912753-5D21-6B04-8EF3-7C823F1113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5275" y="5356225"/>
              <a:ext cx="1588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3" name="Line 15">
              <a:extLst>
                <a:ext uri="{FF2B5EF4-FFF2-40B4-BE49-F238E27FC236}">
                  <a16:creationId xmlns:a16="http://schemas.microsoft.com/office/drawing/2014/main" id="{C9487B3C-66E7-BAD9-A422-CAE214CE4A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48200" y="5356225"/>
              <a:ext cx="1588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4" name="Line 16">
              <a:extLst>
                <a:ext uri="{FF2B5EF4-FFF2-40B4-BE49-F238E27FC236}">
                  <a16:creationId xmlns:a16="http://schemas.microsoft.com/office/drawing/2014/main" id="{26226926-0513-814F-DDCE-3149463524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92714" y="5356225"/>
              <a:ext cx="1587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5" name="Line 17">
              <a:extLst>
                <a:ext uri="{FF2B5EF4-FFF2-40B4-BE49-F238E27FC236}">
                  <a16:creationId xmlns:a16="http://schemas.microsoft.com/office/drawing/2014/main" id="{AF647C7A-2167-FE0B-DDB2-0160B2367D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22939" y="5356225"/>
              <a:ext cx="1587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6" name="Line 18">
              <a:extLst>
                <a:ext uri="{FF2B5EF4-FFF2-40B4-BE49-F238E27FC236}">
                  <a16:creationId xmlns:a16="http://schemas.microsoft.com/office/drawing/2014/main" id="{5EE07AF7-7203-9F4E-B4BB-0AB7E6300E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65864" y="5356225"/>
              <a:ext cx="1587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7" name="Line 19">
              <a:extLst>
                <a:ext uri="{FF2B5EF4-FFF2-40B4-BE49-F238E27FC236}">
                  <a16:creationId xmlns:a16="http://schemas.microsoft.com/office/drawing/2014/main" id="{BC106330-92A8-177C-A95C-EF2C48ED48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10375" y="5356225"/>
              <a:ext cx="1588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8" name="Line 20">
              <a:extLst>
                <a:ext uri="{FF2B5EF4-FFF2-40B4-BE49-F238E27FC236}">
                  <a16:creationId xmlns:a16="http://schemas.microsoft.com/office/drawing/2014/main" id="{838AFBFE-5577-00EC-D618-527132A3EC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0600" y="5356225"/>
              <a:ext cx="1588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29" name="Line 21">
              <a:extLst>
                <a:ext uri="{FF2B5EF4-FFF2-40B4-BE49-F238E27FC236}">
                  <a16:creationId xmlns:a16="http://schemas.microsoft.com/office/drawing/2014/main" id="{D152393E-A1C9-FB62-A8A5-F02FC9DA2E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85114" y="5356225"/>
              <a:ext cx="1587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30" name="Line 22">
              <a:extLst>
                <a:ext uri="{FF2B5EF4-FFF2-40B4-BE49-F238E27FC236}">
                  <a16:creationId xmlns:a16="http://schemas.microsoft.com/office/drawing/2014/main" id="{AFD64A73-32B4-EE43-F135-9CF6C231FA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28039" y="5356225"/>
              <a:ext cx="1587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31" name="Line 23">
              <a:extLst>
                <a:ext uri="{FF2B5EF4-FFF2-40B4-BE49-F238E27FC236}">
                  <a16:creationId xmlns:a16="http://schemas.microsoft.com/office/drawing/2014/main" id="{27C2E2A3-FBC3-05C6-4CAE-E0FDA7ED2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58264" y="5356225"/>
              <a:ext cx="1587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32" name="Line 24">
              <a:extLst>
                <a:ext uri="{FF2B5EF4-FFF2-40B4-BE49-F238E27FC236}">
                  <a16:creationId xmlns:a16="http://schemas.microsoft.com/office/drawing/2014/main" id="{B7AFC4B5-34C6-BE96-E6F7-54D77D1AEE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02775" y="5356225"/>
              <a:ext cx="1588" cy="1031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34" name="Rectangle 26">
              <a:extLst>
                <a:ext uri="{FF2B5EF4-FFF2-40B4-BE49-F238E27FC236}">
                  <a16:creationId xmlns:a16="http://schemas.microsoft.com/office/drawing/2014/main" id="{1B26C42A-BBB6-2C17-75E0-54A237641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113" y="5149851"/>
              <a:ext cx="19877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800">
                  <a:solidFill>
                    <a:srgbClr val="FFFFFF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0</a:t>
              </a:r>
              <a:endParaRPr lang="en-US" alt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255" name="Rectangle 47">
              <a:extLst>
                <a:ext uri="{FF2B5EF4-FFF2-40B4-BE49-F238E27FC236}">
                  <a16:creationId xmlns:a16="http://schemas.microsoft.com/office/drawing/2014/main" id="{D3639EE2-0AD8-5C8C-3B74-04EDF527A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9947" y="5476751"/>
              <a:ext cx="19085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Input Purchases</a:t>
              </a:r>
              <a:endParaRPr lang="en-US" altLang="en-US" sz="1200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4273" name="Group 65">
              <a:extLst>
                <a:ext uri="{FF2B5EF4-FFF2-40B4-BE49-F238E27FC236}">
                  <a16:creationId xmlns:a16="http://schemas.microsoft.com/office/drawing/2014/main" id="{987F863B-07BE-6736-93CF-DBBCF81F98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7688" y="2521776"/>
              <a:ext cx="5397502" cy="2317754"/>
              <a:chOff x="949" y="1621"/>
              <a:chExt cx="3400" cy="1460"/>
            </a:xfrm>
          </p:grpSpPr>
          <p:sp>
            <p:nvSpPr>
              <p:cNvPr id="94274" name="Line 66">
                <a:extLst>
                  <a:ext uri="{FF2B5EF4-FFF2-40B4-BE49-F238E27FC236}">
                    <a16:creationId xmlns:a16="http://schemas.microsoft.com/office/drawing/2014/main" id="{AC56DDA3-423A-5F93-889F-6BE036D55E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9" y="2934"/>
                <a:ext cx="342" cy="147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275" name="Line 67">
                <a:extLst>
                  <a:ext uri="{FF2B5EF4-FFF2-40B4-BE49-F238E27FC236}">
                    <a16:creationId xmlns:a16="http://schemas.microsoft.com/office/drawing/2014/main" id="{6C17BC42-E368-6546-7FB3-171ED321D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91" y="2787"/>
                <a:ext cx="335" cy="147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276" name="Line 68">
                <a:extLst>
                  <a:ext uri="{FF2B5EF4-FFF2-40B4-BE49-F238E27FC236}">
                    <a16:creationId xmlns:a16="http://schemas.microsoft.com/office/drawing/2014/main" id="{1C0D8C2B-8564-985D-AFC0-7310D129EC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26" y="2640"/>
                <a:ext cx="342" cy="147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277" name="Line 69">
                <a:extLst>
                  <a:ext uri="{FF2B5EF4-FFF2-40B4-BE49-F238E27FC236}">
                    <a16:creationId xmlns:a16="http://schemas.microsoft.com/office/drawing/2014/main" id="{D8C0B873-259B-D205-F496-95459AD0BD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68" y="2493"/>
                <a:ext cx="343" cy="147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278" name="Line 70">
                <a:extLst>
                  <a:ext uri="{FF2B5EF4-FFF2-40B4-BE49-F238E27FC236}">
                    <a16:creationId xmlns:a16="http://schemas.microsoft.com/office/drawing/2014/main" id="{26704540-BA8B-7170-3B4C-EA0B18EAF8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11" y="2355"/>
                <a:ext cx="334" cy="138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279" name="Line 71">
                <a:extLst>
                  <a:ext uri="{FF2B5EF4-FFF2-40B4-BE49-F238E27FC236}">
                    <a16:creationId xmlns:a16="http://schemas.microsoft.com/office/drawing/2014/main" id="{7C9AAE06-AB72-82F5-25FB-C07B3D5D14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45" y="2208"/>
                <a:ext cx="342" cy="147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280" name="Line 72">
                <a:extLst>
                  <a:ext uri="{FF2B5EF4-FFF2-40B4-BE49-F238E27FC236}">
                    <a16:creationId xmlns:a16="http://schemas.microsoft.com/office/drawing/2014/main" id="{A0E29A76-81E1-29D9-CC7D-CCDBF85A26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87" y="2061"/>
                <a:ext cx="343" cy="147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281" name="Line 73">
                <a:extLst>
                  <a:ext uri="{FF2B5EF4-FFF2-40B4-BE49-F238E27FC236}">
                    <a16:creationId xmlns:a16="http://schemas.microsoft.com/office/drawing/2014/main" id="{8F91DB47-4BD6-6B3D-82FF-32803508EC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0" y="1915"/>
                <a:ext cx="334" cy="146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282" name="Line 74">
                <a:extLst>
                  <a:ext uri="{FF2B5EF4-FFF2-40B4-BE49-F238E27FC236}">
                    <a16:creationId xmlns:a16="http://schemas.microsoft.com/office/drawing/2014/main" id="{764BF8AE-DB9C-9A5C-595D-95568BE709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64" y="1768"/>
                <a:ext cx="343" cy="147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283" name="Line 75">
                <a:extLst>
                  <a:ext uri="{FF2B5EF4-FFF2-40B4-BE49-F238E27FC236}">
                    <a16:creationId xmlns:a16="http://schemas.microsoft.com/office/drawing/2014/main" id="{6FB3030A-8F9B-3C28-BF5F-CAB52B8304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07" y="1621"/>
                <a:ext cx="342" cy="147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AF2F36C-A203-E503-39EB-A9B32A68F1B8}"/>
                </a:ext>
              </a:extLst>
            </p:cNvPr>
            <p:cNvCxnSpPr>
              <a:cxnSpLocks/>
            </p:cNvCxnSpPr>
            <p:nvPr/>
          </p:nvCxnSpPr>
          <p:spPr>
            <a:xfrm>
              <a:off x="3308008" y="2310099"/>
              <a:ext cx="3397592" cy="2412744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5B9908D-A5FD-0F65-F46F-0641101B9977}"/>
                </a:ext>
              </a:extLst>
            </p:cNvPr>
            <p:cNvSpPr/>
            <p:nvPr/>
          </p:nvSpPr>
          <p:spPr>
            <a:xfrm>
              <a:off x="3929858" y="4267201"/>
              <a:ext cx="337343" cy="30479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60390A0-7DFC-14E8-BE4F-DBF208272FD6}"/>
                </a:ext>
              </a:extLst>
            </p:cNvPr>
            <p:cNvSpPr/>
            <p:nvPr/>
          </p:nvSpPr>
          <p:spPr>
            <a:xfrm flipV="1">
              <a:off x="3997683" y="2780570"/>
              <a:ext cx="293687" cy="25273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5CF5F18-F25D-F1C4-0E51-9A71ED577B5D}"/>
                </a:ext>
              </a:extLst>
            </p:cNvPr>
            <p:cNvSpPr txBox="1"/>
            <p:nvPr/>
          </p:nvSpPr>
          <p:spPr>
            <a:xfrm>
              <a:off x="3362101" y="4587241"/>
              <a:ext cx="14116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Classical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Monopsony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677D830-8486-B940-03C0-A22D0776A4B1}"/>
                </a:ext>
              </a:extLst>
            </p:cNvPr>
            <p:cNvSpPr txBox="1"/>
            <p:nvPr/>
          </p:nvSpPr>
          <p:spPr>
            <a:xfrm>
              <a:off x="3915017" y="2014649"/>
              <a:ext cx="12381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Seller</a:t>
              </a:r>
            </a:p>
            <a:p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Monopoly</a:t>
              </a:r>
            </a:p>
          </p:txBody>
        </p:sp>
        <p:sp>
          <p:nvSpPr>
            <p:cNvPr id="51" name="Rectangle 48">
              <a:extLst>
                <a:ext uri="{FF2B5EF4-FFF2-40B4-BE49-F238E27FC236}">
                  <a16:creationId xmlns:a16="http://schemas.microsoft.com/office/drawing/2014/main" id="{E148021C-10CC-E428-5D17-D9406357F4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1" y="1157431"/>
              <a:ext cx="102836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en-US" altLang="en-US" sz="2000" b="1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Input Price</a:t>
              </a:r>
              <a:endParaRPr lang="en-US" altLang="en-US" sz="1200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id="{4E2CA008-30A6-D5BB-DBA5-53D217F21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4821" y="3732561"/>
              <a:ext cx="161948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Competitive level</a:t>
              </a:r>
              <a:endParaRPr lang="en-US" altLang="en-US" sz="1050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Oval 30">
              <a:extLst>
                <a:ext uri="{FF2B5EF4-FFF2-40B4-BE49-F238E27FC236}">
                  <a16:creationId xmlns:a16="http://schemas.microsoft.com/office/drawing/2014/main" id="{72652240-BC2D-45A3-9298-1E54C77C5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052" y="3664355"/>
              <a:ext cx="298299" cy="307777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670B4C0-385B-CBEF-DAE6-C67CFD507351}"/>
                </a:ext>
              </a:extLst>
            </p:cNvPr>
            <p:cNvSpPr/>
            <p:nvPr/>
          </p:nvSpPr>
          <p:spPr>
            <a:xfrm flipV="1">
              <a:off x="4780287" y="3315316"/>
              <a:ext cx="234960" cy="240642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1D8179B-B792-E68D-FF78-7DAB27E18611}"/>
                </a:ext>
              </a:extLst>
            </p:cNvPr>
            <p:cNvSpPr txBox="1"/>
            <p:nvPr/>
          </p:nvSpPr>
          <p:spPr>
            <a:xfrm>
              <a:off x="4953989" y="2518165"/>
              <a:ext cx="192822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Buyer Moderate 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Countervailing 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Power</a:t>
              </a:r>
            </a:p>
          </p:txBody>
        </p:sp>
        <p:sp>
          <p:nvSpPr>
            <p:cNvPr id="2" name="Rectangle 47">
              <a:extLst>
                <a:ext uri="{FF2B5EF4-FFF2-40B4-BE49-F238E27FC236}">
                  <a16:creationId xmlns:a16="http://schemas.microsoft.com/office/drawing/2014/main" id="{6C24B237-F5E2-0304-8A7E-27BF2AA6D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0075" y="2186990"/>
              <a:ext cx="63741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Supply</a:t>
              </a:r>
              <a:endParaRPr lang="en-US" altLang="en-US" sz="1050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47">
              <a:extLst>
                <a:ext uri="{FF2B5EF4-FFF2-40B4-BE49-F238E27FC236}">
                  <a16:creationId xmlns:a16="http://schemas.microsoft.com/office/drawing/2014/main" id="{F245FF2A-BEF5-1FD3-821A-5FE71C0DE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9481" y="4949971"/>
              <a:ext cx="791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600" b="1" dirty="0">
                  <a:solidFill>
                    <a:schemeClr val="tx2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Demand</a:t>
              </a:r>
              <a:endParaRPr lang="en-US" altLang="en-US" sz="105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B253DB-7C04-9355-5C99-1DE82BC23050}"/>
                </a:ext>
              </a:extLst>
            </p:cNvPr>
            <p:cNvSpPr txBox="1"/>
            <p:nvPr/>
          </p:nvSpPr>
          <p:spPr>
            <a:xfrm>
              <a:off x="4724401" y="4114801"/>
              <a:ext cx="18501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Buyer</a:t>
              </a:r>
            </a:p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Dominant</a:t>
              </a:r>
            </a:p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Countervailing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Power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11CD3CD-1B75-27E5-05A5-B81E52FF143B}"/>
                </a:ext>
              </a:extLst>
            </p:cNvPr>
            <p:cNvSpPr/>
            <p:nvPr/>
          </p:nvSpPr>
          <p:spPr>
            <a:xfrm flipV="1">
              <a:off x="4538257" y="4044671"/>
              <a:ext cx="234960" cy="240642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4125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7EFB2-5CE0-0818-F58B-D8D62FDA4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F0BF9-D4BC-E776-87FC-F3BCDF721B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Chapter 8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 Figures and Tables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497297-0CF1-5AEF-D1CB-0DE7FC091C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285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4839E-BCE2-EC19-5DA6-1D9FF6B5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8DB216-CFEB-0A55-08A6-CC12C7FB1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45747"/>
              </p:ext>
            </p:extLst>
          </p:nvPr>
        </p:nvGraphicFramePr>
        <p:xfrm>
          <a:off x="3054096" y="1632805"/>
          <a:ext cx="5941959" cy="3346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004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615977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069954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768024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 Wins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Rival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  <a:b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Bids 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= 200-80</a:t>
                      </a: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Plaintiff (rival)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80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F1E019F5-5A34-73BE-8ED4-DCB0AE478730}"/>
              </a:ext>
            </a:extLst>
          </p:cNvPr>
          <p:cNvSpPr/>
          <p:nvPr/>
        </p:nvSpPr>
        <p:spPr>
          <a:xfrm rot="3073985">
            <a:off x="7152862" y="3178932"/>
            <a:ext cx="1469466" cy="5787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822289-4653-6B93-D70D-C8E0854DB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9"/>
            <a:ext cx="12192000" cy="903744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Outcome of a patent race: </a:t>
            </a:r>
            <a:b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Profits of a monopolist and a potential new entrant</a:t>
            </a:r>
            <a:br>
              <a:rPr lang="en-US" alt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35B796C-B27F-7F78-35CD-E50197E6EA0C}"/>
              </a:ext>
            </a:extLst>
          </p:cNvPr>
          <p:cNvSpPr/>
          <p:nvPr/>
        </p:nvSpPr>
        <p:spPr>
          <a:xfrm>
            <a:off x="4917051" y="4323229"/>
            <a:ext cx="2084832" cy="58277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3A3D89-15FC-1B1A-1AE8-212F1D3711F3}"/>
              </a:ext>
            </a:extLst>
          </p:cNvPr>
          <p:cNvSpPr txBox="1"/>
          <p:nvPr/>
        </p:nvSpPr>
        <p:spPr>
          <a:xfrm>
            <a:off x="3054096" y="5095700"/>
            <a:ext cx="5934456" cy="830997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 bids for exclusivity;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Rival bids for non-exclusivity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3AA124-BC4F-BD56-904A-DBF950A48086}"/>
              </a:ext>
            </a:extLst>
          </p:cNvPr>
          <p:cNvSpPr txBox="1"/>
          <p:nvPr/>
        </p:nvSpPr>
        <p:spPr>
          <a:xfrm>
            <a:off x="9023683" y="3413833"/>
            <a:ext cx="1536192" cy="707886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</a:t>
            </a:r>
            <a:b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wins!</a:t>
            </a:r>
          </a:p>
        </p:txBody>
      </p:sp>
    </p:spTree>
    <p:extLst>
      <p:ext uri="{BB962C8B-B14F-4D97-AF65-F5344CB8AC3E}">
        <p14:creationId xmlns:p14="http://schemas.microsoft.com/office/powerpoint/2010/main" val="1640074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27305-370B-D8C8-83A5-E34EB9978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69EBD3-1259-5CB1-9924-C66DBC0CFE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819756"/>
              </p:ext>
            </p:extLst>
          </p:nvPr>
        </p:nvGraphicFramePr>
        <p:xfrm>
          <a:off x="2945943" y="1839282"/>
          <a:ext cx="5941959" cy="3346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004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615977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069954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768024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Rival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  <a:b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Bids 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en-US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New Entrant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260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7BF0DE48-1027-5290-880F-DCE11AD8F77C}"/>
              </a:ext>
            </a:extLst>
          </p:cNvPr>
          <p:cNvSpPr/>
          <p:nvPr/>
        </p:nvSpPr>
        <p:spPr>
          <a:xfrm rot="3073985">
            <a:off x="7390437" y="3165226"/>
            <a:ext cx="1325281" cy="107710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672B33-5D54-1BC5-8EC3-42ADBA79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9"/>
            <a:ext cx="12192000" cy="903744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R&amp;D incentives of monopolist and successor monopolist</a:t>
            </a: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5F1439-8B35-83C6-5E69-D01F0F2BE9E7}"/>
              </a:ext>
            </a:extLst>
          </p:cNvPr>
          <p:cNvSpPr/>
          <p:nvPr/>
        </p:nvSpPr>
        <p:spPr>
          <a:xfrm>
            <a:off x="4855499" y="4471160"/>
            <a:ext cx="2122846" cy="681390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3ED508-703B-78A9-F9F1-6816FA80AF1D}"/>
              </a:ext>
            </a:extLst>
          </p:cNvPr>
          <p:cNvSpPr txBox="1"/>
          <p:nvPr/>
        </p:nvSpPr>
        <p:spPr>
          <a:xfrm>
            <a:off x="9023683" y="3413833"/>
            <a:ext cx="1536192" cy="1015663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Entrant wins!</a:t>
            </a:r>
            <a:b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04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D58D7-EE12-3B1A-30AC-C8E6D2772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91BE4-77A7-0F9D-2A09-AB6894D13E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Chapter 9 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37D32-0C40-96D3-0364-C06AFE0D67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144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3B290-F264-138E-5323-3BBAC9BB2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D03A-DF3E-1224-47E9-4CE2B8A02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090"/>
            <a:ext cx="12192000" cy="90456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Exclusionary Conduct </a:t>
            </a:r>
            <a:b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by a Price-Taker Firm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D7F74A-BE28-9CF3-A041-7B576D791398}"/>
              </a:ext>
            </a:extLst>
          </p:cNvPr>
          <p:cNvGrpSpPr/>
          <p:nvPr/>
        </p:nvGrpSpPr>
        <p:grpSpPr>
          <a:xfrm>
            <a:off x="4218040" y="1688515"/>
            <a:ext cx="4134561" cy="3476505"/>
            <a:chOff x="5083278" y="2012979"/>
            <a:chExt cx="4134561" cy="3476505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31FCD4A-0091-F5A4-F04C-36C779CA1435}"/>
                </a:ext>
              </a:extLst>
            </p:cNvPr>
            <p:cNvCxnSpPr>
              <a:cxnSpLocks/>
            </p:cNvCxnSpPr>
            <p:nvPr/>
          </p:nvCxnSpPr>
          <p:spPr>
            <a:xfrm>
              <a:off x="5513185" y="2012979"/>
              <a:ext cx="0" cy="310141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DD47729-D757-CE21-CB07-40A03D9DD5EF}"/>
                </a:ext>
              </a:extLst>
            </p:cNvPr>
            <p:cNvCxnSpPr/>
            <p:nvPr/>
          </p:nvCxnSpPr>
          <p:spPr>
            <a:xfrm>
              <a:off x="5513185" y="5114398"/>
              <a:ext cx="3242821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74B2FDE-ECB9-CAF9-6EE3-32C882B7FA03}"/>
                </a:ext>
              </a:extLst>
            </p:cNvPr>
            <p:cNvCxnSpPr/>
            <p:nvPr/>
          </p:nvCxnSpPr>
          <p:spPr>
            <a:xfrm>
              <a:off x="5821779" y="2173079"/>
              <a:ext cx="2413262" cy="2642532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626B8AF-72E1-ACF0-8048-CB1B37EAD2DE}"/>
                </a:ext>
              </a:extLst>
            </p:cNvPr>
            <p:cNvCxnSpPr/>
            <p:nvPr/>
          </p:nvCxnSpPr>
          <p:spPr>
            <a:xfrm>
              <a:off x="5513185" y="3302096"/>
              <a:ext cx="1355703" cy="0"/>
            </a:xfrm>
            <a:prstGeom prst="line">
              <a:avLst/>
            </a:prstGeom>
            <a:ln w="190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D14CB64-CFE0-A75E-CF9B-F698044C74B8}"/>
                </a:ext>
              </a:extLst>
            </p:cNvPr>
            <p:cNvCxnSpPr/>
            <p:nvPr/>
          </p:nvCxnSpPr>
          <p:spPr>
            <a:xfrm>
              <a:off x="6850034" y="3283243"/>
              <a:ext cx="0" cy="1831155"/>
            </a:xfrm>
            <a:prstGeom prst="line">
              <a:avLst/>
            </a:prstGeom>
            <a:ln w="190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C5C9728-70BF-FB57-F05B-A459FCF07D4C}"/>
                </a:ext>
              </a:extLst>
            </p:cNvPr>
            <p:cNvCxnSpPr>
              <a:cxnSpLocks/>
              <a:endCxn id="52" idx="2"/>
            </p:cNvCxnSpPr>
            <p:nvPr/>
          </p:nvCxnSpPr>
          <p:spPr>
            <a:xfrm flipV="1">
              <a:off x="5596726" y="2572887"/>
              <a:ext cx="1880060" cy="2068396"/>
            </a:xfrm>
            <a:prstGeom prst="line">
              <a:avLst/>
            </a:prstGeom>
            <a:ln w="571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1BC52F5-4C95-F54B-4710-50F596A88F06}"/>
                </a:ext>
              </a:extLst>
            </p:cNvPr>
            <p:cNvSpPr txBox="1"/>
            <p:nvPr/>
          </p:nvSpPr>
          <p:spPr>
            <a:xfrm>
              <a:off x="5123170" y="3066429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B52D491-4B00-9CDD-CDAF-126B710D3CFA}"/>
                </a:ext>
              </a:extLst>
            </p:cNvPr>
            <p:cNvSpPr txBox="1"/>
            <p:nvPr/>
          </p:nvSpPr>
          <p:spPr>
            <a:xfrm>
              <a:off x="5083278" y="3480619"/>
              <a:ext cx="5370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FD2F777-2C83-E167-E677-6D60BDF10CE5}"/>
                </a:ext>
              </a:extLst>
            </p:cNvPr>
            <p:cNvSpPr txBox="1"/>
            <p:nvPr/>
          </p:nvSpPr>
          <p:spPr>
            <a:xfrm>
              <a:off x="9033108" y="446201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CF75BF9-806A-DBD3-38C7-189234FD7001}"/>
                </a:ext>
              </a:extLst>
            </p:cNvPr>
            <p:cNvSpPr txBox="1"/>
            <p:nvPr/>
          </p:nvSpPr>
          <p:spPr>
            <a:xfrm>
              <a:off x="6599370" y="2696702"/>
              <a:ext cx="444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sz="2000" b="1" baseline="-25000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2B44520-655A-B6D8-0F5C-C3D2A0D4AD34}"/>
                </a:ext>
              </a:extLst>
            </p:cNvPr>
            <p:cNvSpPr txBox="1"/>
            <p:nvPr/>
          </p:nvSpPr>
          <p:spPr>
            <a:xfrm>
              <a:off x="6643269" y="511660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C6EBDF6-AF41-33C4-0C9B-995E2AF82076}"/>
                </a:ext>
              </a:extLst>
            </p:cNvPr>
            <p:cNvSpPr txBox="1"/>
            <p:nvPr/>
          </p:nvSpPr>
          <p:spPr>
            <a:xfrm>
              <a:off x="7244190" y="2111222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</a:t>
              </a:r>
              <a:r>
                <a:rPr lang="en-US" sz="2400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BF24DE0-B3E0-97D3-C528-D6569CA9A803}"/>
                </a:ext>
              </a:extLst>
            </p:cNvPr>
            <p:cNvSpPr/>
            <p:nvPr/>
          </p:nvSpPr>
          <p:spPr>
            <a:xfrm>
              <a:off x="6763574" y="3213879"/>
              <a:ext cx="178884" cy="17888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2869B1-03A2-99FE-D413-C62F5A3FFF30}"/>
                </a:ext>
              </a:extLst>
            </p:cNvPr>
            <p:cNvSpPr txBox="1"/>
            <p:nvPr/>
          </p:nvSpPr>
          <p:spPr>
            <a:xfrm>
              <a:off x="7316756" y="3463904"/>
              <a:ext cx="26424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endParaRPr lang="en-US" sz="2400" b="1" baseline="-250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AF33F81-1457-6C7C-C2A1-628F58A4E4B2}"/>
                </a:ext>
              </a:extLst>
            </p:cNvPr>
            <p:cNvSpPr/>
            <p:nvPr/>
          </p:nvSpPr>
          <p:spPr>
            <a:xfrm>
              <a:off x="7101193" y="3553200"/>
              <a:ext cx="178884" cy="178884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DD8D9FF-AA38-E1B5-1FD7-FD2CA9C09B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0028" y="3221665"/>
              <a:ext cx="2213005" cy="1488799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3807960-AEE7-5ACC-9643-8DBFCA1F64BE}"/>
                </a:ext>
              </a:extLst>
            </p:cNvPr>
            <p:cNvSpPr txBox="1"/>
            <p:nvPr/>
          </p:nvSpPr>
          <p:spPr>
            <a:xfrm>
              <a:off x="7918580" y="2955851"/>
              <a:ext cx="6512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</a:t>
              </a:r>
              <a:r>
                <a:rPr lang="en-US" sz="2400" b="1" baseline="-25000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24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FD7551C-800D-CB25-03D2-33E9851CBFB9}"/>
                </a:ext>
              </a:extLst>
            </p:cNvPr>
            <p:cNvCxnSpPr>
              <a:cxnSpLocks/>
            </p:cNvCxnSpPr>
            <p:nvPr/>
          </p:nvCxnSpPr>
          <p:spPr>
            <a:xfrm>
              <a:off x="5496232" y="3653681"/>
              <a:ext cx="1577862" cy="0"/>
            </a:xfrm>
            <a:prstGeom prst="line">
              <a:avLst/>
            </a:prstGeom>
            <a:ln w="19050">
              <a:solidFill>
                <a:srgbClr val="00206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991A1-7D8A-C02F-730F-E83008779F0A}"/>
                </a:ext>
              </a:extLst>
            </p:cNvPr>
            <p:cNvSpPr txBox="1"/>
            <p:nvPr/>
          </p:nvSpPr>
          <p:spPr>
            <a:xfrm>
              <a:off x="7072115" y="512015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CBD3DC7-61D3-970B-A6ED-22417FEB482B}"/>
                </a:ext>
              </a:extLst>
            </p:cNvPr>
            <p:cNvSpPr txBox="1"/>
            <p:nvPr/>
          </p:nvSpPr>
          <p:spPr>
            <a:xfrm>
              <a:off x="5922999" y="510208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 err="1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x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2103B51-2BCA-185E-F61C-4842BF5A68EC}"/>
                </a:ext>
              </a:extLst>
            </p:cNvPr>
            <p:cNvCxnSpPr>
              <a:cxnSpLocks/>
            </p:cNvCxnSpPr>
            <p:nvPr/>
          </p:nvCxnSpPr>
          <p:spPr>
            <a:xfrm>
              <a:off x="7180803" y="3712419"/>
              <a:ext cx="0" cy="1380691"/>
            </a:xfrm>
            <a:prstGeom prst="line">
              <a:avLst/>
            </a:prstGeom>
            <a:ln w="19050">
              <a:solidFill>
                <a:srgbClr val="00206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785942BD-5DE3-275B-0BF3-B60DF9C95BBE}"/>
                </a:ext>
              </a:extLst>
            </p:cNvPr>
            <p:cNvCxnSpPr>
              <a:cxnSpLocks/>
            </p:cNvCxnSpPr>
            <p:nvPr/>
          </p:nvCxnSpPr>
          <p:spPr>
            <a:xfrm>
              <a:off x="6094338" y="4316361"/>
              <a:ext cx="0" cy="727587"/>
            </a:xfrm>
            <a:prstGeom prst="line">
              <a:avLst/>
            </a:prstGeom>
            <a:ln w="190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64F99F5-031D-BB7C-267F-513DDA2A7F75}"/>
              </a:ext>
            </a:extLst>
          </p:cNvPr>
          <p:cNvSpPr txBox="1"/>
          <p:nvPr/>
        </p:nvSpPr>
        <p:spPr>
          <a:xfrm>
            <a:off x="7443416" y="4226553"/>
            <a:ext cx="983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14278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3BE7D-B328-E68E-7D57-DE105332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F27F3-4379-12C4-17F7-A0B5BAC66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9"/>
            <a:ext cx="12192000" cy="91440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Limit Pricing Model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37B4C2-1788-EB46-8434-6DF9CE478F2A}"/>
              </a:ext>
            </a:extLst>
          </p:cNvPr>
          <p:cNvGrpSpPr/>
          <p:nvPr/>
        </p:nvGrpSpPr>
        <p:grpSpPr>
          <a:xfrm>
            <a:off x="4240830" y="1700603"/>
            <a:ext cx="3686564" cy="3420409"/>
            <a:chOff x="3208439" y="1612115"/>
            <a:chExt cx="3686564" cy="342040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4F1C575-3D18-8267-74C3-2B45EC6D5315}"/>
                </a:ext>
              </a:extLst>
            </p:cNvPr>
            <p:cNvCxnSpPr/>
            <p:nvPr/>
          </p:nvCxnSpPr>
          <p:spPr>
            <a:xfrm>
              <a:off x="3940760" y="1741735"/>
              <a:ext cx="2413262" cy="2642532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CAB1698-9F01-B22B-4110-472124799B05}"/>
                </a:ext>
              </a:extLst>
            </p:cNvPr>
            <p:cNvCxnSpPr/>
            <p:nvPr/>
          </p:nvCxnSpPr>
          <p:spPr>
            <a:xfrm>
              <a:off x="3622006" y="2901232"/>
              <a:ext cx="1355703" cy="0"/>
            </a:xfrm>
            <a:prstGeom prst="line">
              <a:avLst/>
            </a:prstGeom>
            <a:ln w="15875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F9CD0F8-E662-1427-1B5A-FB633A829C1F}"/>
                </a:ext>
              </a:extLst>
            </p:cNvPr>
            <p:cNvCxnSpPr/>
            <p:nvPr/>
          </p:nvCxnSpPr>
          <p:spPr>
            <a:xfrm>
              <a:off x="4958855" y="2882379"/>
              <a:ext cx="0" cy="183115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DFC6AFB-746D-97FF-840F-2B9F0C474224}"/>
                </a:ext>
              </a:extLst>
            </p:cNvPr>
            <p:cNvCxnSpPr>
              <a:cxnSpLocks/>
            </p:cNvCxnSpPr>
            <p:nvPr/>
          </p:nvCxnSpPr>
          <p:spPr>
            <a:xfrm>
              <a:off x="3638632" y="3646759"/>
              <a:ext cx="2041732" cy="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A0D1805-23A6-AA0B-5BEE-51E028A8FB57}"/>
                </a:ext>
              </a:extLst>
            </p:cNvPr>
            <p:cNvCxnSpPr>
              <a:cxnSpLocks/>
            </p:cNvCxnSpPr>
            <p:nvPr/>
          </p:nvCxnSpPr>
          <p:spPr>
            <a:xfrm>
              <a:off x="3612174" y="3660649"/>
              <a:ext cx="3035103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A7AF513-D592-9753-C738-D07B56895FC9}"/>
                </a:ext>
              </a:extLst>
            </p:cNvPr>
            <p:cNvCxnSpPr>
              <a:cxnSpLocks/>
            </p:cNvCxnSpPr>
            <p:nvPr/>
          </p:nvCxnSpPr>
          <p:spPr>
            <a:xfrm>
              <a:off x="3622006" y="4202131"/>
              <a:ext cx="3048958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F2F639-6CA0-922B-A460-635F2D5E7915}"/>
                </a:ext>
              </a:extLst>
            </p:cNvPr>
            <p:cNvSpPr txBox="1"/>
            <p:nvPr/>
          </p:nvSpPr>
          <p:spPr>
            <a:xfrm>
              <a:off x="3208439" y="2672492"/>
              <a:ext cx="4716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9670F1-872D-EFA5-7714-61B54D875548}"/>
                </a:ext>
              </a:extLst>
            </p:cNvPr>
            <p:cNvSpPr txBox="1"/>
            <p:nvPr/>
          </p:nvSpPr>
          <p:spPr>
            <a:xfrm>
              <a:off x="3239380" y="3476276"/>
              <a:ext cx="428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</a:t>
              </a:r>
              <a:endParaRPr lang="en-US" b="1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6FA6B8-0F1E-08D8-DEC8-009DCD20B3D1}"/>
                </a:ext>
              </a:extLst>
            </p:cNvPr>
            <p:cNvSpPr txBox="1"/>
            <p:nvPr/>
          </p:nvSpPr>
          <p:spPr>
            <a:xfrm>
              <a:off x="6455459" y="3896908"/>
              <a:ext cx="439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E3CA561-45A4-D1BE-BFF8-3BD1083135C3}"/>
                </a:ext>
              </a:extLst>
            </p:cNvPr>
            <p:cNvSpPr txBox="1"/>
            <p:nvPr/>
          </p:nvSpPr>
          <p:spPr>
            <a:xfrm>
              <a:off x="6445127" y="3304988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E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D8D2AF-23D1-9E11-620D-EDDCDF24282D}"/>
                </a:ext>
              </a:extLst>
            </p:cNvPr>
            <p:cNvSpPr txBox="1"/>
            <p:nvPr/>
          </p:nvSpPr>
          <p:spPr>
            <a:xfrm>
              <a:off x="4916083" y="2576680"/>
              <a:ext cx="3802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65BE9-0880-1109-D2A7-B678BD1058B9}"/>
                </a:ext>
              </a:extLst>
            </p:cNvPr>
            <p:cNvSpPr txBox="1"/>
            <p:nvPr/>
          </p:nvSpPr>
          <p:spPr>
            <a:xfrm>
              <a:off x="4783621" y="4663192"/>
              <a:ext cx="4748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198CEF6-C1E7-665D-DE00-3FB7C74BA599}"/>
                </a:ext>
              </a:extLst>
            </p:cNvPr>
            <p:cNvSpPr txBox="1"/>
            <p:nvPr/>
          </p:nvSpPr>
          <p:spPr>
            <a:xfrm>
              <a:off x="5430448" y="4655957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 err="1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</a:t>
              </a:r>
              <a:endParaRPr lang="en-US" b="1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7B0DFB-3FFB-1794-864B-6D7B5D9B9D56}"/>
                </a:ext>
              </a:extLst>
            </p:cNvPr>
            <p:cNvSpPr txBox="1"/>
            <p:nvPr/>
          </p:nvSpPr>
          <p:spPr>
            <a:xfrm>
              <a:off x="3245197" y="4005229"/>
              <a:ext cx="547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E153021-F17D-6483-2454-6C08796EB755}"/>
                </a:ext>
              </a:extLst>
            </p:cNvPr>
            <p:cNvSpPr txBox="1"/>
            <p:nvPr/>
          </p:nvSpPr>
          <p:spPr>
            <a:xfrm>
              <a:off x="5596341" y="328132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5AE5ED8-B643-2ED2-7B38-4BA6AB38E8B3}"/>
                </a:ext>
              </a:extLst>
            </p:cNvPr>
            <p:cNvCxnSpPr>
              <a:cxnSpLocks/>
            </p:cNvCxnSpPr>
            <p:nvPr/>
          </p:nvCxnSpPr>
          <p:spPr>
            <a:xfrm>
              <a:off x="5678121" y="3649477"/>
              <a:ext cx="0" cy="1067996"/>
            </a:xfrm>
            <a:prstGeom prst="line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4628377-D4C4-1A45-C28F-3CAA6AEC40E8}"/>
                </a:ext>
              </a:extLst>
            </p:cNvPr>
            <p:cNvSpPr/>
            <p:nvPr/>
          </p:nvSpPr>
          <p:spPr>
            <a:xfrm>
              <a:off x="5630934" y="3601760"/>
              <a:ext cx="89378" cy="9625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D62A9B7-FC47-F779-1F5E-596872BF5333}"/>
                </a:ext>
              </a:extLst>
            </p:cNvPr>
            <p:cNvSpPr/>
            <p:nvPr/>
          </p:nvSpPr>
          <p:spPr>
            <a:xfrm>
              <a:off x="4938210" y="2846689"/>
              <a:ext cx="89378" cy="9625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2CDD5E3-CC43-D79D-F6EA-E16823E93B83}"/>
                </a:ext>
              </a:extLst>
            </p:cNvPr>
            <p:cNvGrpSpPr/>
            <p:nvPr/>
          </p:nvGrpSpPr>
          <p:grpSpPr>
            <a:xfrm>
              <a:off x="3622006" y="1612115"/>
              <a:ext cx="3242821" cy="3101419"/>
              <a:chOff x="3403076" y="904973"/>
              <a:chExt cx="3242821" cy="3101419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8B53761-B29D-CA2D-1891-B1CB8DC47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92FEE79-E854-D5D4-42DF-C27C5F1C766C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69186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1CC05-29B1-2716-0BE7-A082D9E96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25312-3EB5-D77E-EAD4-7958AE9E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090"/>
            <a:ext cx="12191999" cy="903101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MES and MVS</a:t>
            </a: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473549-AA07-587E-A676-47EC789FD0E2}"/>
              </a:ext>
            </a:extLst>
          </p:cNvPr>
          <p:cNvGrpSpPr/>
          <p:nvPr/>
        </p:nvGrpSpPr>
        <p:grpSpPr>
          <a:xfrm>
            <a:off x="3027867" y="1691951"/>
            <a:ext cx="6212541" cy="3722811"/>
            <a:chOff x="4433882" y="2006582"/>
            <a:chExt cx="6212541" cy="3722811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E115EF5D-EAE9-E27B-8B33-7B3EAC1C0E07}"/>
                </a:ext>
              </a:extLst>
            </p:cNvPr>
            <p:cNvCxnSpPr>
              <a:cxnSpLocks/>
            </p:cNvCxnSpPr>
            <p:nvPr/>
          </p:nvCxnSpPr>
          <p:spPr>
            <a:xfrm>
              <a:off x="5295913" y="3154021"/>
              <a:ext cx="0" cy="2246207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4E2DC50-CD1B-BA54-3159-D19959A8C36E}"/>
                </a:ext>
              </a:extLst>
            </p:cNvPr>
            <p:cNvCxnSpPr/>
            <p:nvPr/>
          </p:nvCxnSpPr>
          <p:spPr>
            <a:xfrm>
              <a:off x="4811484" y="2006582"/>
              <a:ext cx="0" cy="339364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FBF6737-FFFD-87A9-E90F-5C7E55D55B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1484" y="5400231"/>
              <a:ext cx="421132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5827303-CABA-AF88-31FE-84D7A6BFFF7F}"/>
                </a:ext>
              </a:extLst>
            </p:cNvPr>
            <p:cNvCxnSpPr>
              <a:cxnSpLocks/>
              <a:endCxn id="35" idx="1"/>
            </p:cNvCxnSpPr>
            <p:nvPr/>
          </p:nvCxnSpPr>
          <p:spPr>
            <a:xfrm>
              <a:off x="5747641" y="2155624"/>
              <a:ext cx="2140013" cy="2853616"/>
            </a:xfrm>
            <a:prstGeom prst="line">
              <a:avLst/>
            </a:prstGeom>
            <a:ln w="44450">
              <a:solidFill>
                <a:srgbClr val="7030A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2CF1424-167D-47DD-A47B-2622AA0EE90A}"/>
                </a:ext>
              </a:extLst>
            </p:cNvPr>
            <p:cNvCxnSpPr>
              <a:cxnSpLocks/>
            </p:cNvCxnSpPr>
            <p:nvPr/>
          </p:nvCxnSpPr>
          <p:spPr>
            <a:xfrm>
              <a:off x="4811484" y="3154021"/>
              <a:ext cx="484429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663A081-8140-24F2-D304-22D26352E3A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00689" y="4569211"/>
              <a:ext cx="1963825" cy="6184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4FD3E52-C794-8BFF-F841-F9473EFA4160}"/>
                </a:ext>
              </a:extLst>
            </p:cNvPr>
            <p:cNvCxnSpPr/>
            <p:nvPr/>
          </p:nvCxnSpPr>
          <p:spPr>
            <a:xfrm>
              <a:off x="6833815" y="4569211"/>
              <a:ext cx="0" cy="818168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C485DBC-BC91-CD6C-8B69-50CD6491F2F5}"/>
                </a:ext>
              </a:extLst>
            </p:cNvPr>
            <p:cNvSpPr/>
            <p:nvPr/>
          </p:nvSpPr>
          <p:spPr>
            <a:xfrm>
              <a:off x="5251451" y="3100353"/>
              <a:ext cx="88925" cy="8892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55B1BD6-DB1D-4813-9D4A-BEC7BC86B988}"/>
                </a:ext>
              </a:extLst>
            </p:cNvPr>
            <p:cNvSpPr txBox="1"/>
            <p:nvPr/>
          </p:nvSpPr>
          <p:spPr>
            <a:xfrm>
              <a:off x="4451233" y="2972817"/>
              <a:ext cx="349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B0CC807-9EB6-949B-F5BC-DD6089434333}"/>
                </a:ext>
              </a:extLst>
            </p:cNvPr>
            <p:cNvSpPr txBox="1"/>
            <p:nvPr/>
          </p:nvSpPr>
          <p:spPr>
            <a:xfrm>
              <a:off x="7887654" y="4824574"/>
              <a:ext cx="2758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Entrant’s Demand Curve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8AA5DCF-17D9-59FF-6ECF-44F14367B90B}"/>
                </a:ext>
              </a:extLst>
            </p:cNvPr>
            <p:cNvSpPr txBox="1"/>
            <p:nvPr/>
          </p:nvSpPr>
          <p:spPr>
            <a:xfrm>
              <a:off x="4433882" y="4387637"/>
              <a:ext cx="4782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7EE4D9C-48F8-295C-28AD-121F33AB5B98}"/>
                </a:ext>
              </a:extLst>
            </p:cNvPr>
            <p:cNvSpPr/>
            <p:nvPr/>
          </p:nvSpPr>
          <p:spPr>
            <a:xfrm>
              <a:off x="6782011" y="4543978"/>
              <a:ext cx="80710" cy="8071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CB7584-89C1-E6C0-95C2-CC16E6763D92}"/>
                </a:ext>
              </a:extLst>
            </p:cNvPr>
            <p:cNvSpPr txBox="1"/>
            <p:nvPr/>
          </p:nvSpPr>
          <p:spPr>
            <a:xfrm>
              <a:off x="5125680" y="5356912"/>
              <a:ext cx="819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MVS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E9DA26-6E1E-4747-0291-5BB00D783F21}"/>
                </a:ext>
              </a:extLst>
            </p:cNvPr>
            <p:cNvSpPr txBox="1"/>
            <p:nvPr/>
          </p:nvSpPr>
          <p:spPr>
            <a:xfrm>
              <a:off x="9720839" y="3368651"/>
              <a:ext cx="619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ATC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C2D97C-4AAF-5FE3-8DA3-C672864BF5B4}"/>
                </a:ext>
              </a:extLst>
            </p:cNvPr>
            <p:cNvSpPr txBox="1"/>
            <p:nvPr/>
          </p:nvSpPr>
          <p:spPr>
            <a:xfrm>
              <a:off x="6471529" y="5360061"/>
              <a:ext cx="819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MES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EBB0D8C-657E-3B7C-0EC5-9CA267E41215}"/>
                </a:ext>
              </a:extLst>
            </p:cNvPr>
            <p:cNvSpPr/>
            <p:nvPr/>
          </p:nvSpPr>
          <p:spPr>
            <a:xfrm>
              <a:off x="5013719" y="2477843"/>
              <a:ext cx="1915028" cy="2097741"/>
            </a:xfrm>
            <a:custGeom>
              <a:avLst/>
              <a:gdLst>
                <a:gd name="connsiteX0" fmla="*/ 0 w 1721224"/>
                <a:gd name="connsiteY0" fmla="*/ 0 h 2097741"/>
                <a:gd name="connsiteX1" fmla="*/ 806824 w 1721224"/>
                <a:gd name="connsiteY1" fmla="*/ 1741394 h 2097741"/>
                <a:gd name="connsiteX2" fmla="*/ 1721224 w 1721224"/>
                <a:gd name="connsiteY2" fmla="*/ 2097741 h 2097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1224" h="2097741">
                  <a:moveTo>
                    <a:pt x="0" y="0"/>
                  </a:moveTo>
                  <a:cubicBezTo>
                    <a:pt x="259976" y="695885"/>
                    <a:pt x="519953" y="1391771"/>
                    <a:pt x="806824" y="1741394"/>
                  </a:cubicBezTo>
                  <a:cubicBezTo>
                    <a:pt x="1093695" y="2091017"/>
                    <a:pt x="1407459" y="2094379"/>
                    <a:pt x="1721224" y="2097741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122E771-5D9F-356B-758C-9D4184A6072C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 flipV="1">
              <a:off x="6928747" y="4569211"/>
              <a:ext cx="1330992" cy="637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C387624-A286-4719-908B-74F1E9309EC9}"/>
                </a:ext>
              </a:extLst>
            </p:cNvPr>
            <p:cNvSpPr/>
            <p:nvPr/>
          </p:nvSpPr>
          <p:spPr>
            <a:xfrm rot="21013710">
              <a:off x="8198062" y="3834457"/>
              <a:ext cx="1788922" cy="665680"/>
            </a:xfrm>
            <a:custGeom>
              <a:avLst/>
              <a:gdLst>
                <a:gd name="connsiteX0" fmla="*/ 0 w 611841"/>
                <a:gd name="connsiteY0" fmla="*/ 248771 h 277982"/>
                <a:gd name="connsiteX1" fmla="*/ 396688 w 611841"/>
                <a:gd name="connsiteY1" fmla="*/ 255494 h 277982"/>
                <a:gd name="connsiteX2" fmla="*/ 611841 w 611841"/>
                <a:gd name="connsiteY2" fmla="*/ 0 h 27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1841" h="277982">
                  <a:moveTo>
                    <a:pt x="0" y="248771"/>
                  </a:moveTo>
                  <a:cubicBezTo>
                    <a:pt x="147357" y="272863"/>
                    <a:pt x="294715" y="296956"/>
                    <a:pt x="396688" y="255494"/>
                  </a:cubicBezTo>
                  <a:cubicBezTo>
                    <a:pt x="498661" y="214032"/>
                    <a:pt x="555251" y="107016"/>
                    <a:pt x="611841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20ADB1-9694-A933-EEEE-00ACCFDD5C15}"/>
                </a:ext>
              </a:extLst>
            </p:cNvPr>
            <p:cNvSpPr txBox="1"/>
            <p:nvPr/>
          </p:nvSpPr>
          <p:spPr>
            <a:xfrm>
              <a:off x="8910162" y="5347307"/>
              <a:ext cx="349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2612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CBD36-9582-25F0-9F59-CAB600848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67A92-F2DF-2C75-6431-706502A6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7923"/>
            <a:ext cx="12192000" cy="891129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Raising Rivals’ Costs </a:t>
            </a:r>
            <a:b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in the Limit Pricing Model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C9E0E1-8C39-F2FE-CD1F-0343C2EA38E3}"/>
              </a:ext>
            </a:extLst>
          </p:cNvPr>
          <p:cNvGrpSpPr/>
          <p:nvPr/>
        </p:nvGrpSpPr>
        <p:grpSpPr>
          <a:xfrm>
            <a:off x="4161625" y="1618786"/>
            <a:ext cx="3808002" cy="3477938"/>
            <a:chOff x="3091506" y="1673549"/>
            <a:chExt cx="3808002" cy="347793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FE91857-21C5-5EBD-3CF1-05A5D6D3E05D}"/>
                </a:ext>
              </a:extLst>
            </p:cNvPr>
            <p:cNvCxnSpPr/>
            <p:nvPr/>
          </p:nvCxnSpPr>
          <p:spPr>
            <a:xfrm>
              <a:off x="3861512" y="1803169"/>
              <a:ext cx="2413262" cy="2642532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EA29066-21DD-31FB-47C1-25D73CBAFA9B}"/>
                </a:ext>
              </a:extLst>
            </p:cNvPr>
            <p:cNvCxnSpPr>
              <a:cxnSpLocks/>
            </p:cNvCxnSpPr>
            <p:nvPr/>
          </p:nvCxnSpPr>
          <p:spPr>
            <a:xfrm>
              <a:off x="3567545" y="2884813"/>
              <a:ext cx="1265712" cy="0"/>
            </a:xfrm>
            <a:prstGeom prst="line">
              <a:avLst/>
            </a:prstGeom>
            <a:ln w="15875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306CDD-134D-EEFA-EB32-D0607E07F5F8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 flipH="1">
              <a:off x="5168407" y="3314757"/>
              <a:ext cx="24313" cy="1467398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F93DF7A-62A4-8F2F-90AD-CB87EF2A0966}"/>
                </a:ext>
              </a:extLst>
            </p:cNvPr>
            <p:cNvCxnSpPr>
              <a:cxnSpLocks/>
            </p:cNvCxnSpPr>
            <p:nvPr/>
          </p:nvCxnSpPr>
          <p:spPr>
            <a:xfrm>
              <a:off x="3542758" y="3755890"/>
              <a:ext cx="2129272" cy="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DC5EBA0-4674-7C0A-7888-25229CC4025C}"/>
                </a:ext>
              </a:extLst>
            </p:cNvPr>
            <p:cNvSpPr txBox="1"/>
            <p:nvPr/>
          </p:nvSpPr>
          <p:spPr>
            <a:xfrm>
              <a:off x="3091506" y="3123516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69BD8E-F918-F835-A230-97432EC4C00B}"/>
                </a:ext>
              </a:extLst>
            </p:cNvPr>
            <p:cNvSpPr txBox="1"/>
            <p:nvPr/>
          </p:nvSpPr>
          <p:spPr>
            <a:xfrm>
              <a:off x="3099411" y="3632518"/>
              <a:ext cx="5229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L1</a:t>
              </a:r>
              <a:endPara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511A345-3FEB-3DE8-7AA2-8A107108ED07}"/>
                </a:ext>
              </a:extLst>
            </p:cNvPr>
            <p:cNvCxnSpPr>
              <a:cxnSpLocks/>
            </p:cNvCxnSpPr>
            <p:nvPr/>
          </p:nvCxnSpPr>
          <p:spPr>
            <a:xfrm>
              <a:off x="3542758" y="4263565"/>
              <a:ext cx="314898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48793F-F7CD-D8E9-335A-69FA3ABB6966}"/>
                </a:ext>
              </a:extLst>
            </p:cNvPr>
            <p:cNvSpPr txBox="1"/>
            <p:nvPr/>
          </p:nvSpPr>
          <p:spPr>
            <a:xfrm>
              <a:off x="6459964" y="3958342"/>
              <a:ext cx="439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3C1CF201-3F3A-D7A4-842D-D3B26EA759A4}"/>
                </a:ext>
              </a:extLst>
            </p:cNvPr>
            <p:cNvGrpSpPr/>
            <p:nvPr/>
          </p:nvGrpSpPr>
          <p:grpSpPr>
            <a:xfrm>
              <a:off x="3503449" y="3416158"/>
              <a:ext cx="3390470" cy="369332"/>
              <a:chOff x="3503449" y="3409434"/>
              <a:chExt cx="3390470" cy="369332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10C5F50-E121-17AE-F495-A5198499F3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3449" y="3750699"/>
                <a:ext cx="3086643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ED8897E-9DDA-C890-848A-32221F59185A}"/>
                  </a:ext>
                </a:extLst>
              </p:cNvPr>
              <p:cNvSpPr txBox="1"/>
              <p:nvPr/>
            </p:nvSpPr>
            <p:spPr>
              <a:xfrm>
                <a:off x="6406285" y="3409434"/>
                <a:ext cx="4876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baseline="-25000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E1</a:t>
                </a:r>
                <a:endParaRPr lang="en-US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B72296-E4FD-56E2-AEF4-FCCB0868D591}"/>
                </a:ext>
              </a:extLst>
            </p:cNvPr>
            <p:cNvSpPr txBox="1"/>
            <p:nvPr/>
          </p:nvSpPr>
          <p:spPr>
            <a:xfrm>
              <a:off x="4802928" y="2541652"/>
              <a:ext cx="3802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D58917-791F-476F-0B6D-6E0E60D78D5F}"/>
                </a:ext>
              </a:extLst>
            </p:cNvPr>
            <p:cNvSpPr txBox="1"/>
            <p:nvPr/>
          </p:nvSpPr>
          <p:spPr>
            <a:xfrm>
              <a:off x="4907758" y="4782155"/>
              <a:ext cx="521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L2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A6310B-C075-DF1A-D4B8-D81B61435E68}"/>
                </a:ext>
              </a:extLst>
            </p:cNvPr>
            <p:cNvSpPr txBox="1"/>
            <p:nvPr/>
          </p:nvSpPr>
          <p:spPr>
            <a:xfrm>
              <a:off x="5385470" y="4772393"/>
              <a:ext cx="521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L1</a:t>
              </a:r>
              <a:endPara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7DF944E-63EF-E5A4-228F-CE0F18EA7A77}"/>
                </a:ext>
              </a:extLst>
            </p:cNvPr>
            <p:cNvSpPr txBox="1"/>
            <p:nvPr/>
          </p:nvSpPr>
          <p:spPr>
            <a:xfrm>
              <a:off x="3148307" y="4077549"/>
              <a:ext cx="5198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68A6050-4791-9A4D-FDDD-7B3A5052152C}"/>
                </a:ext>
              </a:extLst>
            </p:cNvPr>
            <p:cNvCxnSpPr>
              <a:cxnSpLocks/>
              <a:endCxn id="48" idx="2"/>
            </p:cNvCxnSpPr>
            <p:nvPr/>
          </p:nvCxnSpPr>
          <p:spPr>
            <a:xfrm>
              <a:off x="3562032" y="3259274"/>
              <a:ext cx="1588627" cy="7584"/>
            </a:xfrm>
            <a:prstGeom prst="line">
              <a:avLst/>
            </a:pr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E72CDA-82C7-DEE0-68FB-DBA9ABCD0B5E}"/>
                </a:ext>
              </a:extLst>
            </p:cNvPr>
            <p:cNvSpPr txBox="1"/>
            <p:nvPr/>
          </p:nvSpPr>
          <p:spPr>
            <a:xfrm>
              <a:off x="5559433" y="340455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</a:t>
              </a:r>
              <a:r>
                <a:rPr lang="en-US" b="1" baseline="-250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A8DFB2E-5943-E986-C3BE-3A303E630234}"/>
                </a:ext>
              </a:extLst>
            </p:cNvPr>
            <p:cNvSpPr txBox="1"/>
            <p:nvPr/>
          </p:nvSpPr>
          <p:spPr>
            <a:xfrm>
              <a:off x="5087329" y="290392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CE4181-BA40-4120-87EE-FA757511A162}"/>
                </a:ext>
              </a:extLst>
            </p:cNvPr>
            <p:cNvSpPr txBox="1"/>
            <p:nvPr/>
          </p:nvSpPr>
          <p:spPr>
            <a:xfrm>
              <a:off x="3108113" y="2672438"/>
              <a:ext cx="487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483FE59-A6E4-4F4A-5CC5-31DD4178A63F}"/>
                </a:ext>
              </a:extLst>
            </p:cNvPr>
            <p:cNvSpPr/>
            <p:nvPr/>
          </p:nvSpPr>
          <p:spPr>
            <a:xfrm>
              <a:off x="5610153" y="3712596"/>
              <a:ext cx="89378" cy="9625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8CBD5D9-16B4-0D3D-C8E4-7F88689C7058}"/>
                </a:ext>
              </a:extLst>
            </p:cNvPr>
            <p:cNvSpPr/>
            <p:nvPr/>
          </p:nvSpPr>
          <p:spPr>
            <a:xfrm>
              <a:off x="5150659" y="3218731"/>
              <a:ext cx="89378" cy="9625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8EAE400-EF22-533F-C0BE-B70CF510F6CC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 flipH="1">
              <a:off x="5646119" y="3815730"/>
              <a:ext cx="11221" cy="956663"/>
            </a:xfrm>
            <a:prstGeom prst="line">
              <a:avLst/>
            </a:prstGeom>
            <a:ln w="28575">
              <a:solidFill>
                <a:schemeClr val="tx2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1A3114B-DD56-B94E-B80C-39AB00C13912}"/>
                </a:ext>
              </a:extLst>
            </p:cNvPr>
            <p:cNvCxnSpPr/>
            <p:nvPr/>
          </p:nvCxnSpPr>
          <p:spPr>
            <a:xfrm>
              <a:off x="3542758" y="4774968"/>
              <a:ext cx="3242821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84B8A01-4665-367B-7283-A446C6777E35}"/>
                </a:ext>
              </a:extLst>
            </p:cNvPr>
            <p:cNvCxnSpPr>
              <a:cxnSpLocks/>
            </p:cNvCxnSpPr>
            <p:nvPr/>
          </p:nvCxnSpPr>
          <p:spPr>
            <a:xfrm>
              <a:off x="3542758" y="1673549"/>
              <a:ext cx="0" cy="310141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B319517-05B9-A9B1-41F3-250A252A2A73}"/>
                </a:ext>
              </a:extLst>
            </p:cNvPr>
            <p:cNvGrpSpPr/>
            <p:nvPr/>
          </p:nvGrpSpPr>
          <p:grpSpPr>
            <a:xfrm>
              <a:off x="3538569" y="2931606"/>
              <a:ext cx="3351419" cy="369332"/>
              <a:chOff x="3538569" y="2931606"/>
              <a:chExt cx="3351419" cy="36933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0B8569C-1BA3-A61B-4346-30B65D479998}"/>
                  </a:ext>
                </a:extLst>
              </p:cNvPr>
              <p:cNvSpPr txBox="1"/>
              <p:nvPr/>
            </p:nvSpPr>
            <p:spPr>
              <a:xfrm>
                <a:off x="6402354" y="2931606"/>
                <a:ext cx="4876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baseline="-25000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E2</a:t>
                </a:r>
                <a:endParaRPr lang="en-US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003A806-1EED-9E13-0319-E557D8F913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8569" y="3272108"/>
                <a:ext cx="3058933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E69D5F4-476F-AE92-DFDE-F8B9ACCF2B65}"/>
                </a:ext>
              </a:extLst>
            </p:cNvPr>
            <p:cNvSpPr/>
            <p:nvPr/>
          </p:nvSpPr>
          <p:spPr>
            <a:xfrm>
              <a:off x="4813521" y="2825907"/>
              <a:ext cx="89378" cy="9625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1241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D2FFA-E373-7D77-E18C-16540FEED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ABF98-00C7-F471-90BF-5F9C562E7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090"/>
            <a:ext cx="12192000" cy="902751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Raising Rivals Costs to Gain Power Over Price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6AE82E-5B87-046E-5468-BDAEEB845CDD}"/>
              </a:ext>
            </a:extLst>
          </p:cNvPr>
          <p:cNvGrpSpPr/>
          <p:nvPr/>
        </p:nvGrpSpPr>
        <p:grpSpPr>
          <a:xfrm>
            <a:off x="1873096" y="1689539"/>
            <a:ext cx="8464784" cy="4135723"/>
            <a:chOff x="870204" y="1876350"/>
            <a:chExt cx="8464784" cy="413572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79B53E6-B361-BB85-2B01-67C4CDC1EE5A}"/>
                </a:ext>
              </a:extLst>
            </p:cNvPr>
            <p:cNvCxnSpPr>
              <a:cxnSpLocks/>
            </p:cNvCxnSpPr>
            <p:nvPr/>
          </p:nvCxnSpPr>
          <p:spPr>
            <a:xfrm>
              <a:off x="1374106" y="1983971"/>
              <a:ext cx="0" cy="310141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8664465-3453-93BD-A964-082A986C99F5}"/>
                </a:ext>
              </a:extLst>
            </p:cNvPr>
            <p:cNvCxnSpPr/>
            <p:nvPr/>
          </p:nvCxnSpPr>
          <p:spPr>
            <a:xfrm>
              <a:off x="1374106" y="5085390"/>
              <a:ext cx="3242821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862BF7A-D60F-624E-4BAF-82F8DFF45421}"/>
                </a:ext>
              </a:extLst>
            </p:cNvPr>
            <p:cNvCxnSpPr/>
            <p:nvPr/>
          </p:nvCxnSpPr>
          <p:spPr>
            <a:xfrm>
              <a:off x="1692860" y="2113591"/>
              <a:ext cx="2413262" cy="2642532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DD5ED58-C0F4-8C54-F4D9-BBBB350F9650}"/>
                </a:ext>
              </a:extLst>
            </p:cNvPr>
            <p:cNvCxnSpPr>
              <a:cxnSpLocks/>
            </p:cNvCxnSpPr>
            <p:nvPr/>
          </p:nvCxnSpPr>
          <p:spPr>
            <a:xfrm>
              <a:off x="1401538" y="3986320"/>
              <a:ext cx="1946690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E521AF6-8B85-D8DB-4067-8CA218DE8DE7}"/>
                </a:ext>
              </a:extLst>
            </p:cNvPr>
            <p:cNvCxnSpPr/>
            <p:nvPr/>
          </p:nvCxnSpPr>
          <p:spPr>
            <a:xfrm>
              <a:off x="3357346" y="3939797"/>
              <a:ext cx="0" cy="1192490"/>
            </a:xfrm>
            <a:prstGeom prst="line">
              <a:avLst/>
            </a:prstGeom>
            <a:ln w="19050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259EC4B-9BB3-8D0E-A2B7-F2AAE5F283CA}"/>
                </a:ext>
              </a:extLst>
            </p:cNvPr>
            <p:cNvCxnSpPr/>
            <p:nvPr/>
          </p:nvCxnSpPr>
          <p:spPr>
            <a:xfrm>
              <a:off x="1392394" y="4637995"/>
              <a:ext cx="29865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70EA183-BE52-D42D-73D5-1CDA6123ED29}"/>
                </a:ext>
              </a:extLst>
            </p:cNvPr>
            <p:cNvSpPr txBox="1"/>
            <p:nvPr/>
          </p:nvSpPr>
          <p:spPr>
            <a:xfrm>
              <a:off x="870204" y="3793453"/>
              <a:ext cx="5513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784C968-4D2A-09F0-A0C8-6F579110941E}"/>
                </a:ext>
              </a:extLst>
            </p:cNvPr>
            <p:cNvSpPr txBox="1"/>
            <p:nvPr/>
          </p:nvSpPr>
          <p:spPr>
            <a:xfrm>
              <a:off x="4207836" y="4303123"/>
              <a:ext cx="439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F0E4E72-9249-1803-F671-356E27521777}"/>
                </a:ext>
              </a:extLst>
            </p:cNvPr>
            <p:cNvSpPr txBox="1"/>
            <p:nvPr/>
          </p:nvSpPr>
          <p:spPr>
            <a:xfrm>
              <a:off x="3874376" y="2874579"/>
              <a:ext cx="67944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R</a:t>
              </a:r>
              <a:r>
                <a:rPr lang="en-US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24537F-C28A-D726-418D-51625312A35C}"/>
                </a:ext>
              </a:extLst>
            </p:cNvPr>
            <p:cNvSpPr txBox="1"/>
            <p:nvPr/>
          </p:nvSpPr>
          <p:spPr>
            <a:xfrm>
              <a:off x="3463186" y="3789784"/>
              <a:ext cx="45397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99F9E4-9749-E8FE-0205-5F9E5BA570C0}"/>
                </a:ext>
              </a:extLst>
            </p:cNvPr>
            <p:cNvSpPr txBox="1"/>
            <p:nvPr/>
          </p:nvSpPr>
          <p:spPr>
            <a:xfrm>
              <a:off x="3140735" y="5146685"/>
              <a:ext cx="4411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3B48906-F9E4-31E1-5E33-FF3BB0B11301}"/>
                </a:ext>
              </a:extLst>
            </p:cNvPr>
            <p:cNvCxnSpPr>
              <a:cxnSpLocks/>
            </p:cNvCxnSpPr>
            <p:nvPr/>
          </p:nvCxnSpPr>
          <p:spPr>
            <a:xfrm>
              <a:off x="5513185" y="2012979"/>
              <a:ext cx="0" cy="310141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7457B80-3777-8A84-FDCA-99DFAD9A263B}"/>
                </a:ext>
              </a:extLst>
            </p:cNvPr>
            <p:cNvCxnSpPr/>
            <p:nvPr/>
          </p:nvCxnSpPr>
          <p:spPr>
            <a:xfrm>
              <a:off x="5513185" y="5114398"/>
              <a:ext cx="3242821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5D292DE-3347-E566-FCC9-D458B2DFB357}"/>
                </a:ext>
              </a:extLst>
            </p:cNvPr>
            <p:cNvCxnSpPr/>
            <p:nvPr/>
          </p:nvCxnSpPr>
          <p:spPr>
            <a:xfrm>
              <a:off x="5831939" y="2142599"/>
              <a:ext cx="2413262" cy="2642532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0D20317-2C58-B7AD-2061-4966338F3F48}"/>
                </a:ext>
              </a:extLst>
            </p:cNvPr>
            <p:cNvCxnSpPr/>
            <p:nvPr/>
          </p:nvCxnSpPr>
          <p:spPr>
            <a:xfrm>
              <a:off x="5513185" y="3302096"/>
              <a:ext cx="1355703" cy="0"/>
            </a:xfrm>
            <a:prstGeom prst="line">
              <a:avLst/>
            </a:prstGeom>
            <a:ln w="190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6B01777-C51C-7F81-BF05-903FC8C000B5}"/>
                </a:ext>
              </a:extLst>
            </p:cNvPr>
            <p:cNvCxnSpPr/>
            <p:nvPr/>
          </p:nvCxnSpPr>
          <p:spPr>
            <a:xfrm>
              <a:off x="6850034" y="3283243"/>
              <a:ext cx="0" cy="1831155"/>
            </a:xfrm>
            <a:prstGeom prst="line">
              <a:avLst/>
            </a:prstGeom>
            <a:ln w="1905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7A39F43-9757-E132-0B29-24C28ADF6A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9552" y="2117835"/>
              <a:ext cx="1310272" cy="2106693"/>
            </a:xfrm>
            <a:prstGeom prst="line">
              <a:avLst/>
            </a:pr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1D6E5C0-74FF-143C-1318-D53E02EC62EE}"/>
                </a:ext>
              </a:extLst>
            </p:cNvPr>
            <p:cNvCxnSpPr>
              <a:cxnSpLocks/>
            </p:cNvCxnSpPr>
            <p:nvPr/>
          </p:nvCxnSpPr>
          <p:spPr>
            <a:xfrm>
              <a:off x="5539671" y="3942075"/>
              <a:ext cx="1796707" cy="0"/>
            </a:xfrm>
            <a:prstGeom prst="line">
              <a:avLst/>
            </a:prstGeom>
            <a:ln w="1270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63D7F94-E5A8-5A86-515F-3E0CCEAB503C}"/>
                </a:ext>
              </a:extLst>
            </p:cNvPr>
            <p:cNvCxnSpPr/>
            <p:nvPr/>
          </p:nvCxnSpPr>
          <p:spPr>
            <a:xfrm>
              <a:off x="7382703" y="3846359"/>
              <a:ext cx="0" cy="119249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E384251-8914-8AB5-3CE0-30551AAF7103}"/>
                </a:ext>
              </a:extLst>
            </p:cNvPr>
            <p:cNvCxnSpPr/>
            <p:nvPr/>
          </p:nvCxnSpPr>
          <p:spPr>
            <a:xfrm>
              <a:off x="5513185" y="4602995"/>
              <a:ext cx="29865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402336-5796-2B2E-B5B2-93C07FF38016}"/>
                </a:ext>
              </a:extLst>
            </p:cNvPr>
            <p:cNvSpPr txBox="1"/>
            <p:nvPr/>
          </p:nvSpPr>
          <p:spPr>
            <a:xfrm>
              <a:off x="5123170" y="3066429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6E7D76D-1766-D796-801C-071F1D48C8F0}"/>
                </a:ext>
              </a:extLst>
            </p:cNvPr>
            <p:cNvSpPr txBox="1"/>
            <p:nvPr/>
          </p:nvSpPr>
          <p:spPr>
            <a:xfrm>
              <a:off x="5123170" y="3758453"/>
              <a:ext cx="4283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323D0CD-2FB8-999E-1C8E-61A84E64BC34}"/>
                </a:ext>
              </a:extLst>
            </p:cNvPr>
            <p:cNvSpPr txBox="1"/>
            <p:nvPr/>
          </p:nvSpPr>
          <p:spPr>
            <a:xfrm>
              <a:off x="8374347" y="4304699"/>
              <a:ext cx="439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r>
                <a:rPr lang="en-US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124B90D-D0A1-6BD0-30A5-391121B4F339}"/>
                </a:ext>
              </a:extLst>
            </p:cNvPr>
            <p:cNvSpPr txBox="1"/>
            <p:nvPr/>
          </p:nvSpPr>
          <p:spPr>
            <a:xfrm>
              <a:off x="6916990" y="305984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312502-9598-F6B4-718D-E88D1D784BC5}"/>
                </a:ext>
              </a:extLst>
            </p:cNvPr>
            <p:cNvSpPr txBox="1"/>
            <p:nvPr/>
          </p:nvSpPr>
          <p:spPr>
            <a:xfrm>
              <a:off x="6643269" y="511660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6CB2BBA-9DC4-4927-AB37-AB5C399C2B92}"/>
                </a:ext>
              </a:extLst>
            </p:cNvPr>
            <p:cNvSpPr txBox="1"/>
            <p:nvPr/>
          </p:nvSpPr>
          <p:spPr>
            <a:xfrm>
              <a:off x="7171137" y="5123793"/>
              <a:ext cx="6446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09B53C0-6889-3AC4-623A-928545B78E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24871" y="3189890"/>
              <a:ext cx="2449505" cy="1226488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594D1AA-DE1A-1A98-0FC1-559E7E5DD39D}"/>
                </a:ext>
              </a:extLst>
            </p:cNvPr>
            <p:cNvSpPr txBox="1"/>
            <p:nvPr/>
          </p:nvSpPr>
          <p:spPr>
            <a:xfrm>
              <a:off x="6785457" y="1876350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R2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2573F8D-7F91-F1F8-6984-8280EC0279E1}"/>
                </a:ext>
              </a:extLst>
            </p:cNvPr>
            <p:cNvSpPr txBox="1"/>
            <p:nvPr/>
          </p:nvSpPr>
          <p:spPr>
            <a:xfrm>
              <a:off x="1195852" y="5504688"/>
              <a:ext cx="337614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Pre-Exclusion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6C30187-CAE1-9F5D-8970-6C20DBB279D3}"/>
                </a:ext>
              </a:extLst>
            </p:cNvPr>
            <p:cNvSpPr txBox="1"/>
            <p:nvPr/>
          </p:nvSpPr>
          <p:spPr>
            <a:xfrm>
              <a:off x="5958840" y="5550408"/>
              <a:ext cx="337614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Post-Exclusion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E30311A-9BE7-5C17-E369-8E4CFAF14945}"/>
                </a:ext>
              </a:extLst>
            </p:cNvPr>
            <p:cNvSpPr/>
            <p:nvPr/>
          </p:nvSpPr>
          <p:spPr>
            <a:xfrm>
              <a:off x="6763574" y="3213879"/>
              <a:ext cx="178884" cy="17888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214FE8A-E9F7-E398-ED78-011BB0868BCD}"/>
                </a:ext>
              </a:extLst>
            </p:cNvPr>
            <p:cNvSpPr/>
            <p:nvPr/>
          </p:nvSpPr>
          <p:spPr>
            <a:xfrm>
              <a:off x="3279710" y="3881391"/>
              <a:ext cx="178884" cy="178884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D83718-76EC-CF24-F0E4-7C7CCBAA2D53}"/>
                </a:ext>
              </a:extLst>
            </p:cNvPr>
            <p:cNvSpPr txBox="1"/>
            <p:nvPr/>
          </p:nvSpPr>
          <p:spPr>
            <a:xfrm>
              <a:off x="7529218" y="3759304"/>
              <a:ext cx="45397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ACA33B-A22E-D9A5-94C8-4C468E67400D}"/>
                </a:ext>
              </a:extLst>
            </p:cNvPr>
            <p:cNvSpPr/>
            <p:nvPr/>
          </p:nvSpPr>
          <p:spPr>
            <a:xfrm>
              <a:off x="7345742" y="3850911"/>
              <a:ext cx="178884" cy="178884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4012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5706F-60CC-BF60-3F10-29A199B1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0E0BE4-00B4-7ECD-9168-7EFC59CE7A8C}"/>
              </a:ext>
            </a:extLst>
          </p:cNvPr>
          <p:cNvGraphicFramePr>
            <a:graphicFrameLocks noGrp="1"/>
          </p:cNvGraphicFramePr>
          <p:nvPr/>
        </p:nvGraphicFramePr>
        <p:xfrm>
          <a:off x="3054096" y="1632805"/>
          <a:ext cx="5941959" cy="31027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004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615977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069954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768024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Monopolist Wins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Entrant Wins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  <a:br>
                        <a:rPr lang="en-US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Bids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 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r>
                        <a:rPr lang="en-US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= 200-20</a:t>
                      </a: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Entrant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 240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7C8418AA-D3C7-6D2A-DB99-320452DFCFA0}"/>
              </a:ext>
            </a:extLst>
          </p:cNvPr>
          <p:cNvSpPr/>
          <p:nvPr/>
        </p:nvSpPr>
        <p:spPr>
          <a:xfrm rot="3073985">
            <a:off x="7152862" y="3178932"/>
            <a:ext cx="1469466" cy="5787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1ED8C3-7F3E-C339-E014-1CF2AF1C6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6143" y="334297"/>
            <a:ext cx="12192000" cy="90374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Rival Counterstrategies</a:t>
            </a: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Leading to Successive Monopolies</a:t>
            </a:r>
            <a:endParaRPr lang="en-US" sz="3200" i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74F8E56-9B39-FBD4-479F-4759D7D9BB79}"/>
              </a:ext>
            </a:extLst>
          </p:cNvPr>
          <p:cNvSpPr/>
          <p:nvPr/>
        </p:nvSpPr>
        <p:spPr>
          <a:xfrm>
            <a:off x="4946548" y="4126584"/>
            <a:ext cx="2084832" cy="58277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BD9A53-581F-9997-F0BB-8B43567181A3}"/>
              </a:ext>
            </a:extLst>
          </p:cNvPr>
          <p:cNvSpPr txBox="1"/>
          <p:nvPr/>
        </p:nvSpPr>
        <p:spPr>
          <a:xfrm>
            <a:off x="9023683" y="3413833"/>
            <a:ext cx="1536192" cy="707886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Entrant</a:t>
            </a:r>
            <a:b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wins!</a:t>
            </a:r>
          </a:p>
        </p:txBody>
      </p:sp>
    </p:spTree>
    <p:extLst>
      <p:ext uri="{BB962C8B-B14F-4D97-AF65-F5344CB8AC3E}">
        <p14:creationId xmlns:p14="http://schemas.microsoft.com/office/powerpoint/2010/main" val="902568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76674-E60C-0280-1DAB-1519EB31C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8C308-299B-6E7F-B7B3-7ABF90559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2560" y="91440"/>
            <a:ext cx="12192000" cy="741509"/>
          </a:xfrm>
          <a:ln w="38100"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Strategic Entry Deterrence: Zero Gross Benefits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8CC53-2B19-B3B2-5C02-5CD7345426AC}"/>
              </a:ext>
            </a:extLst>
          </p:cNvPr>
          <p:cNvSpPr txBox="1"/>
          <p:nvPr/>
        </p:nvSpPr>
        <p:spPr>
          <a:xfrm>
            <a:off x="1058753" y="5081322"/>
            <a:ext cx="4957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Starting from No-Entry, profitable entry occurs and the entrant earns 30 while consumer welfare rise to 1,500.  The incumbent monopolist’s profits fall to 80.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48BE5DA-A1CB-A9E8-AEC5-87CB63A27FA1}"/>
              </a:ext>
            </a:extLst>
          </p:cNvPr>
          <p:cNvSpPr txBox="1"/>
          <p:nvPr/>
        </p:nvSpPr>
        <p:spPr>
          <a:xfrm>
            <a:off x="6199323" y="5056191"/>
            <a:ext cx="5075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Incumbent invests 50, causing entrant’s profits to fall to </a:t>
            </a:r>
            <a:r>
              <a:rPr lang="en-US" b="1" i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negative 20</a:t>
            </a:r>
            <a:r>
              <a:rPr lang="en-US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 so entry does not occur.  Incumbent retains monopoly &amp; profits of 150.  </a:t>
            </a:r>
          </a:p>
          <a:p>
            <a:r>
              <a:rPr lang="en-US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Consumer welfare now is 1,200, but still less than 1500.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15DD58-2CA7-46FE-F464-FE320814A86B}"/>
              </a:ext>
            </a:extLst>
          </p:cNvPr>
          <p:cNvSpPr txBox="1"/>
          <p:nvPr/>
        </p:nvSpPr>
        <p:spPr>
          <a:xfrm>
            <a:off x="841776" y="998732"/>
            <a:ext cx="10222464" cy="461665"/>
          </a:xfrm>
          <a:prstGeom prst="rect">
            <a:avLst/>
          </a:prstGeom>
          <a:noFill/>
          <a:ln>
            <a:solidFill>
              <a:srgbClr val="1E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By making a strategic investment, incumbent monopolist can deter entry.  </a:t>
            </a:r>
            <a:endParaRPr lang="en-US" sz="2400" b="1" i="1" dirty="0">
              <a:solidFill>
                <a:srgbClr val="002060"/>
              </a:solidFill>
              <a:highlight>
                <a:srgbClr val="FFFF00"/>
              </a:highlight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26423E-9A94-C574-26A7-70E662A3CE7C}"/>
              </a:ext>
            </a:extLst>
          </p:cNvPr>
          <p:cNvSpPr txBox="1"/>
          <p:nvPr/>
        </p:nvSpPr>
        <p:spPr>
          <a:xfrm>
            <a:off x="7512965" y="1460435"/>
            <a:ext cx="269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latin typeface="Cambria" panose="02040503050406030204" pitchFamily="18" charset="0"/>
                <a:cs typeface="Times New Roman" panose="02020603050405020304" pitchFamily="18" charset="0"/>
              </a:rPr>
              <a:t>Investing to Deter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880F09-5765-3008-023C-B438A482A89E}"/>
              </a:ext>
            </a:extLst>
          </p:cNvPr>
          <p:cNvSpPr txBox="1"/>
          <p:nvPr/>
        </p:nvSpPr>
        <p:spPr>
          <a:xfrm>
            <a:off x="2332537" y="1475830"/>
            <a:ext cx="2222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latin typeface="Cambria" panose="02040503050406030204" pitchFamily="18" charset="0"/>
                <a:cs typeface="Times New Roman" panose="02020603050405020304" pitchFamily="18" charset="0"/>
              </a:rPr>
              <a:t>No Deterrence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689C861D-9307-F5FA-FA72-E3F276C2E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231322"/>
              </p:ext>
            </p:extLst>
          </p:nvPr>
        </p:nvGraphicFramePr>
        <p:xfrm>
          <a:off x="1004223" y="1947231"/>
          <a:ext cx="4949073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91">
                  <a:extLst>
                    <a:ext uri="{9D8B030D-6E8A-4147-A177-3AD203B41FA5}">
                      <a16:colId xmlns:a16="http://schemas.microsoft.com/office/drawing/2014/main" val="371827285"/>
                    </a:ext>
                  </a:extLst>
                </a:gridCol>
                <a:gridCol w="1649691">
                  <a:extLst>
                    <a:ext uri="{9D8B030D-6E8A-4147-A177-3AD203B41FA5}">
                      <a16:colId xmlns:a16="http://schemas.microsoft.com/office/drawing/2014/main" val="3977083067"/>
                    </a:ext>
                  </a:extLst>
                </a:gridCol>
                <a:gridCol w="1649691">
                  <a:extLst>
                    <a:ext uri="{9D8B030D-6E8A-4147-A177-3AD203B41FA5}">
                      <a16:colId xmlns:a16="http://schemas.microsoft.com/office/drawing/2014/main" val="3120511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Pre-entry/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No Entry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Post-entry/</a:t>
                      </a:r>
                    </a:p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If Entry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3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Incumbent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69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Entrant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0</a:t>
                      </a:r>
                    </a:p>
                  </a:txBody>
                  <a:tcP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9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Consumer</a:t>
                      </a:r>
                    </a:p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Welfare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1,000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1.500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99683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8D9F41B1-7C6F-B2EE-008D-9EA057A6D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005592"/>
              </p:ext>
            </p:extLst>
          </p:nvPr>
        </p:nvGraphicFramePr>
        <p:xfrm>
          <a:off x="5597611" y="1996392"/>
          <a:ext cx="5581668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0556">
                  <a:extLst>
                    <a:ext uri="{9D8B030D-6E8A-4147-A177-3AD203B41FA5}">
                      <a16:colId xmlns:a16="http://schemas.microsoft.com/office/drawing/2014/main" val="371827285"/>
                    </a:ext>
                  </a:extLst>
                </a:gridCol>
                <a:gridCol w="1860556">
                  <a:extLst>
                    <a:ext uri="{9D8B030D-6E8A-4147-A177-3AD203B41FA5}">
                      <a16:colId xmlns:a16="http://schemas.microsoft.com/office/drawing/2014/main" val="3977083067"/>
                    </a:ext>
                  </a:extLst>
                </a:gridCol>
                <a:gridCol w="1860556">
                  <a:extLst>
                    <a:ext uri="{9D8B030D-6E8A-4147-A177-3AD203B41FA5}">
                      <a16:colId xmlns:a16="http://schemas.microsoft.com/office/drawing/2014/main" val="3120511803"/>
                    </a:ext>
                  </a:extLst>
                </a:gridCol>
              </a:tblGrid>
              <a:tr h="907332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Pre-entry/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No Entry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Post-entry/</a:t>
                      </a:r>
                    </a:p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If Entry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32325"/>
                  </a:ext>
                </a:extLst>
              </a:tr>
              <a:tr h="635133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Incumbent</a:t>
                      </a:r>
                    </a:p>
                    <a:p>
                      <a:pPr algn="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200-50=150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80-50=30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691578"/>
                  </a:ext>
                </a:extLst>
              </a:tr>
              <a:tr h="635133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Entrant</a:t>
                      </a:r>
                    </a:p>
                    <a:p>
                      <a:pPr algn="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0</a:t>
                      </a:r>
                    </a:p>
                  </a:txBody>
                  <a:tcP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30-50= </a:t>
                      </a:r>
                      <a:r>
                        <a:rPr lang="en-US" b="0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b="1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94651"/>
                  </a:ext>
                </a:extLst>
              </a:tr>
              <a:tr h="907332"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Consumer</a:t>
                      </a:r>
                    </a:p>
                    <a:p>
                      <a:pPr algn="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Welfare</a:t>
                      </a:r>
                    </a:p>
                    <a:p>
                      <a:pPr algn="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1,000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1,500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996837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FA9EA-F376-6682-2B95-0ACD8634E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771" y="1947981"/>
            <a:ext cx="4949072" cy="4549394"/>
          </a:xfrm>
          <a:ln w="19050"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184FA44C-8661-F346-CC34-EBB1BEB0B443}"/>
              </a:ext>
            </a:extLst>
          </p:cNvPr>
          <p:cNvSpPr txBox="1">
            <a:spLocks/>
          </p:cNvSpPr>
          <p:nvPr/>
        </p:nvSpPr>
        <p:spPr>
          <a:xfrm>
            <a:off x="6199323" y="1947231"/>
            <a:ext cx="4949072" cy="454939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898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F6CD7-3554-8B3D-388D-A1F5A0051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8ABB-0E0B-CAEB-33D3-C7C421F14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4577"/>
            <a:ext cx="12192000" cy="741509"/>
          </a:xfrm>
          <a:ln w="38100"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Strategic Entry Deterrence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50ABEB-41BB-D274-388C-43B3D5A947E9}"/>
              </a:ext>
            </a:extLst>
          </p:cNvPr>
          <p:cNvSpPr txBox="1"/>
          <p:nvPr/>
        </p:nvSpPr>
        <p:spPr>
          <a:xfrm>
            <a:off x="1058753" y="5081322"/>
            <a:ext cx="4957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Starting from No-Entry, profitable entry occurs and the entrant earns 30 while consumer welfare rise to 1,500.  The incumbent monopolist’s profits fall to 80.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9851AD3-4535-3241-26EF-5DB1B1710479}"/>
              </a:ext>
            </a:extLst>
          </p:cNvPr>
          <p:cNvSpPr txBox="1"/>
          <p:nvPr/>
        </p:nvSpPr>
        <p:spPr>
          <a:xfrm>
            <a:off x="6199323" y="5056191"/>
            <a:ext cx="5075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Incumbent invests 50, causing entrant’s profits to fall to </a:t>
            </a:r>
            <a:r>
              <a:rPr lang="en-US" b="1" i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negative 20</a:t>
            </a:r>
            <a:r>
              <a:rPr lang="en-US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 so entry does not occur.  Incumbent retains monopoly &amp; profits of 150.  </a:t>
            </a:r>
          </a:p>
          <a:p>
            <a:r>
              <a:rPr lang="en-US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Consumer welfare now is 1,200, but still less than 1500.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527F7D-77D6-4B8C-4337-347F430899F1}"/>
              </a:ext>
            </a:extLst>
          </p:cNvPr>
          <p:cNvSpPr txBox="1"/>
          <p:nvPr/>
        </p:nvSpPr>
        <p:spPr>
          <a:xfrm>
            <a:off x="2188827" y="1161292"/>
            <a:ext cx="781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By making a strategic investment, incumbent monopolist can deter entry.  </a:t>
            </a:r>
            <a:endParaRPr lang="en-US" b="1" i="1" dirty="0">
              <a:solidFill>
                <a:srgbClr val="002060"/>
              </a:solidFill>
              <a:highlight>
                <a:srgbClr val="FFFF00"/>
              </a:highlight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2D5190-4E72-9A3E-B910-5B4823234AF8}"/>
              </a:ext>
            </a:extLst>
          </p:cNvPr>
          <p:cNvSpPr txBox="1"/>
          <p:nvPr/>
        </p:nvSpPr>
        <p:spPr>
          <a:xfrm>
            <a:off x="7512965" y="1460435"/>
            <a:ext cx="269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>
                <a:latin typeface="Cambria" panose="02040503050406030204" pitchFamily="18" charset="0"/>
                <a:cs typeface="Times New Roman" panose="02020603050405020304" pitchFamily="18" charset="0"/>
              </a:rPr>
              <a:t>Investing to Deter</a:t>
            </a:r>
            <a:endParaRPr lang="en-US" sz="2400" b="1" u="sng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CE67DE-A487-695D-1A81-23600BA8BE78}"/>
              </a:ext>
            </a:extLst>
          </p:cNvPr>
          <p:cNvSpPr txBox="1"/>
          <p:nvPr/>
        </p:nvSpPr>
        <p:spPr>
          <a:xfrm>
            <a:off x="2332537" y="1475830"/>
            <a:ext cx="2222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>
                <a:latin typeface="Cambria" panose="02040503050406030204" pitchFamily="18" charset="0"/>
                <a:cs typeface="Times New Roman" panose="02020603050405020304" pitchFamily="18" charset="0"/>
              </a:rPr>
              <a:t>No Deterrence</a:t>
            </a:r>
            <a:endParaRPr lang="en-US" sz="2400" b="1" u="sng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635B6830-5905-B389-8C86-8C6F689BC1B1}"/>
              </a:ext>
            </a:extLst>
          </p:cNvPr>
          <p:cNvGraphicFramePr>
            <a:graphicFrameLocks noGrp="1"/>
          </p:cNvGraphicFramePr>
          <p:nvPr/>
        </p:nvGraphicFramePr>
        <p:xfrm>
          <a:off x="1004223" y="1947231"/>
          <a:ext cx="4949073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91">
                  <a:extLst>
                    <a:ext uri="{9D8B030D-6E8A-4147-A177-3AD203B41FA5}">
                      <a16:colId xmlns:a16="http://schemas.microsoft.com/office/drawing/2014/main" val="371827285"/>
                    </a:ext>
                  </a:extLst>
                </a:gridCol>
                <a:gridCol w="1649691">
                  <a:extLst>
                    <a:ext uri="{9D8B030D-6E8A-4147-A177-3AD203B41FA5}">
                      <a16:colId xmlns:a16="http://schemas.microsoft.com/office/drawing/2014/main" val="3977083067"/>
                    </a:ext>
                  </a:extLst>
                </a:gridCol>
                <a:gridCol w="1649691">
                  <a:extLst>
                    <a:ext uri="{9D8B030D-6E8A-4147-A177-3AD203B41FA5}">
                      <a16:colId xmlns:a16="http://schemas.microsoft.com/office/drawing/2014/main" val="3120511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Pre-entry/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No Entry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Post-entry/</a:t>
                      </a:r>
                    </a:p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If Entry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3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Incumbent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69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Entrant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0</a:t>
                      </a:r>
                    </a:p>
                  </a:txBody>
                  <a:tcP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9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Consumer</a:t>
                      </a:r>
                    </a:p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Welfare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1,000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1.500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99683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735CDCA7-B004-31ED-19EC-2F641A3DD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114428"/>
              </p:ext>
            </p:extLst>
          </p:nvPr>
        </p:nvGraphicFramePr>
        <p:xfrm>
          <a:off x="5597609" y="1996392"/>
          <a:ext cx="594360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5805">
                  <a:extLst>
                    <a:ext uri="{9D8B030D-6E8A-4147-A177-3AD203B41FA5}">
                      <a16:colId xmlns:a16="http://schemas.microsoft.com/office/drawing/2014/main" val="371827285"/>
                    </a:ext>
                  </a:extLst>
                </a:gridCol>
                <a:gridCol w="2289494">
                  <a:extLst>
                    <a:ext uri="{9D8B030D-6E8A-4147-A177-3AD203B41FA5}">
                      <a16:colId xmlns:a16="http://schemas.microsoft.com/office/drawing/2014/main" val="3977083067"/>
                    </a:ext>
                  </a:extLst>
                </a:gridCol>
                <a:gridCol w="1838303">
                  <a:extLst>
                    <a:ext uri="{9D8B030D-6E8A-4147-A177-3AD203B41FA5}">
                      <a16:colId xmlns:a16="http://schemas.microsoft.com/office/drawing/2014/main" val="3120511803"/>
                    </a:ext>
                  </a:extLst>
                </a:gridCol>
              </a:tblGrid>
              <a:tr h="907332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Pre-entry/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No Entry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Post-entry/</a:t>
                      </a:r>
                    </a:p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If Entry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32325"/>
                  </a:ext>
                </a:extLst>
              </a:tr>
              <a:tr h="635133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Incumbent</a:t>
                      </a:r>
                    </a:p>
                    <a:p>
                      <a:pPr algn="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200-50=150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80-50=30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691578"/>
                  </a:ext>
                </a:extLst>
              </a:tr>
              <a:tr h="635133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Entrant</a:t>
                      </a:r>
                    </a:p>
                    <a:p>
                      <a:pPr algn="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0</a:t>
                      </a:r>
                    </a:p>
                  </a:txBody>
                  <a:tcP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30-50= </a:t>
                      </a:r>
                      <a:r>
                        <a:rPr lang="en-US" b="0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b="1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94651"/>
                  </a:ext>
                </a:extLst>
              </a:tr>
              <a:tr h="907332"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Consumer</a:t>
                      </a:r>
                    </a:p>
                    <a:p>
                      <a:pPr algn="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Welfare</a:t>
                      </a:r>
                    </a:p>
                    <a:p>
                      <a:pPr algn="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ighlight>
                            <a:srgbClr val="FFFF00"/>
                          </a:highlight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1,000+200=1,200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1,500+200=1,700</a:t>
                      </a:r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996837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EC464-9E2C-98DD-A3AC-49F39C9B1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36" y="1947981"/>
            <a:ext cx="5281908" cy="4549394"/>
          </a:xfrm>
          <a:ln w="19050"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339219C-B553-8F03-86C7-2FCB5DF96C58}"/>
              </a:ext>
            </a:extLst>
          </p:cNvPr>
          <p:cNvSpPr txBox="1">
            <a:spLocks/>
          </p:cNvSpPr>
          <p:nvPr/>
        </p:nvSpPr>
        <p:spPr>
          <a:xfrm>
            <a:off x="6096000" y="1947231"/>
            <a:ext cx="5393065" cy="4549394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3268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88C776E-240B-063D-D43B-FF33EF9B5969}"/>
              </a:ext>
            </a:extLst>
          </p:cNvPr>
          <p:cNvSpPr txBox="1">
            <a:spLocks/>
          </p:cNvSpPr>
          <p:nvPr/>
        </p:nvSpPr>
        <p:spPr>
          <a:xfrm>
            <a:off x="0" y="698064"/>
            <a:ext cx="12192000" cy="90459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>
                <a:latin typeface="Cambria" panose="02040503050406030204" pitchFamily="18" charset="0"/>
                <a:cs typeface="Times New Roman" panose="02020603050405020304" pitchFamily="18" charset="0"/>
              </a:rPr>
              <a:t>Deterring Import Entry With Quotas</a:t>
            </a:r>
            <a:endParaRPr 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1C8CD77-983A-69CD-4E9F-D831BAEAEF21}"/>
              </a:ext>
            </a:extLst>
          </p:cNvPr>
          <p:cNvGrpSpPr/>
          <p:nvPr/>
        </p:nvGrpSpPr>
        <p:grpSpPr>
          <a:xfrm>
            <a:off x="4151201" y="1693738"/>
            <a:ext cx="3872056" cy="3723219"/>
            <a:chOff x="552594" y="1261119"/>
            <a:chExt cx="3872056" cy="372321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9296B83-D4CB-1AD8-DF02-04426A8FED11}"/>
                </a:ext>
              </a:extLst>
            </p:cNvPr>
            <p:cNvCxnSpPr>
              <a:cxnSpLocks/>
            </p:cNvCxnSpPr>
            <p:nvPr/>
          </p:nvCxnSpPr>
          <p:spPr>
            <a:xfrm>
              <a:off x="2418735" y="1700981"/>
              <a:ext cx="1720646" cy="2654709"/>
            </a:xfrm>
            <a:prstGeom prst="line">
              <a:avLst/>
            </a:prstGeom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4918A7F-1A69-3593-C178-1D0CDCCDA632}"/>
                </a:ext>
              </a:extLst>
            </p:cNvPr>
            <p:cNvCxnSpPr>
              <a:cxnSpLocks/>
            </p:cNvCxnSpPr>
            <p:nvPr/>
          </p:nvCxnSpPr>
          <p:spPr>
            <a:xfrm>
              <a:off x="1011162" y="2756992"/>
              <a:ext cx="2105664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ED2EAE0-A9D3-0F57-0885-9230BB4E0697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 flipH="1">
              <a:off x="2588780" y="2015613"/>
              <a:ext cx="17633" cy="2599393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537D14-2416-1F9C-492D-56DE97A91C79}"/>
                </a:ext>
              </a:extLst>
            </p:cNvPr>
            <p:cNvSpPr txBox="1"/>
            <p:nvPr/>
          </p:nvSpPr>
          <p:spPr>
            <a:xfrm>
              <a:off x="554785" y="1864987"/>
              <a:ext cx="4716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6755BA8-3E47-7404-8167-AA4400A6278A}"/>
                </a:ext>
              </a:extLst>
            </p:cNvPr>
            <p:cNvSpPr txBox="1"/>
            <p:nvPr/>
          </p:nvSpPr>
          <p:spPr>
            <a:xfrm>
              <a:off x="2351375" y="4615006"/>
              <a:ext cx="4748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476EB27-582D-878B-CAF7-585E2E8BD33F}"/>
                </a:ext>
              </a:extLst>
            </p:cNvPr>
            <p:cNvSpPr txBox="1"/>
            <p:nvPr/>
          </p:nvSpPr>
          <p:spPr>
            <a:xfrm>
              <a:off x="2829087" y="4605244"/>
              <a:ext cx="4331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b="1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7FA7A9-3CF3-A239-1A95-721F3F60646D}"/>
                </a:ext>
              </a:extLst>
            </p:cNvPr>
            <p:cNvSpPr txBox="1"/>
            <p:nvPr/>
          </p:nvSpPr>
          <p:spPr>
            <a:xfrm>
              <a:off x="552594" y="2553549"/>
              <a:ext cx="5198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b="1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E3858BC-C5B8-E181-8C8D-AD9E89239570}"/>
                </a:ext>
              </a:extLst>
            </p:cNvPr>
            <p:cNvCxnSpPr>
              <a:cxnSpLocks/>
            </p:cNvCxnSpPr>
            <p:nvPr/>
          </p:nvCxnSpPr>
          <p:spPr>
            <a:xfrm>
              <a:off x="1005649" y="2040073"/>
              <a:ext cx="1588627" cy="7584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618BCD-69A2-78CD-97CF-F504735063C2}"/>
                </a:ext>
              </a:extLst>
            </p:cNvPr>
            <p:cNvSpPr txBox="1"/>
            <p:nvPr/>
          </p:nvSpPr>
          <p:spPr>
            <a:xfrm>
              <a:off x="4064934" y="407314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768E919-8B65-7760-0E14-BA40014EAB64}"/>
                </a:ext>
              </a:extLst>
            </p:cNvPr>
            <p:cNvSpPr/>
            <p:nvPr/>
          </p:nvSpPr>
          <p:spPr>
            <a:xfrm>
              <a:off x="2594276" y="1989700"/>
              <a:ext cx="89378" cy="9625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5B7CB7E-0A1C-FBF5-65B5-8E3CA006194A}"/>
                </a:ext>
              </a:extLst>
            </p:cNvPr>
            <p:cNvCxnSpPr>
              <a:cxnSpLocks/>
            </p:cNvCxnSpPr>
            <p:nvPr/>
          </p:nvCxnSpPr>
          <p:spPr>
            <a:xfrm>
              <a:off x="3105820" y="2762865"/>
              <a:ext cx="0" cy="1842379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7942E88-5FA0-057D-5C86-44116FBF8567}"/>
                </a:ext>
              </a:extLst>
            </p:cNvPr>
            <p:cNvCxnSpPr/>
            <p:nvPr/>
          </p:nvCxnSpPr>
          <p:spPr>
            <a:xfrm>
              <a:off x="986375" y="4607819"/>
              <a:ext cx="3242821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3BEA3C3-D6A0-6B37-8AC1-092D3418814C}"/>
                </a:ext>
              </a:extLst>
            </p:cNvPr>
            <p:cNvCxnSpPr>
              <a:cxnSpLocks/>
            </p:cNvCxnSpPr>
            <p:nvPr/>
          </p:nvCxnSpPr>
          <p:spPr>
            <a:xfrm>
              <a:off x="986375" y="1506400"/>
              <a:ext cx="0" cy="310141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61C7557-F4E7-8DC2-F242-615173E1D60C}"/>
                </a:ext>
              </a:extLst>
            </p:cNvPr>
            <p:cNvSpPr/>
            <p:nvPr/>
          </p:nvSpPr>
          <p:spPr>
            <a:xfrm>
              <a:off x="3073220" y="2717750"/>
              <a:ext cx="89378" cy="9625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6F02A9-1E60-EA62-6ED0-F41F7FE23AF7}"/>
                </a:ext>
              </a:extLst>
            </p:cNvPr>
            <p:cNvSpPr txBox="1"/>
            <p:nvPr/>
          </p:nvSpPr>
          <p:spPr>
            <a:xfrm>
              <a:off x="4079684" y="4540177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88505FB-A20B-9DC2-4C9A-3FD7F9DBB074}"/>
                </a:ext>
              </a:extLst>
            </p:cNvPr>
            <p:cNvSpPr txBox="1"/>
            <p:nvPr/>
          </p:nvSpPr>
          <p:spPr>
            <a:xfrm>
              <a:off x="662974" y="1261119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B0CC39C-7C1A-3AD5-0AA2-392C49D65F15}"/>
                </a:ext>
              </a:extLst>
            </p:cNvPr>
            <p:cNvCxnSpPr>
              <a:cxnSpLocks/>
            </p:cNvCxnSpPr>
            <p:nvPr/>
          </p:nvCxnSpPr>
          <p:spPr>
            <a:xfrm>
              <a:off x="963561" y="4316360"/>
              <a:ext cx="452284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FE9FDB2-FAD8-B00E-CB40-B0C20EC3D4AA}"/>
                </a:ext>
              </a:extLst>
            </p:cNvPr>
            <p:cNvCxnSpPr>
              <a:cxnSpLocks/>
            </p:cNvCxnSpPr>
            <p:nvPr/>
          </p:nvCxnSpPr>
          <p:spPr>
            <a:xfrm>
              <a:off x="1420760" y="3721512"/>
              <a:ext cx="575188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C000B44-4555-A3F7-04BE-CE698E66D444}"/>
                </a:ext>
              </a:extLst>
            </p:cNvPr>
            <p:cNvCxnSpPr>
              <a:cxnSpLocks/>
            </p:cNvCxnSpPr>
            <p:nvPr/>
          </p:nvCxnSpPr>
          <p:spPr>
            <a:xfrm>
              <a:off x="2015613" y="3146325"/>
              <a:ext cx="585019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825FF33-9044-508A-DC23-12C539F651E5}"/>
                </a:ext>
              </a:extLst>
            </p:cNvPr>
            <p:cNvCxnSpPr>
              <a:cxnSpLocks/>
            </p:cNvCxnSpPr>
            <p:nvPr/>
          </p:nvCxnSpPr>
          <p:spPr>
            <a:xfrm>
              <a:off x="2605548" y="2782533"/>
              <a:ext cx="486698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355875C-69F2-1636-ADB3-B6E6B5B29C33}"/>
                </a:ext>
              </a:extLst>
            </p:cNvPr>
            <p:cNvCxnSpPr>
              <a:cxnSpLocks/>
            </p:cNvCxnSpPr>
            <p:nvPr/>
          </p:nvCxnSpPr>
          <p:spPr>
            <a:xfrm>
              <a:off x="1425676" y="3716596"/>
              <a:ext cx="0" cy="61943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C7B7D0F-589F-BE43-9C53-DD107CD5193B}"/>
                </a:ext>
              </a:extLst>
            </p:cNvPr>
            <p:cNvCxnSpPr>
              <a:cxnSpLocks/>
            </p:cNvCxnSpPr>
            <p:nvPr/>
          </p:nvCxnSpPr>
          <p:spPr>
            <a:xfrm>
              <a:off x="2010696" y="3126658"/>
              <a:ext cx="0" cy="60960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DDAB5CE-837D-943C-762A-582678079D31}"/>
                </a:ext>
              </a:extLst>
            </p:cNvPr>
            <p:cNvCxnSpPr>
              <a:cxnSpLocks/>
            </p:cNvCxnSpPr>
            <p:nvPr/>
          </p:nvCxnSpPr>
          <p:spPr>
            <a:xfrm>
              <a:off x="2576051" y="2772700"/>
              <a:ext cx="0" cy="353958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0468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3238F-E8D9-21CF-1B79-DCE9FEE91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047D8C-83A9-5523-50BA-6ACA2D7EF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882091"/>
              </p:ext>
            </p:extLst>
          </p:nvPr>
        </p:nvGraphicFramePr>
        <p:xfrm>
          <a:off x="3054096" y="1632805"/>
          <a:ext cx="5941959" cy="3346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004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615977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069954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768024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 Wins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Rival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  <a:b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Bids 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80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= 200-80</a:t>
                      </a: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Plaintiff (rival)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58DECAE3-FFDE-F56D-6D70-37B6B4B8682A}"/>
              </a:ext>
            </a:extLst>
          </p:cNvPr>
          <p:cNvSpPr/>
          <p:nvPr/>
        </p:nvSpPr>
        <p:spPr>
          <a:xfrm rot="3073985">
            <a:off x="7152862" y="3178932"/>
            <a:ext cx="1469466" cy="5787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AC43E4-6C2C-E9EA-EF76-3FBE754BB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9"/>
            <a:ext cx="12192000" cy="90374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Rival Counterstrategies: </a:t>
            </a:r>
            <a:b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Equally Efficient Rival</a:t>
            </a: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74F7C85-C1C1-77C7-866F-B0549A3D93F8}"/>
              </a:ext>
            </a:extLst>
          </p:cNvPr>
          <p:cNvSpPr/>
          <p:nvPr/>
        </p:nvSpPr>
        <p:spPr>
          <a:xfrm>
            <a:off x="4917051" y="4323229"/>
            <a:ext cx="2084832" cy="58277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54A523-B88F-8B12-8210-35EFCD7963D1}"/>
              </a:ext>
            </a:extLst>
          </p:cNvPr>
          <p:cNvSpPr txBox="1"/>
          <p:nvPr/>
        </p:nvSpPr>
        <p:spPr>
          <a:xfrm>
            <a:off x="3054096" y="5095700"/>
            <a:ext cx="5934456" cy="830997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 bids for exclusivity;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Rival bids for non-exclusivity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5ADB33-ADFD-A6D0-253F-75CF0ED128B6}"/>
              </a:ext>
            </a:extLst>
          </p:cNvPr>
          <p:cNvSpPr txBox="1"/>
          <p:nvPr/>
        </p:nvSpPr>
        <p:spPr>
          <a:xfrm>
            <a:off x="9023683" y="3413833"/>
            <a:ext cx="1536192" cy="707886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</a:t>
            </a:r>
            <a:b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wins!</a:t>
            </a:r>
          </a:p>
        </p:txBody>
      </p:sp>
    </p:spTree>
    <p:extLst>
      <p:ext uri="{BB962C8B-B14F-4D97-AF65-F5344CB8AC3E}">
        <p14:creationId xmlns:p14="http://schemas.microsoft.com/office/powerpoint/2010/main" val="17771120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5BDEC-4FD9-3AA5-821A-FD040F0E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3458C-4632-A6BC-2772-BBD3864CD9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Chapter 10 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3FA3CA-AB5D-146B-A2EE-A50664A6F3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5517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73F21-2FF5-1A69-C546-ADF39AC3E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F7089F7F-7F90-4B2D-80EE-8BE4C911DD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88258"/>
            <a:ext cx="12192000" cy="915777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>
                <a:latin typeface="Cambria" panose="02040503050406030204" pitchFamily="18" charset="0"/>
                <a:cs typeface="Times New Roman" pitchFamily="18" charset="0"/>
              </a:rPr>
              <a:t>Input Foreclosure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4045D6-5722-33F9-51C1-547DF67E24FD}"/>
              </a:ext>
            </a:extLst>
          </p:cNvPr>
          <p:cNvGrpSpPr/>
          <p:nvPr/>
        </p:nvGrpSpPr>
        <p:grpSpPr>
          <a:xfrm>
            <a:off x="1936846" y="1694351"/>
            <a:ext cx="8328418" cy="4306385"/>
            <a:chOff x="1730367" y="1369888"/>
            <a:chExt cx="8328418" cy="4306385"/>
          </a:xfrm>
        </p:grpSpPr>
        <p:sp>
          <p:nvSpPr>
            <p:cNvPr id="76803" name="AutoShape 3" descr="Blue tissue paper">
              <a:extLst>
                <a:ext uri="{FF2B5EF4-FFF2-40B4-BE49-F238E27FC236}">
                  <a16:creationId xmlns:a16="http://schemas.microsoft.com/office/drawing/2014/main" id="{EE8DD400-BD71-BB8B-659E-7C875BFFB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637" y="1396719"/>
              <a:ext cx="1460571" cy="71508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Restrained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Supplier(s)</a:t>
              </a:r>
            </a:p>
          </p:txBody>
        </p:sp>
        <p:sp>
          <p:nvSpPr>
            <p:cNvPr id="76804" name="AutoShape 4" descr="Blue tissue paper">
              <a:extLst>
                <a:ext uri="{FF2B5EF4-FFF2-40B4-BE49-F238E27FC236}">
                  <a16:creationId xmlns:a16="http://schemas.microsoft.com/office/drawing/2014/main" id="{938FFD61-2E01-6A5B-C626-0A9FF5FFF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1100" y="3294973"/>
              <a:ext cx="22098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Targeted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Rival(s)</a:t>
              </a:r>
            </a:p>
          </p:txBody>
        </p:sp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462E9C13-2D39-5F7D-7F86-F60574212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415" y="3294973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Excluding Firm </a:t>
              </a:r>
            </a:p>
            <a:p>
              <a:pPr algn="ctr">
                <a:spcBef>
                  <a:spcPct val="0"/>
                </a:spcBef>
              </a:pPr>
              <a:r>
                <a:rPr lang="en-US" b="1" i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(Dominant Firm ??)</a:t>
              </a:r>
            </a:p>
          </p:txBody>
        </p:sp>
        <p:sp>
          <p:nvSpPr>
            <p:cNvPr id="76806" name="Line 6">
              <a:extLst>
                <a:ext uri="{FF2B5EF4-FFF2-40B4-BE49-F238E27FC236}">
                  <a16:creationId xmlns:a16="http://schemas.microsoft.com/office/drawing/2014/main" id="{86C9D23E-BA1B-09F3-0773-F91B21EE77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16509" y="4135103"/>
              <a:ext cx="874055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>
              <a:extLst>
                <a:ext uri="{FF2B5EF4-FFF2-40B4-BE49-F238E27FC236}">
                  <a16:creationId xmlns:a16="http://schemas.microsoft.com/office/drawing/2014/main" id="{13649AAD-2CF4-7551-7D08-A39EF76DCE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287" y="2151973"/>
              <a:ext cx="1295393" cy="106487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8" name="AutoShape 8" descr="Blue tissue paper">
              <a:extLst>
                <a:ext uri="{FF2B5EF4-FFF2-40B4-BE49-F238E27FC236}">
                  <a16:creationId xmlns:a16="http://schemas.microsoft.com/office/drawing/2014/main" id="{D626DC06-3CA5-9894-EFF6-84386E76A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700" y="4914273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Customers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(Consumers)</a:t>
              </a:r>
            </a:p>
          </p:txBody>
        </p:sp>
        <p:sp>
          <p:nvSpPr>
            <p:cNvPr id="76809" name="Line 9">
              <a:extLst>
                <a:ext uri="{FF2B5EF4-FFF2-40B4-BE49-F238E27FC236}">
                  <a16:creationId xmlns:a16="http://schemas.microsoft.com/office/drawing/2014/main" id="{EC147CFF-87FD-E5DA-C3FC-A4AE3AA824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6715" y="2443058"/>
              <a:ext cx="0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0" name="Line 10">
              <a:extLst>
                <a:ext uri="{FF2B5EF4-FFF2-40B4-BE49-F238E27FC236}">
                  <a16:creationId xmlns:a16="http://schemas.microsoft.com/office/drawing/2014/main" id="{5B8D0AA2-AA4C-583E-8755-ECED61E26E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47121" y="4101375"/>
              <a:ext cx="800081" cy="795728"/>
            </a:xfrm>
            <a:prstGeom prst="line">
              <a:avLst/>
            </a:prstGeom>
            <a:noFill/>
            <a:ln w="38100">
              <a:solidFill>
                <a:schemeClr val="accent6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n>
                  <a:solidFill>
                    <a:srgbClr val="92D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1" name="AutoShape 11" descr="Blue tissue paper">
              <a:extLst>
                <a:ext uri="{FF2B5EF4-FFF2-40B4-BE49-F238E27FC236}">
                  <a16:creationId xmlns:a16="http://schemas.microsoft.com/office/drawing/2014/main" id="{DED844AE-059E-3169-F238-D8B9956DB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1687" y="1369888"/>
              <a:ext cx="2266384" cy="75085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Potential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Entrants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2" name="Line 12">
              <a:extLst>
                <a:ext uri="{FF2B5EF4-FFF2-40B4-BE49-F238E27FC236}">
                  <a16:creationId xmlns:a16="http://schemas.microsoft.com/office/drawing/2014/main" id="{EDC18F5B-3771-20F1-0840-4009AFCB24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60244" y="2195016"/>
              <a:ext cx="1295395" cy="1021827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prstDash val="sys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>
              <a:extLst>
                <a:ext uri="{FF2B5EF4-FFF2-40B4-BE49-F238E27FC236}">
                  <a16:creationId xmlns:a16="http://schemas.microsoft.com/office/drawing/2014/main" id="{DE5B0EDA-8883-2702-CC11-97810DB7EE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67" y="2221125"/>
              <a:ext cx="1508760" cy="951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Input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(Upstream) 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4" name="Text Box 14">
              <a:extLst>
                <a:ext uri="{FF2B5EF4-FFF2-40B4-BE49-F238E27FC236}">
                  <a16:creationId xmlns:a16="http://schemas.microsoft.com/office/drawing/2014/main" id="{2F6E0A94-B268-5CEA-90FE-3C0D11F4F3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67" y="4133573"/>
              <a:ext cx="1729704" cy="97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Output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(Downstream)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</a:p>
          </p:txBody>
        </p:sp>
        <p:sp>
          <p:nvSpPr>
            <p:cNvPr id="18" name="AutoShape 4" descr="Blue tissue paper">
              <a:extLst>
                <a:ext uri="{FF2B5EF4-FFF2-40B4-BE49-F238E27FC236}">
                  <a16:creationId xmlns:a16="http://schemas.microsoft.com/office/drawing/2014/main" id="{ECE6710F-B2E0-8405-27DB-DB98C75B7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985" y="3278109"/>
              <a:ext cx="25908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 err="1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Nonexcluded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Competitors</a:t>
              </a:r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1D3D4150-F10D-58A6-3781-5D1F2F6FC1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6000" y="4074143"/>
              <a:ext cx="0" cy="822960"/>
            </a:xfrm>
            <a:prstGeom prst="line">
              <a:avLst/>
            </a:prstGeom>
            <a:ln w="38100">
              <a:solidFill>
                <a:srgbClr val="C00000"/>
              </a:solidFill>
              <a:prstDash val="dash"/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Line 9">
              <a:extLst>
                <a:ext uri="{FF2B5EF4-FFF2-40B4-BE49-F238E27FC236}">
                  <a16:creationId xmlns:a16="http://schemas.microsoft.com/office/drawing/2014/main" id="{C572F0C9-8A8F-1464-5CED-42A7E8F476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19699" y="2430866"/>
              <a:ext cx="0" cy="76200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AutoShape 11" descr="Blue tissue paper">
              <a:extLst>
                <a:ext uri="{FF2B5EF4-FFF2-40B4-BE49-F238E27FC236}">
                  <a16:creationId xmlns:a16="http://schemas.microsoft.com/office/drawing/2014/main" id="{9B63FEC1-53C6-8933-8428-C99EB4D53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2040" y="1369888"/>
              <a:ext cx="2187921" cy="768095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Unrestrained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Suppliers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5A44D342-7DD2-5C0D-58E6-17AC2D5458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6000" y="2151973"/>
              <a:ext cx="0" cy="106487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8203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3FF80-39B1-F11A-9530-86169D6E8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9696285D-AD2F-8B56-2480-371C44D31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5744"/>
            <a:ext cx="12192000" cy="906914"/>
          </a:xfrm>
        </p:spPr>
        <p:txBody>
          <a:bodyPr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3200">
                <a:latin typeface="Cambria" panose="02040503050406030204" pitchFamily="18" charset="0"/>
                <a:cs typeface="Times New Roman" pitchFamily="18" charset="0"/>
              </a:rPr>
              <a:t>Exclusive Gasoline Contracts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98B46D-2428-1C94-FA95-D8BACA823FE8}"/>
              </a:ext>
            </a:extLst>
          </p:cNvPr>
          <p:cNvGrpSpPr/>
          <p:nvPr/>
        </p:nvGrpSpPr>
        <p:grpSpPr>
          <a:xfrm>
            <a:off x="1966340" y="1694354"/>
            <a:ext cx="8277704" cy="4306385"/>
            <a:chOff x="1730367" y="1369888"/>
            <a:chExt cx="8277704" cy="4306385"/>
          </a:xfrm>
        </p:grpSpPr>
        <p:sp>
          <p:nvSpPr>
            <p:cNvPr id="76803" name="AutoShape 3" descr="Blue tissue paper">
              <a:extLst>
                <a:ext uri="{FF2B5EF4-FFF2-40B4-BE49-F238E27FC236}">
                  <a16:creationId xmlns:a16="http://schemas.microsoft.com/office/drawing/2014/main" id="{0CC115BB-34F0-462E-6A73-27327021E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216" y="1396719"/>
              <a:ext cx="2407430" cy="71508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Standard’s Exclusive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Stations</a:t>
              </a:r>
            </a:p>
          </p:txBody>
        </p:sp>
        <p:sp>
          <p:nvSpPr>
            <p:cNvPr id="76804" name="AutoShape 4" descr="Blue tissue paper">
              <a:extLst>
                <a:ext uri="{FF2B5EF4-FFF2-40B4-BE49-F238E27FC236}">
                  <a16:creationId xmlns:a16="http://schemas.microsoft.com/office/drawing/2014/main" id="{00B459BB-5A44-E041-02CA-D41023BF8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1100" y="3294973"/>
              <a:ext cx="22098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Independent 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Refiners</a:t>
              </a:r>
            </a:p>
          </p:txBody>
        </p:sp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7AAAB0B2-3B95-3F52-EAA2-19300E842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415" y="3294973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Standard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(Excluding Firm)</a:t>
              </a:r>
            </a:p>
          </p:txBody>
        </p:sp>
        <p:sp>
          <p:nvSpPr>
            <p:cNvPr id="76806" name="Line 6">
              <a:extLst>
                <a:ext uri="{FF2B5EF4-FFF2-40B4-BE49-F238E27FC236}">
                  <a16:creationId xmlns:a16="http://schemas.microsoft.com/office/drawing/2014/main" id="{348CA1E4-B778-221D-B31F-1C3A8CFBBA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16509" y="4135103"/>
              <a:ext cx="874055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>
              <a:extLst>
                <a:ext uri="{FF2B5EF4-FFF2-40B4-BE49-F238E27FC236}">
                  <a16:creationId xmlns:a16="http://schemas.microsoft.com/office/drawing/2014/main" id="{0C873A1B-3E27-9525-1564-A1E8E29DA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287" y="2151973"/>
              <a:ext cx="1295393" cy="106487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8" name="AutoShape 8" descr="Blue tissue paper">
              <a:extLst>
                <a:ext uri="{FF2B5EF4-FFF2-40B4-BE49-F238E27FC236}">
                  <a16:creationId xmlns:a16="http://schemas.microsoft.com/office/drawing/2014/main" id="{2FF8E536-9405-627A-E12A-1400D87DE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700" y="4914273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Consumers</a:t>
              </a:r>
            </a:p>
          </p:txBody>
        </p:sp>
        <p:sp>
          <p:nvSpPr>
            <p:cNvPr id="76809" name="Line 9">
              <a:extLst>
                <a:ext uri="{FF2B5EF4-FFF2-40B4-BE49-F238E27FC236}">
                  <a16:creationId xmlns:a16="http://schemas.microsoft.com/office/drawing/2014/main" id="{48A4E3FF-F5C3-4DF7-EB6F-C24A0D4F00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6715" y="2443058"/>
              <a:ext cx="0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1" name="AutoShape 11" descr="Blue tissue paper">
              <a:extLst>
                <a:ext uri="{FF2B5EF4-FFF2-40B4-BE49-F238E27FC236}">
                  <a16:creationId xmlns:a16="http://schemas.microsoft.com/office/drawing/2014/main" id="{40537F6E-FD53-0481-017E-539131335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1687" y="1369888"/>
              <a:ext cx="2266384" cy="75085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Potential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Entrants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2" name="Line 12">
              <a:extLst>
                <a:ext uri="{FF2B5EF4-FFF2-40B4-BE49-F238E27FC236}">
                  <a16:creationId xmlns:a16="http://schemas.microsoft.com/office/drawing/2014/main" id="{EE4A0D89-BBBE-A398-08A9-D6DB021EE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60244" y="2195016"/>
              <a:ext cx="1295395" cy="1021827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prstDash val="sys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>
              <a:extLst>
                <a:ext uri="{FF2B5EF4-FFF2-40B4-BE49-F238E27FC236}">
                  <a16:creationId xmlns:a16="http://schemas.microsoft.com/office/drawing/2014/main" id="{C91E49A9-AD30-D682-DE18-F92506AF5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67" y="2221125"/>
              <a:ext cx="150876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Distribution Services 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4" name="Text Box 14">
              <a:extLst>
                <a:ext uri="{FF2B5EF4-FFF2-40B4-BE49-F238E27FC236}">
                  <a16:creationId xmlns:a16="http://schemas.microsoft.com/office/drawing/2014/main" id="{BA09ED80-78B0-7729-BFEA-9E1FF04DD9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67" y="4133573"/>
              <a:ext cx="1149674" cy="951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Gasoline 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Output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D6516E9E-3DF5-7053-BCBF-AC9B53930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6000" y="4074143"/>
              <a:ext cx="0" cy="822960"/>
            </a:xfrm>
            <a:prstGeom prst="line">
              <a:avLst/>
            </a:prstGeom>
            <a:ln w="38100">
              <a:solidFill>
                <a:srgbClr val="C00000"/>
              </a:solidFill>
              <a:prstDash val="dash"/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Line 9">
              <a:extLst>
                <a:ext uri="{FF2B5EF4-FFF2-40B4-BE49-F238E27FC236}">
                  <a16:creationId xmlns:a16="http://schemas.microsoft.com/office/drawing/2014/main" id="{9FCB2A4D-9CF6-804C-AF9E-427B14DA2D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19699" y="2430866"/>
              <a:ext cx="0" cy="76200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AutoShape 11" descr="Blue tissue paper">
              <a:extLst>
                <a:ext uri="{FF2B5EF4-FFF2-40B4-BE49-F238E27FC236}">
                  <a16:creationId xmlns:a16="http://schemas.microsoft.com/office/drawing/2014/main" id="{C3296E99-7189-A3C3-83BC-C81732484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2040" y="1369888"/>
              <a:ext cx="2187921" cy="768095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Independent </a:t>
              </a:r>
              <a:b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Stations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FD638885-49E1-7313-9514-AB9C820A1B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6000" y="2151973"/>
              <a:ext cx="0" cy="106487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15365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5" name="Rectangle 19">
            <a:extLst>
              <a:ext uri="{FF2B5EF4-FFF2-40B4-BE49-F238E27FC236}">
                <a16:creationId xmlns:a16="http://schemas.microsoft.com/office/drawing/2014/main" id="{846C18CB-E700-F8DC-4291-A2FD4D6A9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7924"/>
            <a:ext cx="12192000" cy="894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>
                <a:latin typeface="Cambria" panose="02040503050406030204" pitchFamily="18" charset="0"/>
                <a:cs typeface="Times New Roman" panose="02020603050405020304" pitchFamily="18" charset="0"/>
              </a:rPr>
              <a:t>Applications Barrier to Entry</a:t>
            </a:r>
            <a:endParaRPr lang="en-US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009A41-D6BD-DF50-2FFA-B57B4B6CAD1F}"/>
              </a:ext>
            </a:extLst>
          </p:cNvPr>
          <p:cNvGrpSpPr/>
          <p:nvPr/>
        </p:nvGrpSpPr>
        <p:grpSpPr>
          <a:xfrm>
            <a:off x="2918607" y="1690253"/>
            <a:ext cx="6355623" cy="4914570"/>
            <a:chOff x="2918607" y="1611590"/>
            <a:chExt cx="6355623" cy="4914570"/>
          </a:xfrm>
        </p:grpSpPr>
        <p:sp>
          <p:nvSpPr>
            <p:cNvPr id="14350" name="Freeform 14">
              <a:extLst>
                <a:ext uri="{FF2B5EF4-FFF2-40B4-BE49-F238E27FC236}">
                  <a16:creationId xmlns:a16="http://schemas.microsoft.com/office/drawing/2014/main" id="{BA3789F7-28B9-031A-261A-F0A232DA7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6267" y="4224354"/>
              <a:ext cx="2747963" cy="712788"/>
            </a:xfrm>
            <a:custGeom>
              <a:avLst/>
              <a:gdLst>
                <a:gd name="T0" fmla="*/ 99 w 2452"/>
                <a:gd name="T1" fmla="*/ 0 h 899"/>
                <a:gd name="T2" fmla="*/ 79 w 2452"/>
                <a:gd name="T3" fmla="*/ 1 h 899"/>
                <a:gd name="T4" fmla="*/ 60 w 2452"/>
                <a:gd name="T5" fmla="*/ 9 h 899"/>
                <a:gd name="T6" fmla="*/ 43 w 2452"/>
                <a:gd name="T7" fmla="*/ 20 h 899"/>
                <a:gd name="T8" fmla="*/ 29 w 2452"/>
                <a:gd name="T9" fmla="*/ 33 h 899"/>
                <a:gd name="T10" fmla="*/ 17 w 2452"/>
                <a:gd name="T11" fmla="*/ 50 h 899"/>
                <a:gd name="T12" fmla="*/ 8 w 2452"/>
                <a:gd name="T13" fmla="*/ 67 h 899"/>
                <a:gd name="T14" fmla="*/ 1 w 2452"/>
                <a:gd name="T15" fmla="*/ 88 h 899"/>
                <a:gd name="T16" fmla="*/ 0 w 2452"/>
                <a:gd name="T17" fmla="*/ 112 h 899"/>
                <a:gd name="T18" fmla="*/ 0 w 2452"/>
                <a:gd name="T19" fmla="*/ 788 h 899"/>
                <a:gd name="T20" fmla="*/ 1 w 2452"/>
                <a:gd name="T21" fmla="*/ 810 h 899"/>
                <a:gd name="T22" fmla="*/ 8 w 2452"/>
                <a:gd name="T23" fmla="*/ 832 h 899"/>
                <a:gd name="T24" fmla="*/ 17 w 2452"/>
                <a:gd name="T25" fmla="*/ 850 h 899"/>
                <a:gd name="T26" fmla="*/ 29 w 2452"/>
                <a:gd name="T27" fmla="*/ 867 h 899"/>
                <a:gd name="T28" fmla="*/ 43 w 2452"/>
                <a:gd name="T29" fmla="*/ 879 h 899"/>
                <a:gd name="T30" fmla="*/ 60 w 2452"/>
                <a:gd name="T31" fmla="*/ 891 h 899"/>
                <a:gd name="T32" fmla="*/ 79 w 2452"/>
                <a:gd name="T33" fmla="*/ 898 h 899"/>
                <a:gd name="T34" fmla="*/ 99 w 2452"/>
                <a:gd name="T35" fmla="*/ 899 h 899"/>
                <a:gd name="T36" fmla="*/ 2354 w 2452"/>
                <a:gd name="T37" fmla="*/ 899 h 899"/>
                <a:gd name="T38" fmla="*/ 2374 w 2452"/>
                <a:gd name="T39" fmla="*/ 898 h 899"/>
                <a:gd name="T40" fmla="*/ 2392 w 2452"/>
                <a:gd name="T41" fmla="*/ 891 h 899"/>
                <a:gd name="T42" fmla="*/ 2408 w 2452"/>
                <a:gd name="T43" fmla="*/ 879 h 899"/>
                <a:gd name="T44" fmla="*/ 2424 w 2452"/>
                <a:gd name="T45" fmla="*/ 867 h 899"/>
                <a:gd name="T46" fmla="*/ 2434 w 2452"/>
                <a:gd name="T47" fmla="*/ 850 h 899"/>
                <a:gd name="T48" fmla="*/ 2444 w 2452"/>
                <a:gd name="T49" fmla="*/ 832 h 899"/>
                <a:gd name="T50" fmla="*/ 2450 w 2452"/>
                <a:gd name="T51" fmla="*/ 810 h 899"/>
                <a:gd name="T52" fmla="*/ 2452 w 2452"/>
                <a:gd name="T53" fmla="*/ 788 h 899"/>
                <a:gd name="T54" fmla="*/ 2452 w 2452"/>
                <a:gd name="T55" fmla="*/ 112 h 899"/>
                <a:gd name="T56" fmla="*/ 2450 w 2452"/>
                <a:gd name="T57" fmla="*/ 88 h 899"/>
                <a:gd name="T58" fmla="*/ 2444 w 2452"/>
                <a:gd name="T59" fmla="*/ 67 h 899"/>
                <a:gd name="T60" fmla="*/ 2434 w 2452"/>
                <a:gd name="T61" fmla="*/ 50 h 899"/>
                <a:gd name="T62" fmla="*/ 2424 w 2452"/>
                <a:gd name="T63" fmla="*/ 33 h 899"/>
                <a:gd name="T64" fmla="*/ 2408 w 2452"/>
                <a:gd name="T65" fmla="*/ 20 h 899"/>
                <a:gd name="T66" fmla="*/ 2392 w 2452"/>
                <a:gd name="T67" fmla="*/ 9 h 899"/>
                <a:gd name="T68" fmla="*/ 2374 w 2452"/>
                <a:gd name="T69" fmla="*/ 1 h 899"/>
                <a:gd name="T70" fmla="*/ 2354 w 2452"/>
                <a:gd name="T71" fmla="*/ 0 h 899"/>
                <a:gd name="T72" fmla="*/ 99 w 2452"/>
                <a:gd name="T73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52" h="899">
                  <a:moveTo>
                    <a:pt x="99" y="0"/>
                  </a:moveTo>
                  <a:lnTo>
                    <a:pt x="79" y="1"/>
                  </a:lnTo>
                  <a:lnTo>
                    <a:pt x="60" y="9"/>
                  </a:lnTo>
                  <a:lnTo>
                    <a:pt x="43" y="20"/>
                  </a:lnTo>
                  <a:lnTo>
                    <a:pt x="29" y="33"/>
                  </a:lnTo>
                  <a:lnTo>
                    <a:pt x="17" y="50"/>
                  </a:lnTo>
                  <a:lnTo>
                    <a:pt x="8" y="67"/>
                  </a:lnTo>
                  <a:lnTo>
                    <a:pt x="1" y="88"/>
                  </a:lnTo>
                  <a:lnTo>
                    <a:pt x="0" y="112"/>
                  </a:lnTo>
                  <a:lnTo>
                    <a:pt x="0" y="788"/>
                  </a:lnTo>
                  <a:lnTo>
                    <a:pt x="1" y="810"/>
                  </a:lnTo>
                  <a:lnTo>
                    <a:pt x="8" y="832"/>
                  </a:lnTo>
                  <a:lnTo>
                    <a:pt x="17" y="850"/>
                  </a:lnTo>
                  <a:lnTo>
                    <a:pt x="29" y="867"/>
                  </a:lnTo>
                  <a:lnTo>
                    <a:pt x="43" y="879"/>
                  </a:lnTo>
                  <a:lnTo>
                    <a:pt x="60" y="891"/>
                  </a:lnTo>
                  <a:lnTo>
                    <a:pt x="79" y="898"/>
                  </a:lnTo>
                  <a:lnTo>
                    <a:pt x="99" y="899"/>
                  </a:lnTo>
                  <a:lnTo>
                    <a:pt x="2354" y="899"/>
                  </a:lnTo>
                  <a:lnTo>
                    <a:pt x="2374" y="898"/>
                  </a:lnTo>
                  <a:lnTo>
                    <a:pt x="2392" y="891"/>
                  </a:lnTo>
                  <a:lnTo>
                    <a:pt x="2408" y="879"/>
                  </a:lnTo>
                  <a:lnTo>
                    <a:pt x="2424" y="867"/>
                  </a:lnTo>
                  <a:lnTo>
                    <a:pt x="2434" y="850"/>
                  </a:lnTo>
                  <a:lnTo>
                    <a:pt x="2444" y="832"/>
                  </a:lnTo>
                  <a:lnTo>
                    <a:pt x="2450" y="810"/>
                  </a:lnTo>
                  <a:lnTo>
                    <a:pt x="2452" y="788"/>
                  </a:lnTo>
                  <a:lnTo>
                    <a:pt x="2452" y="112"/>
                  </a:lnTo>
                  <a:lnTo>
                    <a:pt x="2450" y="88"/>
                  </a:lnTo>
                  <a:lnTo>
                    <a:pt x="2444" y="67"/>
                  </a:lnTo>
                  <a:lnTo>
                    <a:pt x="2434" y="50"/>
                  </a:lnTo>
                  <a:lnTo>
                    <a:pt x="2424" y="33"/>
                  </a:lnTo>
                  <a:lnTo>
                    <a:pt x="2408" y="20"/>
                  </a:lnTo>
                  <a:lnTo>
                    <a:pt x="2392" y="9"/>
                  </a:lnTo>
                  <a:lnTo>
                    <a:pt x="2374" y="1"/>
                  </a:lnTo>
                  <a:lnTo>
                    <a:pt x="2354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28575" cap="flat" cmpd="sng">
              <a:solidFill>
                <a:srgbClr val="C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Rival</a:t>
              </a:r>
            </a:p>
            <a:p>
              <a:pPr algn="ctr"/>
              <a:r>
                <a:rPr lang="en-US" alt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Operating System</a:t>
              </a:r>
            </a:p>
          </p:txBody>
        </p:sp>
        <p:sp>
          <p:nvSpPr>
            <p:cNvPr id="14351" name="Freeform 15">
              <a:extLst>
                <a:ext uri="{FF2B5EF4-FFF2-40B4-BE49-F238E27FC236}">
                  <a16:creationId xmlns:a16="http://schemas.microsoft.com/office/drawing/2014/main" id="{E9FB7B17-AE4C-1506-0969-51B2FA680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1751" y="1611590"/>
              <a:ext cx="3608498" cy="712788"/>
            </a:xfrm>
            <a:custGeom>
              <a:avLst/>
              <a:gdLst>
                <a:gd name="T0" fmla="*/ 99 w 2452"/>
                <a:gd name="T1" fmla="*/ 0 h 899"/>
                <a:gd name="T2" fmla="*/ 79 w 2452"/>
                <a:gd name="T3" fmla="*/ 1 h 899"/>
                <a:gd name="T4" fmla="*/ 60 w 2452"/>
                <a:gd name="T5" fmla="*/ 9 h 899"/>
                <a:gd name="T6" fmla="*/ 43 w 2452"/>
                <a:gd name="T7" fmla="*/ 20 h 899"/>
                <a:gd name="T8" fmla="*/ 29 w 2452"/>
                <a:gd name="T9" fmla="*/ 33 h 899"/>
                <a:gd name="T10" fmla="*/ 17 w 2452"/>
                <a:gd name="T11" fmla="*/ 50 h 899"/>
                <a:gd name="T12" fmla="*/ 8 w 2452"/>
                <a:gd name="T13" fmla="*/ 67 h 899"/>
                <a:gd name="T14" fmla="*/ 1 w 2452"/>
                <a:gd name="T15" fmla="*/ 88 h 899"/>
                <a:gd name="T16" fmla="*/ 0 w 2452"/>
                <a:gd name="T17" fmla="*/ 112 h 899"/>
                <a:gd name="T18" fmla="*/ 0 w 2452"/>
                <a:gd name="T19" fmla="*/ 788 h 899"/>
                <a:gd name="T20" fmla="*/ 1 w 2452"/>
                <a:gd name="T21" fmla="*/ 810 h 899"/>
                <a:gd name="T22" fmla="*/ 8 w 2452"/>
                <a:gd name="T23" fmla="*/ 832 h 899"/>
                <a:gd name="T24" fmla="*/ 17 w 2452"/>
                <a:gd name="T25" fmla="*/ 850 h 899"/>
                <a:gd name="T26" fmla="*/ 29 w 2452"/>
                <a:gd name="T27" fmla="*/ 867 h 899"/>
                <a:gd name="T28" fmla="*/ 43 w 2452"/>
                <a:gd name="T29" fmla="*/ 879 h 899"/>
                <a:gd name="T30" fmla="*/ 60 w 2452"/>
                <a:gd name="T31" fmla="*/ 891 h 899"/>
                <a:gd name="T32" fmla="*/ 79 w 2452"/>
                <a:gd name="T33" fmla="*/ 898 h 899"/>
                <a:gd name="T34" fmla="*/ 99 w 2452"/>
                <a:gd name="T35" fmla="*/ 899 h 899"/>
                <a:gd name="T36" fmla="*/ 2354 w 2452"/>
                <a:gd name="T37" fmla="*/ 899 h 899"/>
                <a:gd name="T38" fmla="*/ 2374 w 2452"/>
                <a:gd name="T39" fmla="*/ 898 h 899"/>
                <a:gd name="T40" fmla="*/ 2392 w 2452"/>
                <a:gd name="T41" fmla="*/ 891 h 899"/>
                <a:gd name="T42" fmla="*/ 2408 w 2452"/>
                <a:gd name="T43" fmla="*/ 879 h 899"/>
                <a:gd name="T44" fmla="*/ 2424 w 2452"/>
                <a:gd name="T45" fmla="*/ 867 h 899"/>
                <a:gd name="T46" fmla="*/ 2434 w 2452"/>
                <a:gd name="T47" fmla="*/ 850 h 899"/>
                <a:gd name="T48" fmla="*/ 2444 w 2452"/>
                <a:gd name="T49" fmla="*/ 832 h 899"/>
                <a:gd name="T50" fmla="*/ 2450 w 2452"/>
                <a:gd name="T51" fmla="*/ 810 h 899"/>
                <a:gd name="T52" fmla="*/ 2452 w 2452"/>
                <a:gd name="T53" fmla="*/ 788 h 899"/>
                <a:gd name="T54" fmla="*/ 2452 w 2452"/>
                <a:gd name="T55" fmla="*/ 112 h 899"/>
                <a:gd name="T56" fmla="*/ 2450 w 2452"/>
                <a:gd name="T57" fmla="*/ 88 h 899"/>
                <a:gd name="T58" fmla="*/ 2444 w 2452"/>
                <a:gd name="T59" fmla="*/ 67 h 899"/>
                <a:gd name="T60" fmla="*/ 2434 w 2452"/>
                <a:gd name="T61" fmla="*/ 50 h 899"/>
                <a:gd name="T62" fmla="*/ 2424 w 2452"/>
                <a:gd name="T63" fmla="*/ 33 h 899"/>
                <a:gd name="T64" fmla="*/ 2408 w 2452"/>
                <a:gd name="T65" fmla="*/ 20 h 899"/>
                <a:gd name="T66" fmla="*/ 2392 w 2452"/>
                <a:gd name="T67" fmla="*/ 9 h 899"/>
                <a:gd name="T68" fmla="*/ 2374 w 2452"/>
                <a:gd name="T69" fmla="*/ 1 h 899"/>
                <a:gd name="T70" fmla="*/ 2354 w 2452"/>
                <a:gd name="T71" fmla="*/ 0 h 899"/>
                <a:gd name="T72" fmla="*/ 99 w 2452"/>
                <a:gd name="T73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52" h="899">
                  <a:moveTo>
                    <a:pt x="99" y="0"/>
                  </a:moveTo>
                  <a:lnTo>
                    <a:pt x="79" y="1"/>
                  </a:lnTo>
                  <a:lnTo>
                    <a:pt x="60" y="9"/>
                  </a:lnTo>
                  <a:lnTo>
                    <a:pt x="43" y="20"/>
                  </a:lnTo>
                  <a:lnTo>
                    <a:pt x="29" y="33"/>
                  </a:lnTo>
                  <a:lnTo>
                    <a:pt x="17" y="50"/>
                  </a:lnTo>
                  <a:lnTo>
                    <a:pt x="8" y="67"/>
                  </a:lnTo>
                  <a:lnTo>
                    <a:pt x="1" y="88"/>
                  </a:lnTo>
                  <a:lnTo>
                    <a:pt x="0" y="112"/>
                  </a:lnTo>
                  <a:lnTo>
                    <a:pt x="0" y="788"/>
                  </a:lnTo>
                  <a:lnTo>
                    <a:pt x="1" y="810"/>
                  </a:lnTo>
                  <a:lnTo>
                    <a:pt x="8" y="832"/>
                  </a:lnTo>
                  <a:lnTo>
                    <a:pt x="17" y="850"/>
                  </a:lnTo>
                  <a:lnTo>
                    <a:pt x="29" y="867"/>
                  </a:lnTo>
                  <a:lnTo>
                    <a:pt x="43" y="879"/>
                  </a:lnTo>
                  <a:lnTo>
                    <a:pt x="60" y="891"/>
                  </a:lnTo>
                  <a:lnTo>
                    <a:pt x="79" y="898"/>
                  </a:lnTo>
                  <a:lnTo>
                    <a:pt x="99" y="899"/>
                  </a:lnTo>
                  <a:lnTo>
                    <a:pt x="2354" y="899"/>
                  </a:lnTo>
                  <a:lnTo>
                    <a:pt x="2374" y="898"/>
                  </a:lnTo>
                  <a:lnTo>
                    <a:pt x="2392" y="891"/>
                  </a:lnTo>
                  <a:lnTo>
                    <a:pt x="2408" y="879"/>
                  </a:lnTo>
                  <a:lnTo>
                    <a:pt x="2424" y="867"/>
                  </a:lnTo>
                  <a:lnTo>
                    <a:pt x="2434" y="850"/>
                  </a:lnTo>
                  <a:lnTo>
                    <a:pt x="2444" y="832"/>
                  </a:lnTo>
                  <a:lnTo>
                    <a:pt x="2450" y="810"/>
                  </a:lnTo>
                  <a:lnTo>
                    <a:pt x="2452" y="788"/>
                  </a:lnTo>
                  <a:lnTo>
                    <a:pt x="2452" y="112"/>
                  </a:lnTo>
                  <a:lnTo>
                    <a:pt x="2450" y="88"/>
                  </a:lnTo>
                  <a:lnTo>
                    <a:pt x="2444" y="67"/>
                  </a:lnTo>
                  <a:lnTo>
                    <a:pt x="2434" y="50"/>
                  </a:lnTo>
                  <a:lnTo>
                    <a:pt x="2424" y="33"/>
                  </a:lnTo>
                  <a:lnTo>
                    <a:pt x="2408" y="20"/>
                  </a:lnTo>
                  <a:lnTo>
                    <a:pt x="2392" y="9"/>
                  </a:lnTo>
                  <a:lnTo>
                    <a:pt x="2374" y="1"/>
                  </a:lnTo>
                  <a:lnTo>
                    <a:pt x="2354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Applications</a:t>
              </a:r>
            </a:p>
          </p:txBody>
        </p:sp>
        <p:sp>
          <p:nvSpPr>
            <p:cNvPr id="14352" name="Freeform 16">
              <a:extLst>
                <a:ext uri="{FF2B5EF4-FFF2-40B4-BE49-F238E27FC236}">
                  <a16:creationId xmlns:a16="http://schemas.microsoft.com/office/drawing/2014/main" id="{23322936-7884-415C-50E0-2C433FD3E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018" y="2817233"/>
              <a:ext cx="2747963" cy="712788"/>
            </a:xfrm>
            <a:custGeom>
              <a:avLst/>
              <a:gdLst>
                <a:gd name="T0" fmla="*/ 99 w 2452"/>
                <a:gd name="T1" fmla="*/ 0 h 899"/>
                <a:gd name="T2" fmla="*/ 79 w 2452"/>
                <a:gd name="T3" fmla="*/ 1 h 899"/>
                <a:gd name="T4" fmla="*/ 60 w 2452"/>
                <a:gd name="T5" fmla="*/ 9 h 899"/>
                <a:gd name="T6" fmla="*/ 43 w 2452"/>
                <a:gd name="T7" fmla="*/ 20 h 899"/>
                <a:gd name="T8" fmla="*/ 29 w 2452"/>
                <a:gd name="T9" fmla="*/ 33 h 899"/>
                <a:gd name="T10" fmla="*/ 17 w 2452"/>
                <a:gd name="T11" fmla="*/ 50 h 899"/>
                <a:gd name="T12" fmla="*/ 8 w 2452"/>
                <a:gd name="T13" fmla="*/ 67 h 899"/>
                <a:gd name="T14" fmla="*/ 1 w 2452"/>
                <a:gd name="T15" fmla="*/ 88 h 899"/>
                <a:gd name="T16" fmla="*/ 0 w 2452"/>
                <a:gd name="T17" fmla="*/ 112 h 899"/>
                <a:gd name="T18" fmla="*/ 0 w 2452"/>
                <a:gd name="T19" fmla="*/ 788 h 899"/>
                <a:gd name="T20" fmla="*/ 1 w 2452"/>
                <a:gd name="T21" fmla="*/ 810 h 899"/>
                <a:gd name="T22" fmla="*/ 8 w 2452"/>
                <a:gd name="T23" fmla="*/ 832 h 899"/>
                <a:gd name="T24" fmla="*/ 17 w 2452"/>
                <a:gd name="T25" fmla="*/ 850 h 899"/>
                <a:gd name="T26" fmla="*/ 29 w 2452"/>
                <a:gd name="T27" fmla="*/ 867 h 899"/>
                <a:gd name="T28" fmla="*/ 43 w 2452"/>
                <a:gd name="T29" fmla="*/ 879 h 899"/>
                <a:gd name="T30" fmla="*/ 60 w 2452"/>
                <a:gd name="T31" fmla="*/ 891 h 899"/>
                <a:gd name="T32" fmla="*/ 79 w 2452"/>
                <a:gd name="T33" fmla="*/ 898 h 899"/>
                <a:gd name="T34" fmla="*/ 99 w 2452"/>
                <a:gd name="T35" fmla="*/ 899 h 899"/>
                <a:gd name="T36" fmla="*/ 2354 w 2452"/>
                <a:gd name="T37" fmla="*/ 899 h 899"/>
                <a:gd name="T38" fmla="*/ 2374 w 2452"/>
                <a:gd name="T39" fmla="*/ 898 h 899"/>
                <a:gd name="T40" fmla="*/ 2392 w 2452"/>
                <a:gd name="T41" fmla="*/ 891 h 899"/>
                <a:gd name="T42" fmla="*/ 2408 w 2452"/>
                <a:gd name="T43" fmla="*/ 879 h 899"/>
                <a:gd name="T44" fmla="*/ 2424 w 2452"/>
                <a:gd name="T45" fmla="*/ 867 h 899"/>
                <a:gd name="T46" fmla="*/ 2434 w 2452"/>
                <a:gd name="T47" fmla="*/ 850 h 899"/>
                <a:gd name="T48" fmla="*/ 2444 w 2452"/>
                <a:gd name="T49" fmla="*/ 832 h 899"/>
                <a:gd name="T50" fmla="*/ 2450 w 2452"/>
                <a:gd name="T51" fmla="*/ 810 h 899"/>
                <a:gd name="T52" fmla="*/ 2452 w 2452"/>
                <a:gd name="T53" fmla="*/ 788 h 899"/>
                <a:gd name="T54" fmla="*/ 2452 w 2452"/>
                <a:gd name="T55" fmla="*/ 112 h 899"/>
                <a:gd name="T56" fmla="*/ 2450 w 2452"/>
                <a:gd name="T57" fmla="*/ 88 h 899"/>
                <a:gd name="T58" fmla="*/ 2444 w 2452"/>
                <a:gd name="T59" fmla="*/ 67 h 899"/>
                <a:gd name="T60" fmla="*/ 2434 w 2452"/>
                <a:gd name="T61" fmla="*/ 50 h 899"/>
                <a:gd name="T62" fmla="*/ 2424 w 2452"/>
                <a:gd name="T63" fmla="*/ 33 h 899"/>
                <a:gd name="T64" fmla="*/ 2408 w 2452"/>
                <a:gd name="T65" fmla="*/ 20 h 899"/>
                <a:gd name="T66" fmla="*/ 2392 w 2452"/>
                <a:gd name="T67" fmla="*/ 9 h 899"/>
                <a:gd name="T68" fmla="*/ 2374 w 2452"/>
                <a:gd name="T69" fmla="*/ 1 h 899"/>
                <a:gd name="T70" fmla="*/ 2354 w 2452"/>
                <a:gd name="T71" fmla="*/ 0 h 899"/>
                <a:gd name="T72" fmla="*/ 99 w 2452"/>
                <a:gd name="T73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52" h="899">
                  <a:moveTo>
                    <a:pt x="99" y="0"/>
                  </a:moveTo>
                  <a:lnTo>
                    <a:pt x="79" y="1"/>
                  </a:lnTo>
                  <a:lnTo>
                    <a:pt x="60" y="9"/>
                  </a:lnTo>
                  <a:lnTo>
                    <a:pt x="43" y="20"/>
                  </a:lnTo>
                  <a:lnTo>
                    <a:pt x="29" y="33"/>
                  </a:lnTo>
                  <a:lnTo>
                    <a:pt x="17" y="50"/>
                  </a:lnTo>
                  <a:lnTo>
                    <a:pt x="8" y="67"/>
                  </a:lnTo>
                  <a:lnTo>
                    <a:pt x="1" y="88"/>
                  </a:lnTo>
                  <a:lnTo>
                    <a:pt x="0" y="112"/>
                  </a:lnTo>
                  <a:lnTo>
                    <a:pt x="0" y="788"/>
                  </a:lnTo>
                  <a:lnTo>
                    <a:pt x="1" y="810"/>
                  </a:lnTo>
                  <a:lnTo>
                    <a:pt x="8" y="832"/>
                  </a:lnTo>
                  <a:lnTo>
                    <a:pt x="17" y="850"/>
                  </a:lnTo>
                  <a:lnTo>
                    <a:pt x="29" y="867"/>
                  </a:lnTo>
                  <a:lnTo>
                    <a:pt x="43" y="879"/>
                  </a:lnTo>
                  <a:lnTo>
                    <a:pt x="60" y="891"/>
                  </a:lnTo>
                  <a:lnTo>
                    <a:pt x="79" y="898"/>
                  </a:lnTo>
                  <a:lnTo>
                    <a:pt x="99" y="899"/>
                  </a:lnTo>
                  <a:lnTo>
                    <a:pt x="2354" y="899"/>
                  </a:lnTo>
                  <a:lnTo>
                    <a:pt x="2374" y="898"/>
                  </a:lnTo>
                  <a:lnTo>
                    <a:pt x="2392" y="891"/>
                  </a:lnTo>
                  <a:lnTo>
                    <a:pt x="2408" y="879"/>
                  </a:lnTo>
                  <a:lnTo>
                    <a:pt x="2424" y="867"/>
                  </a:lnTo>
                  <a:lnTo>
                    <a:pt x="2434" y="850"/>
                  </a:lnTo>
                  <a:lnTo>
                    <a:pt x="2444" y="832"/>
                  </a:lnTo>
                  <a:lnTo>
                    <a:pt x="2450" y="810"/>
                  </a:lnTo>
                  <a:lnTo>
                    <a:pt x="2452" y="788"/>
                  </a:lnTo>
                  <a:lnTo>
                    <a:pt x="2452" y="112"/>
                  </a:lnTo>
                  <a:lnTo>
                    <a:pt x="2450" y="88"/>
                  </a:lnTo>
                  <a:lnTo>
                    <a:pt x="2444" y="67"/>
                  </a:lnTo>
                  <a:lnTo>
                    <a:pt x="2434" y="50"/>
                  </a:lnTo>
                  <a:lnTo>
                    <a:pt x="2424" y="33"/>
                  </a:lnTo>
                  <a:lnTo>
                    <a:pt x="2408" y="20"/>
                  </a:lnTo>
                  <a:lnTo>
                    <a:pt x="2392" y="9"/>
                  </a:lnTo>
                  <a:lnTo>
                    <a:pt x="2374" y="1"/>
                  </a:lnTo>
                  <a:lnTo>
                    <a:pt x="2354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Middleware: </a:t>
              </a:r>
            </a:p>
            <a:p>
              <a:pPr algn="ctr"/>
              <a:r>
                <a:rPr lang="en-US" alt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Netscape/Java</a:t>
              </a:r>
            </a:p>
          </p:txBody>
        </p:sp>
        <p:sp>
          <p:nvSpPr>
            <p:cNvPr id="14353" name="Freeform 17">
              <a:extLst>
                <a:ext uri="{FF2B5EF4-FFF2-40B4-BE49-F238E27FC236}">
                  <a16:creationId xmlns:a16="http://schemas.microsoft.com/office/drawing/2014/main" id="{B17DBD4A-8446-0A6B-7A3D-3E5440435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8607" y="4215883"/>
              <a:ext cx="2747963" cy="712788"/>
            </a:xfrm>
            <a:custGeom>
              <a:avLst/>
              <a:gdLst>
                <a:gd name="T0" fmla="*/ 99 w 2452"/>
                <a:gd name="T1" fmla="*/ 0 h 899"/>
                <a:gd name="T2" fmla="*/ 79 w 2452"/>
                <a:gd name="T3" fmla="*/ 1 h 899"/>
                <a:gd name="T4" fmla="*/ 60 w 2452"/>
                <a:gd name="T5" fmla="*/ 9 h 899"/>
                <a:gd name="T6" fmla="*/ 43 w 2452"/>
                <a:gd name="T7" fmla="*/ 20 h 899"/>
                <a:gd name="T8" fmla="*/ 29 w 2452"/>
                <a:gd name="T9" fmla="*/ 33 h 899"/>
                <a:gd name="T10" fmla="*/ 17 w 2452"/>
                <a:gd name="T11" fmla="*/ 50 h 899"/>
                <a:gd name="T12" fmla="*/ 8 w 2452"/>
                <a:gd name="T13" fmla="*/ 67 h 899"/>
                <a:gd name="T14" fmla="*/ 1 w 2452"/>
                <a:gd name="T15" fmla="*/ 88 h 899"/>
                <a:gd name="T16" fmla="*/ 0 w 2452"/>
                <a:gd name="T17" fmla="*/ 112 h 899"/>
                <a:gd name="T18" fmla="*/ 0 w 2452"/>
                <a:gd name="T19" fmla="*/ 788 h 899"/>
                <a:gd name="T20" fmla="*/ 1 w 2452"/>
                <a:gd name="T21" fmla="*/ 810 h 899"/>
                <a:gd name="T22" fmla="*/ 8 w 2452"/>
                <a:gd name="T23" fmla="*/ 832 h 899"/>
                <a:gd name="T24" fmla="*/ 17 w 2452"/>
                <a:gd name="T25" fmla="*/ 850 h 899"/>
                <a:gd name="T26" fmla="*/ 29 w 2452"/>
                <a:gd name="T27" fmla="*/ 867 h 899"/>
                <a:gd name="T28" fmla="*/ 43 w 2452"/>
                <a:gd name="T29" fmla="*/ 879 h 899"/>
                <a:gd name="T30" fmla="*/ 60 w 2452"/>
                <a:gd name="T31" fmla="*/ 891 h 899"/>
                <a:gd name="T32" fmla="*/ 79 w 2452"/>
                <a:gd name="T33" fmla="*/ 898 h 899"/>
                <a:gd name="T34" fmla="*/ 99 w 2452"/>
                <a:gd name="T35" fmla="*/ 899 h 899"/>
                <a:gd name="T36" fmla="*/ 2354 w 2452"/>
                <a:gd name="T37" fmla="*/ 899 h 899"/>
                <a:gd name="T38" fmla="*/ 2374 w 2452"/>
                <a:gd name="T39" fmla="*/ 898 h 899"/>
                <a:gd name="T40" fmla="*/ 2392 w 2452"/>
                <a:gd name="T41" fmla="*/ 891 h 899"/>
                <a:gd name="T42" fmla="*/ 2408 w 2452"/>
                <a:gd name="T43" fmla="*/ 879 h 899"/>
                <a:gd name="T44" fmla="*/ 2424 w 2452"/>
                <a:gd name="T45" fmla="*/ 867 h 899"/>
                <a:gd name="T46" fmla="*/ 2434 w 2452"/>
                <a:gd name="T47" fmla="*/ 850 h 899"/>
                <a:gd name="T48" fmla="*/ 2444 w 2452"/>
                <a:gd name="T49" fmla="*/ 832 h 899"/>
                <a:gd name="T50" fmla="*/ 2450 w 2452"/>
                <a:gd name="T51" fmla="*/ 810 h 899"/>
                <a:gd name="T52" fmla="*/ 2452 w 2452"/>
                <a:gd name="T53" fmla="*/ 788 h 899"/>
                <a:gd name="T54" fmla="*/ 2452 w 2452"/>
                <a:gd name="T55" fmla="*/ 112 h 899"/>
                <a:gd name="T56" fmla="*/ 2450 w 2452"/>
                <a:gd name="T57" fmla="*/ 88 h 899"/>
                <a:gd name="T58" fmla="*/ 2444 w 2452"/>
                <a:gd name="T59" fmla="*/ 67 h 899"/>
                <a:gd name="T60" fmla="*/ 2434 w 2452"/>
                <a:gd name="T61" fmla="*/ 50 h 899"/>
                <a:gd name="T62" fmla="*/ 2424 w 2452"/>
                <a:gd name="T63" fmla="*/ 33 h 899"/>
                <a:gd name="T64" fmla="*/ 2408 w 2452"/>
                <a:gd name="T65" fmla="*/ 20 h 899"/>
                <a:gd name="T66" fmla="*/ 2392 w 2452"/>
                <a:gd name="T67" fmla="*/ 9 h 899"/>
                <a:gd name="T68" fmla="*/ 2374 w 2452"/>
                <a:gd name="T69" fmla="*/ 1 h 899"/>
                <a:gd name="T70" fmla="*/ 2354 w 2452"/>
                <a:gd name="T71" fmla="*/ 0 h 899"/>
                <a:gd name="T72" fmla="*/ 99 w 2452"/>
                <a:gd name="T73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52" h="899">
                  <a:moveTo>
                    <a:pt x="99" y="0"/>
                  </a:moveTo>
                  <a:lnTo>
                    <a:pt x="79" y="1"/>
                  </a:lnTo>
                  <a:lnTo>
                    <a:pt x="60" y="9"/>
                  </a:lnTo>
                  <a:lnTo>
                    <a:pt x="43" y="20"/>
                  </a:lnTo>
                  <a:lnTo>
                    <a:pt x="29" y="33"/>
                  </a:lnTo>
                  <a:lnTo>
                    <a:pt x="17" y="50"/>
                  </a:lnTo>
                  <a:lnTo>
                    <a:pt x="8" y="67"/>
                  </a:lnTo>
                  <a:lnTo>
                    <a:pt x="1" y="88"/>
                  </a:lnTo>
                  <a:lnTo>
                    <a:pt x="0" y="112"/>
                  </a:lnTo>
                  <a:lnTo>
                    <a:pt x="0" y="788"/>
                  </a:lnTo>
                  <a:lnTo>
                    <a:pt x="1" y="810"/>
                  </a:lnTo>
                  <a:lnTo>
                    <a:pt x="8" y="832"/>
                  </a:lnTo>
                  <a:lnTo>
                    <a:pt x="17" y="850"/>
                  </a:lnTo>
                  <a:lnTo>
                    <a:pt x="29" y="867"/>
                  </a:lnTo>
                  <a:lnTo>
                    <a:pt x="43" y="879"/>
                  </a:lnTo>
                  <a:lnTo>
                    <a:pt x="60" y="891"/>
                  </a:lnTo>
                  <a:lnTo>
                    <a:pt x="79" y="898"/>
                  </a:lnTo>
                  <a:lnTo>
                    <a:pt x="99" y="899"/>
                  </a:lnTo>
                  <a:lnTo>
                    <a:pt x="2354" y="899"/>
                  </a:lnTo>
                  <a:lnTo>
                    <a:pt x="2374" y="898"/>
                  </a:lnTo>
                  <a:lnTo>
                    <a:pt x="2392" y="891"/>
                  </a:lnTo>
                  <a:lnTo>
                    <a:pt x="2408" y="879"/>
                  </a:lnTo>
                  <a:lnTo>
                    <a:pt x="2424" y="867"/>
                  </a:lnTo>
                  <a:lnTo>
                    <a:pt x="2434" y="850"/>
                  </a:lnTo>
                  <a:lnTo>
                    <a:pt x="2444" y="832"/>
                  </a:lnTo>
                  <a:lnTo>
                    <a:pt x="2450" y="810"/>
                  </a:lnTo>
                  <a:lnTo>
                    <a:pt x="2452" y="788"/>
                  </a:lnTo>
                  <a:lnTo>
                    <a:pt x="2452" y="112"/>
                  </a:lnTo>
                  <a:lnTo>
                    <a:pt x="2450" y="88"/>
                  </a:lnTo>
                  <a:lnTo>
                    <a:pt x="2444" y="67"/>
                  </a:lnTo>
                  <a:lnTo>
                    <a:pt x="2434" y="50"/>
                  </a:lnTo>
                  <a:lnTo>
                    <a:pt x="2424" y="33"/>
                  </a:lnTo>
                  <a:lnTo>
                    <a:pt x="2408" y="20"/>
                  </a:lnTo>
                  <a:lnTo>
                    <a:pt x="2392" y="9"/>
                  </a:lnTo>
                  <a:lnTo>
                    <a:pt x="2374" y="1"/>
                  </a:lnTo>
                  <a:lnTo>
                    <a:pt x="2354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Windows Operating</a:t>
              </a:r>
            </a:p>
            <a:p>
              <a:pPr algn="ctr"/>
              <a:r>
                <a:rPr lang="en-US" alt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System</a:t>
              </a:r>
            </a:p>
          </p:txBody>
        </p:sp>
        <p:sp>
          <p:nvSpPr>
            <p:cNvPr id="14354" name="Freeform 18">
              <a:extLst>
                <a:ext uri="{FF2B5EF4-FFF2-40B4-BE49-F238E27FC236}">
                  <a16:creationId xmlns:a16="http://schemas.microsoft.com/office/drawing/2014/main" id="{3CD2413B-D416-F6C0-D5EF-1E3D59A2A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5900" y="5813372"/>
              <a:ext cx="2747963" cy="712788"/>
            </a:xfrm>
            <a:custGeom>
              <a:avLst/>
              <a:gdLst>
                <a:gd name="T0" fmla="*/ 99 w 2452"/>
                <a:gd name="T1" fmla="*/ 0 h 899"/>
                <a:gd name="T2" fmla="*/ 79 w 2452"/>
                <a:gd name="T3" fmla="*/ 1 h 899"/>
                <a:gd name="T4" fmla="*/ 60 w 2452"/>
                <a:gd name="T5" fmla="*/ 9 h 899"/>
                <a:gd name="T6" fmla="*/ 43 w 2452"/>
                <a:gd name="T7" fmla="*/ 20 h 899"/>
                <a:gd name="T8" fmla="*/ 29 w 2452"/>
                <a:gd name="T9" fmla="*/ 33 h 899"/>
                <a:gd name="T10" fmla="*/ 17 w 2452"/>
                <a:gd name="T11" fmla="*/ 50 h 899"/>
                <a:gd name="T12" fmla="*/ 8 w 2452"/>
                <a:gd name="T13" fmla="*/ 67 h 899"/>
                <a:gd name="T14" fmla="*/ 1 w 2452"/>
                <a:gd name="T15" fmla="*/ 88 h 899"/>
                <a:gd name="T16" fmla="*/ 0 w 2452"/>
                <a:gd name="T17" fmla="*/ 112 h 899"/>
                <a:gd name="T18" fmla="*/ 0 w 2452"/>
                <a:gd name="T19" fmla="*/ 788 h 899"/>
                <a:gd name="T20" fmla="*/ 1 w 2452"/>
                <a:gd name="T21" fmla="*/ 810 h 899"/>
                <a:gd name="T22" fmla="*/ 8 w 2452"/>
                <a:gd name="T23" fmla="*/ 832 h 899"/>
                <a:gd name="T24" fmla="*/ 17 w 2452"/>
                <a:gd name="T25" fmla="*/ 850 h 899"/>
                <a:gd name="T26" fmla="*/ 29 w 2452"/>
                <a:gd name="T27" fmla="*/ 867 h 899"/>
                <a:gd name="T28" fmla="*/ 43 w 2452"/>
                <a:gd name="T29" fmla="*/ 879 h 899"/>
                <a:gd name="T30" fmla="*/ 60 w 2452"/>
                <a:gd name="T31" fmla="*/ 891 h 899"/>
                <a:gd name="T32" fmla="*/ 79 w 2452"/>
                <a:gd name="T33" fmla="*/ 898 h 899"/>
                <a:gd name="T34" fmla="*/ 99 w 2452"/>
                <a:gd name="T35" fmla="*/ 899 h 899"/>
                <a:gd name="T36" fmla="*/ 2354 w 2452"/>
                <a:gd name="T37" fmla="*/ 899 h 899"/>
                <a:gd name="T38" fmla="*/ 2374 w 2452"/>
                <a:gd name="T39" fmla="*/ 898 h 899"/>
                <a:gd name="T40" fmla="*/ 2392 w 2452"/>
                <a:gd name="T41" fmla="*/ 891 h 899"/>
                <a:gd name="T42" fmla="*/ 2408 w 2452"/>
                <a:gd name="T43" fmla="*/ 879 h 899"/>
                <a:gd name="T44" fmla="*/ 2424 w 2452"/>
                <a:gd name="T45" fmla="*/ 867 h 899"/>
                <a:gd name="T46" fmla="*/ 2434 w 2452"/>
                <a:gd name="T47" fmla="*/ 850 h 899"/>
                <a:gd name="T48" fmla="*/ 2444 w 2452"/>
                <a:gd name="T49" fmla="*/ 832 h 899"/>
                <a:gd name="T50" fmla="*/ 2450 w 2452"/>
                <a:gd name="T51" fmla="*/ 810 h 899"/>
                <a:gd name="T52" fmla="*/ 2452 w 2452"/>
                <a:gd name="T53" fmla="*/ 788 h 899"/>
                <a:gd name="T54" fmla="*/ 2452 w 2452"/>
                <a:gd name="T55" fmla="*/ 112 h 899"/>
                <a:gd name="T56" fmla="*/ 2450 w 2452"/>
                <a:gd name="T57" fmla="*/ 88 h 899"/>
                <a:gd name="T58" fmla="*/ 2444 w 2452"/>
                <a:gd name="T59" fmla="*/ 67 h 899"/>
                <a:gd name="T60" fmla="*/ 2434 w 2452"/>
                <a:gd name="T61" fmla="*/ 50 h 899"/>
                <a:gd name="T62" fmla="*/ 2424 w 2452"/>
                <a:gd name="T63" fmla="*/ 33 h 899"/>
                <a:gd name="T64" fmla="*/ 2408 w 2452"/>
                <a:gd name="T65" fmla="*/ 20 h 899"/>
                <a:gd name="T66" fmla="*/ 2392 w 2452"/>
                <a:gd name="T67" fmla="*/ 9 h 899"/>
                <a:gd name="T68" fmla="*/ 2374 w 2452"/>
                <a:gd name="T69" fmla="*/ 1 h 899"/>
                <a:gd name="T70" fmla="*/ 2354 w 2452"/>
                <a:gd name="T71" fmla="*/ 0 h 899"/>
                <a:gd name="T72" fmla="*/ 99 w 2452"/>
                <a:gd name="T73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52" h="899">
                  <a:moveTo>
                    <a:pt x="99" y="0"/>
                  </a:moveTo>
                  <a:lnTo>
                    <a:pt x="79" y="1"/>
                  </a:lnTo>
                  <a:lnTo>
                    <a:pt x="60" y="9"/>
                  </a:lnTo>
                  <a:lnTo>
                    <a:pt x="43" y="20"/>
                  </a:lnTo>
                  <a:lnTo>
                    <a:pt x="29" y="33"/>
                  </a:lnTo>
                  <a:lnTo>
                    <a:pt x="17" y="50"/>
                  </a:lnTo>
                  <a:lnTo>
                    <a:pt x="8" y="67"/>
                  </a:lnTo>
                  <a:lnTo>
                    <a:pt x="1" y="88"/>
                  </a:lnTo>
                  <a:lnTo>
                    <a:pt x="0" y="112"/>
                  </a:lnTo>
                  <a:lnTo>
                    <a:pt x="0" y="788"/>
                  </a:lnTo>
                  <a:lnTo>
                    <a:pt x="1" y="810"/>
                  </a:lnTo>
                  <a:lnTo>
                    <a:pt x="8" y="832"/>
                  </a:lnTo>
                  <a:lnTo>
                    <a:pt x="17" y="850"/>
                  </a:lnTo>
                  <a:lnTo>
                    <a:pt x="29" y="867"/>
                  </a:lnTo>
                  <a:lnTo>
                    <a:pt x="43" y="879"/>
                  </a:lnTo>
                  <a:lnTo>
                    <a:pt x="60" y="891"/>
                  </a:lnTo>
                  <a:lnTo>
                    <a:pt x="79" y="898"/>
                  </a:lnTo>
                  <a:lnTo>
                    <a:pt x="99" y="899"/>
                  </a:lnTo>
                  <a:lnTo>
                    <a:pt x="2354" y="899"/>
                  </a:lnTo>
                  <a:lnTo>
                    <a:pt x="2374" y="898"/>
                  </a:lnTo>
                  <a:lnTo>
                    <a:pt x="2392" y="891"/>
                  </a:lnTo>
                  <a:lnTo>
                    <a:pt x="2408" y="879"/>
                  </a:lnTo>
                  <a:lnTo>
                    <a:pt x="2424" y="867"/>
                  </a:lnTo>
                  <a:lnTo>
                    <a:pt x="2434" y="850"/>
                  </a:lnTo>
                  <a:lnTo>
                    <a:pt x="2444" y="832"/>
                  </a:lnTo>
                  <a:lnTo>
                    <a:pt x="2450" y="810"/>
                  </a:lnTo>
                  <a:lnTo>
                    <a:pt x="2452" y="788"/>
                  </a:lnTo>
                  <a:lnTo>
                    <a:pt x="2452" y="112"/>
                  </a:lnTo>
                  <a:lnTo>
                    <a:pt x="2450" y="88"/>
                  </a:lnTo>
                  <a:lnTo>
                    <a:pt x="2444" y="67"/>
                  </a:lnTo>
                  <a:lnTo>
                    <a:pt x="2434" y="50"/>
                  </a:lnTo>
                  <a:lnTo>
                    <a:pt x="2424" y="33"/>
                  </a:lnTo>
                  <a:lnTo>
                    <a:pt x="2408" y="20"/>
                  </a:lnTo>
                  <a:lnTo>
                    <a:pt x="2392" y="9"/>
                  </a:lnTo>
                  <a:lnTo>
                    <a:pt x="2374" y="1"/>
                  </a:lnTo>
                  <a:lnTo>
                    <a:pt x="2354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Consumers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4136EEF9-E981-9DEC-F82C-65FF2F1090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35683" y="2375121"/>
              <a:ext cx="1371600" cy="1810512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20187BA0-133C-FB87-7718-C156FBEEE961}"/>
                </a:ext>
              </a:extLst>
            </p:cNvPr>
            <p:cNvCxnSpPr>
              <a:cxnSpLocks/>
            </p:cNvCxnSpPr>
            <p:nvPr/>
          </p:nvCxnSpPr>
          <p:spPr>
            <a:xfrm>
              <a:off x="7512843" y="2401529"/>
              <a:ext cx="1261872" cy="175564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9E38EFC-805E-F588-D0F5-DDC7E09930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7697" y="2383024"/>
              <a:ext cx="8688" cy="375563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7EBE8C5-29FB-E545-4F7D-CE3C3C763E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23632" y="3604409"/>
              <a:ext cx="449321" cy="570977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2A91F10-10FD-0B2E-CF83-EDF7EFC0B1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8133" y="5004319"/>
              <a:ext cx="549832" cy="75311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30BB6CF-6E45-AB1F-2C46-F50D12134FA4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984607"/>
              <a:ext cx="578969" cy="772828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F69D1BC-3BA8-A56B-9B63-A358527327B7}"/>
                </a:ext>
              </a:extLst>
            </p:cNvPr>
            <p:cNvCxnSpPr>
              <a:cxnSpLocks/>
            </p:cNvCxnSpPr>
            <p:nvPr/>
          </p:nvCxnSpPr>
          <p:spPr>
            <a:xfrm>
              <a:off x="6747173" y="3604409"/>
              <a:ext cx="432270" cy="55276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FA402-E951-5D49-485F-8ECC23C36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>
            <a:extLst>
              <a:ext uri="{FF2B5EF4-FFF2-40B4-BE49-F238E27FC236}">
                <a16:creationId xmlns:a16="http://schemas.microsoft.com/office/drawing/2014/main" id="{A269D225-D183-9D45-7883-6CC2035C6E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88257"/>
            <a:ext cx="12192000" cy="914401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200" i="1">
                <a:latin typeface="Cambria" panose="02040503050406030204" pitchFamily="18" charset="0"/>
                <a:cs typeface="Times New Roman" pitchFamily="18" charset="0"/>
              </a:rPr>
              <a:t>Dentsply: </a:t>
            </a:r>
            <a:r>
              <a:rPr lang="en-US" sz="3200">
                <a:latin typeface="Cambria" panose="02040503050406030204" pitchFamily="18" charset="0"/>
                <a:cs typeface="Times New Roman" pitchFamily="18" charset="0"/>
              </a:rPr>
              <a:t>Input Foreclosure:</a:t>
            </a:r>
            <a:br>
              <a:rPr lang="en-US" sz="3200">
                <a:latin typeface="Cambria" panose="02040503050406030204" pitchFamily="18" charset="0"/>
                <a:cs typeface="Times New Roman" pitchFamily="18" charset="0"/>
              </a:rPr>
            </a:br>
            <a:r>
              <a:rPr lang="en-US" sz="3200" i="1">
                <a:solidFill>
                  <a:srgbClr val="C00000"/>
                </a:solidFill>
                <a:latin typeface="Cambria" panose="02040503050406030204" pitchFamily="18" charset="0"/>
                <a:cs typeface="Times New Roman" pitchFamily="18" charset="0"/>
              </a:rPr>
              <a:t>(Distribution Services Is The Input) 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140B0A-975C-4A1A-B8B5-27A78E48F433}"/>
              </a:ext>
            </a:extLst>
          </p:cNvPr>
          <p:cNvGrpSpPr/>
          <p:nvPr/>
        </p:nvGrpSpPr>
        <p:grpSpPr>
          <a:xfrm>
            <a:off x="3068269" y="1688260"/>
            <a:ext cx="6063439" cy="3838461"/>
            <a:chOff x="2851961" y="1422789"/>
            <a:chExt cx="6063439" cy="3838461"/>
          </a:xfrm>
        </p:grpSpPr>
        <p:sp>
          <p:nvSpPr>
            <p:cNvPr id="203779" name="AutoShape 3" descr="Blue tissue paper">
              <a:extLst>
                <a:ext uri="{FF2B5EF4-FFF2-40B4-BE49-F238E27FC236}">
                  <a16:creationId xmlns:a16="http://schemas.microsoft.com/office/drawing/2014/main" id="{8E7283BA-1F66-A7B8-88A6-D0046F912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2949890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Rival Manufacturers</a:t>
              </a:r>
            </a:p>
          </p:txBody>
        </p:sp>
        <p:sp>
          <p:nvSpPr>
            <p:cNvPr id="203780" name="AutoShape 4" descr="Blue tissue paper">
              <a:extLst>
                <a:ext uri="{FF2B5EF4-FFF2-40B4-BE49-F238E27FC236}">
                  <a16:creationId xmlns:a16="http://schemas.microsoft.com/office/drawing/2014/main" id="{BE70D8EB-0FA4-33C8-375A-70A2D2A35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1961" y="2923529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 err="1">
                  <a:latin typeface="Cambria" panose="02040503050406030204" pitchFamily="18" charset="0"/>
                  <a:cs typeface="Times New Roman" pitchFamily="18" charset="0"/>
                </a:rPr>
                <a:t>Dentsply</a:t>
              </a:r>
              <a:endParaRPr lang="en-US" b="1" dirty="0">
                <a:latin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203781" name="Line 5">
              <a:extLst>
                <a:ext uri="{FF2B5EF4-FFF2-40B4-BE49-F238E27FC236}">
                  <a16:creationId xmlns:a16="http://schemas.microsoft.com/office/drawing/2014/main" id="{8FC74AE7-6972-1756-11F4-0FA2D668DB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09260" y="3714454"/>
              <a:ext cx="1257300" cy="761999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2" name="AutoShape 6" descr="Blue tissue paper">
              <a:extLst>
                <a:ext uri="{FF2B5EF4-FFF2-40B4-BE49-F238E27FC236}">
                  <a16:creationId xmlns:a16="http://schemas.microsoft.com/office/drawing/2014/main" id="{B37A0C72-1185-57A6-2A59-E65C6573D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485" y="4499250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Dental Labs</a:t>
              </a:r>
            </a:p>
          </p:txBody>
        </p:sp>
        <p:sp>
          <p:nvSpPr>
            <p:cNvPr id="203783" name="Line 7">
              <a:extLst>
                <a:ext uri="{FF2B5EF4-FFF2-40B4-BE49-F238E27FC236}">
                  <a16:creationId xmlns:a16="http://schemas.microsoft.com/office/drawing/2014/main" id="{6654442D-56E4-1D61-5385-5ECE5F3853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00799" y="3711898"/>
              <a:ext cx="1269563" cy="758427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AutoShape 6" descr="Blue tissue paper">
              <a:extLst>
                <a:ext uri="{FF2B5EF4-FFF2-40B4-BE49-F238E27FC236}">
                  <a16:creationId xmlns:a16="http://schemas.microsoft.com/office/drawing/2014/main" id="{7D4113A8-062A-445D-CD03-1FFD0B918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1961" y="1429455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Independent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Distributors</a:t>
              </a:r>
            </a:p>
          </p:txBody>
        </p:sp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E5FD3503-4D5E-DC96-C02F-1D85FECDE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6560" y="2186431"/>
              <a:ext cx="1046503" cy="792384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Dot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47256B6-7B50-0880-CC26-9ECED52030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8051" y="2404176"/>
              <a:ext cx="405879" cy="3666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C97E2D0-818D-B163-B870-83C9B370B7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44933" y="2341062"/>
              <a:ext cx="419100" cy="37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Line 5">
              <a:extLst>
                <a:ext uri="{FF2B5EF4-FFF2-40B4-BE49-F238E27FC236}">
                  <a16:creationId xmlns:a16="http://schemas.microsoft.com/office/drawing/2014/main" id="{CA1C3A3C-E8A9-53EF-21E0-FE14474070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9261" y="2186431"/>
              <a:ext cx="1" cy="710737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AutoShape 6" descr="Blue tissue paper">
              <a:extLst>
                <a:ext uri="{FF2B5EF4-FFF2-40B4-BE49-F238E27FC236}">
                  <a16:creationId xmlns:a16="http://schemas.microsoft.com/office/drawing/2014/main" id="{43CA9CC4-4419-C756-8489-938BB66DC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1422789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Direct (Self)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Distribution</a:t>
              </a:r>
            </a:p>
          </p:txBody>
        </p:sp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AEE1F3D4-6569-BE9F-778C-76D4EDB3E7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670362" y="2191455"/>
              <a:ext cx="0" cy="761889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40381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653D4-D673-048A-2860-D8DD3FC59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>
            <a:extLst>
              <a:ext uri="{FF2B5EF4-FFF2-40B4-BE49-F238E27FC236}">
                <a16:creationId xmlns:a16="http://schemas.microsoft.com/office/drawing/2014/main" id="{0A4EB5A4-BC00-FC2F-534F-C74B2D82DA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88257"/>
            <a:ext cx="12191999" cy="91440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>
                <a:latin typeface="Cambria" panose="02040503050406030204" pitchFamily="18" charset="0"/>
                <a:cs typeface="Times New Roman" pitchFamily="18" charset="0"/>
              </a:rPr>
              <a:t>Lorain Journal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10B8BE8-A609-25FD-9683-583BD7E3D1D3}"/>
              </a:ext>
            </a:extLst>
          </p:cNvPr>
          <p:cNvGrpSpPr/>
          <p:nvPr/>
        </p:nvGrpSpPr>
        <p:grpSpPr>
          <a:xfrm>
            <a:off x="1866900" y="1688823"/>
            <a:ext cx="8458200" cy="5258793"/>
            <a:chOff x="1866900" y="1462682"/>
            <a:chExt cx="8458200" cy="5258793"/>
          </a:xfrm>
        </p:grpSpPr>
        <p:sp>
          <p:nvSpPr>
            <p:cNvPr id="203779" name="AutoShape 3" descr="Blue tissue paper">
              <a:extLst>
                <a:ext uri="{FF2B5EF4-FFF2-40B4-BE49-F238E27FC236}">
                  <a16:creationId xmlns:a16="http://schemas.microsoft.com/office/drawing/2014/main" id="{0D3FAE3B-507D-101F-AE26-99632DB89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5602" y="2951897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WEOL</a:t>
              </a:r>
            </a:p>
          </p:txBody>
        </p:sp>
        <p:sp>
          <p:nvSpPr>
            <p:cNvPr id="203780" name="AutoShape 4" descr="Blue tissue paper">
              <a:extLst>
                <a:ext uri="{FF2B5EF4-FFF2-40B4-BE49-F238E27FC236}">
                  <a16:creationId xmlns:a16="http://schemas.microsoft.com/office/drawing/2014/main" id="{412ABF13-E0F6-2715-C317-304B0DDEC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800" y="2951897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Lorain Journal</a:t>
              </a:r>
            </a:p>
          </p:txBody>
        </p:sp>
        <p:sp>
          <p:nvSpPr>
            <p:cNvPr id="203781" name="Line 5">
              <a:extLst>
                <a:ext uri="{FF2B5EF4-FFF2-40B4-BE49-F238E27FC236}">
                  <a16:creationId xmlns:a16="http://schemas.microsoft.com/office/drawing/2014/main" id="{FC4673EC-6C81-7CF5-89E6-B18D9E966B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92706" y="3745359"/>
              <a:ext cx="1093693" cy="73609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2" name="AutoShape 6" descr="Blue tissue paper">
              <a:extLst>
                <a:ext uri="{FF2B5EF4-FFF2-40B4-BE49-F238E27FC236}">
                  <a16:creationId xmlns:a16="http://schemas.microsoft.com/office/drawing/2014/main" id="{695D8E23-1B64-5E71-62EF-C18575E23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700" y="4593511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Small Advertisers</a:t>
              </a:r>
            </a:p>
            <a:p>
              <a:pPr algn="ctr">
                <a:spcBef>
                  <a:spcPct val="0"/>
                </a:spcBef>
              </a:pPr>
              <a:r>
                <a:rPr lang="en-US" b="1" i="1" dirty="0">
                  <a:latin typeface="Cambria" panose="02040503050406030204" pitchFamily="18" charset="0"/>
                  <a:cs typeface="Times New Roman" pitchFamily="18" charset="0"/>
                </a:rPr>
                <a:t>(as harmed consumers)</a:t>
              </a:r>
            </a:p>
          </p:txBody>
        </p:sp>
        <p:sp>
          <p:nvSpPr>
            <p:cNvPr id="203783" name="Line 7">
              <a:extLst>
                <a:ext uri="{FF2B5EF4-FFF2-40B4-BE49-F238E27FC236}">
                  <a16:creationId xmlns:a16="http://schemas.microsoft.com/office/drawing/2014/main" id="{84D8A0CF-62C5-B8DA-EB67-18ADB4FBD5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05602" y="3799772"/>
              <a:ext cx="1066800" cy="681678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5" name="Text Box 9">
              <a:extLst>
                <a:ext uri="{FF2B5EF4-FFF2-40B4-BE49-F238E27FC236}">
                  <a16:creationId xmlns:a16="http://schemas.microsoft.com/office/drawing/2014/main" id="{67DA6938-85E0-2812-3FD8-286E5A6C07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6900" y="5059482"/>
              <a:ext cx="8458200" cy="1661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10000"/>
                </a:spcBef>
              </a:pPr>
              <a:endParaRPr lang="en-US" sz="2000" b="1" i="1" dirty="0">
                <a:solidFill>
                  <a:srgbClr val="FF0000"/>
                </a:solidFill>
                <a:latin typeface="Cambria" panose="02040503050406030204" pitchFamily="18" charset="0"/>
                <a:cs typeface="Times New Roman" pitchFamily="18" charset="0"/>
              </a:endParaRPr>
            </a:p>
            <a:p>
              <a:pPr algn="ctr">
                <a:spcBef>
                  <a:spcPct val="10000"/>
                </a:spcBef>
              </a:pPr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Lorain Journal coerces exclusives from large “key” advertisers, which kills WEOL and allows it to achieve or maintain monopoly power over all advertisers.  (The key advertisers are like an “input.”)</a:t>
              </a:r>
              <a:b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</a:br>
              <a:endParaRPr lang="en-US" sz="20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itchFamily="18" charset="0"/>
              </a:endParaRP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AB032D3-EF4E-684E-A3BA-131574A8D577}"/>
                </a:ext>
              </a:extLst>
            </p:cNvPr>
            <p:cNvCxnSpPr/>
            <p:nvPr/>
          </p:nvCxnSpPr>
          <p:spPr>
            <a:xfrm>
              <a:off x="7239002" y="3823801"/>
              <a:ext cx="304800" cy="3528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DA1D321-2034-BD03-0D36-8EED9647910E}"/>
                </a:ext>
              </a:extLst>
            </p:cNvPr>
            <p:cNvCxnSpPr/>
            <p:nvPr/>
          </p:nvCxnSpPr>
          <p:spPr>
            <a:xfrm>
              <a:off x="7086602" y="3964187"/>
              <a:ext cx="304800" cy="3528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AutoShape 6" descr="Blue tissue paper">
              <a:extLst>
                <a:ext uri="{FF2B5EF4-FFF2-40B4-BE49-F238E27FC236}">
                  <a16:creationId xmlns:a16="http://schemas.microsoft.com/office/drawing/2014/main" id="{354D5D35-4B13-D6F3-0F3C-83307D0F7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700" y="1462682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Key Advertisers</a:t>
              </a:r>
            </a:p>
            <a:p>
              <a:pPr algn="ctr">
                <a:spcBef>
                  <a:spcPct val="0"/>
                </a:spcBef>
              </a:pPr>
              <a:r>
                <a:rPr lang="en-US" b="1" i="1" dirty="0">
                  <a:latin typeface="Cambria" panose="02040503050406030204" pitchFamily="18" charset="0"/>
                  <a:cs typeface="Times New Roman" pitchFamily="18" charset="0"/>
                </a:rPr>
                <a:t>(as foreclosed input)</a:t>
              </a:r>
            </a:p>
          </p:txBody>
        </p:sp>
        <p:sp>
          <p:nvSpPr>
            <p:cNvPr id="19" name="Line 5">
              <a:extLst>
                <a:ext uri="{FF2B5EF4-FFF2-40B4-BE49-F238E27FC236}">
                  <a16:creationId xmlns:a16="http://schemas.microsoft.com/office/drawing/2014/main" id="{96E5E1B2-5B50-513A-D63E-725F3116EA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0997" y="2189897"/>
              <a:ext cx="571500" cy="589698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BC372C5C-3A94-E1C4-8A64-8E335CA149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1458" y="2286891"/>
              <a:ext cx="609600" cy="589698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4746CA5-2C0B-09C0-5C05-EEB5CD148F95}"/>
                </a:ext>
              </a:extLst>
            </p:cNvPr>
            <p:cNvCxnSpPr/>
            <p:nvPr/>
          </p:nvCxnSpPr>
          <p:spPr>
            <a:xfrm flipV="1">
              <a:off x="7290882" y="2420289"/>
              <a:ext cx="405879" cy="3666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649FE81-AB75-4DFC-966B-C930D512E806}"/>
                </a:ext>
              </a:extLst>
            </p:cNvPr>
            <p:cNvCxnSpPr/>
            <p:nvPr/>
          </p:nvCxnSpPr>
          <p:spPr>
            <a:xfrm flipV="1">
              <a:off x="7201458" y="2309117"/>
              <a:ext cx="419100" cy="37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Line 5">
              <a:extLst>
                <a:ext uri="{FF2B5EF4-FFF2-40B4-BE49-F238E27FC236}">
                  <a16:creationId xmlns:a16="http://schemas.microsoft.com/office/drawing/2014/main" id="{40A26471-8CCA-371E-ADCE-9BD102201D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7229" y="2298274"/>
              <a:ext cx="514350" cy="56747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82491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AF008-E1B5-C1B8-61AB-F4FE79961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3FF911-2C53-BDFB-7D1F-B16CB089D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863430"/>
              </p:ext>
            </p:extLst>
          </p:nvPr>
        </p:nvGraphicFramePr>
        <p:xfrm>
          <a:off x="3004722" y="1632805"/>
          <a:ext cx="6001379" cy="28284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884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632137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080654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785704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Profits</a:t>
                      </a: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 Wins</a:t>
                      </a: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Rival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  <a:b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Bids 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80</a:t>
                      </a: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New Entrant</a:t>
                      </a: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20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80</a:t>
                      </a: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marL="92354" marR="92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2354" marR="92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354" marR="923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E9D32DE2-34C1-851E-BCC7-18C5D0511FD7}"/>
              </a:ext>
            </a:extLst>
          </p:cNvPr>
          <p:cNvSpPr/>
          <p:nvPr/>
        </p:nvSpPr>
        <p:spPr>
          <a:xfrm rot="3073985">
            <a:off x="7620127" y="2787202"/>
            <a:ext cx="1190025" cy="11945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BB313E7-C28D-E8C9-B493-39E1B7A87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9"/>
            <a:ext cx="12192000" cy="903744"/>
          </a:xfrm>
        </p:spPr>
        <p:txBody>
          <a:bodyPr>
            <a:noAutofit/>
          </a:bodyPr>
          <a:lstStyle/>
          <a:p>
            <a:pPr algn="ctr"/>
            <a:r>
              <a:rPr lang="en-US" sz="3200">
                <a:latin typeface="Cambria" panose="02040503050406030204" pitchFamily="18" charset="0"/>
                <a:cs typeface="Times New Roman" panose="02020603050405020304" pitchFamily="18" charset="0"/>
              </a:rPr>
              <a:t>Competition for Search Engine Distribution</a:t>
            </a:r>
            <a:br>
              <a:rPr lang="en-US" altLang="en-US" sz="480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E2BC725-C8D3-49B2-BEF8-1873789F35B6}"/>
              </a:ext>
            </a:extLst>
          </p:cNvPr>
          <p:cNvSpPr/>
          <p:nvPr/>
        </p:nvSpPr>
        <p:spPr>
          <a:xfrm>
            <a:off x="4897387" y="3802120"/>
            <a:ext cx="2084832" cy="58277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269CFC-19F6-3657-B13E-3120B23FA9EA}"/>
              </a:ext>
            </a:extLst>
          </p:cNvPr>
          <p:cNvSpPr txBox="1"/>
          <p:nvPr/>
        </p:nvSpPr>
        <p:spPr>
          <a:xfrm>
            <a:off x="9023683" y="3413833"/>
            <a:ext cx="1536192" cy="707886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</a:t>
            </a:r>
            <a:b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wins!</a:t>
            </a: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5259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A68D8-C59C-391F-3E06-0DAC8FEFE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4F60FFA-7844-F131-E253-AD690AE34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092144"/>
              </p:ext>
            </p:extLst>
          </p:nvPr>
        </p:nvGraphicFramePr>
        <p:xfrm>
          <a:off x="3034432" y="1632805"/>
          <a:ext cx="5941959" cy="3346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004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615977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069954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768024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Profits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Rival Wins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  <a:br>
                        <a:rPr lang="en-US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Bids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100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New Entrant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20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60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40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8C4D2F97-73EF-2CDA-BE78-602D602F533C}"/>
              </a:ext>
            </a:extLst>
          </p:cNvPr>
          <p:cNvSpPr/>
          <p:nvPr/>
        </p:nvSpPr>
        <p:spPr>
          <a:xfrm rot="3073985">
            <a:off x="7482084" y="2945217"/>
            <a:ext cx="1150113" cy="10865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E3D25C4-3998-15C5-BB0D-D35B0121C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9"/>
            <a:ext cx="12192000" cy="90374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Rival Counterstrategy </a:t>
            </a:r>
            <a:b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Competition for Distribution</a:t>
            </a: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DF4A10C-8D9B-765B-F41B-9C10BB626912}"/>
              </a:ext>
            </a:extLst>
          </p:cNvPr>
          <p:cNvSpPr/>
          <p:nvPr/>
        </p:nvSpPr>
        <p:spPr>
          <a:xfrm>
            <a:off x="4962995" y="4277032"/>
            <a:ext cx="2084832" cy="58277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757C5E-35E6-4A77-351C-21D11AADC5EF}"/>
              </a:ext>
            </a:extLst>
          </p:cNvPr>
          <p:cNvSpPr txBox="1"/>
          <p:nvPr/>
        </p:nvSpPr>
        <p:spPr>
          <a:xfrm>
            <a:off x="3054096" y="5095700"/>
            <a:ext cx="5934456" cy="830997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 bids for exclusivity;</a:t>
            </a:r>
          </a:p>
          <a:p>
            <a:pPr algn="ctr"/>
            <a:r>
              <a:rPr lang="en-US" sz="2400" b="1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Rival bids for non-exclusivity  </a:t>
            </a:r>
            <a:endParaRPr lang="en-US" sz="2400" b="1" dirty="0">
              <a:solidFill>
                <a:srgbClr val="0070C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11CECF-2423-1734-DBD0-9481373DA920}"/>
              </a:ext>
            </a:extLst>
          </p:cNvPr>
          <p:cNvSpPr txBox="1"/>
          <p:nvPr/>
        </p:nvSpPr>
        <p:spPr>
          <a:xfrm>
            <a:off x="9023683" y="3413833"/>
            <a:ext cx="1536192" cy="707886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</a:t>
            </a:r>
            <a:b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wins!</a:t>
            </a: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6603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9688F-1BCB-A201-EAFB-6926B8B1D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C5A419-8EEB-F61E-3394-077095467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197240"/>
              </p:ext>
            </p:extLst>
          </p:nvPr>
        </p:nvGraphicFramePr>
        <p:xfrm>
          <a:off x="3034432" y="1632805"/>
          <a:ext cx="5941959" cy="3346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004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615977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069954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768024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Profits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Rival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  <a:b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Bids 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80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en-US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New Entrant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80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80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5379D0B4-035E-B55E-D63E-F21FEEEA88D2}"/>
              </a:ext>
            </a:extLst>
          </p:cNvPr>
          <p:cNvSpPr/>
          <p:nvPr/>
        </p:nvSpPr>
        <p:spPr>
          <a:xfrm rot="3073985">
            <a:off x="7482084" y="2945217"/>
            <a:ext cx="1150113" cy="10865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EFF6BC6-9808-FFDE-D11C-1ABA041EC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7" y="1199536"/>
            <a:ext cx="12192000" cy="90374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Equally Efficient Rival Counterstrategy </a:t>
            </a: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9F03B65-DFF9-1F1D-D924-A80F12DBD097}"/>
              </a:ext>
            </a:extLst>
          </p:cNvPr>
          <p:cNvSpPr/>
          <p:nvPr/>
        </p:nvSpPr>
        <p:spPr>
          <a:xfrm>
            <a:off x="4870149" y="4288569"/>
            <a:ext cx="2084832" cy="58277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B4CEE-B25E-940E-A1AA-9C013CDC5BF0}"/>
              </a:ext>
            </a:extLst>
          </p:cNvPr>
          <p:cNvSpPr txBox="1"/>
          <p:nvPr/>
        </p:nvSpPr>
        <p:spPr>
          <a:xfrm>
            <a:off x="3054096" y="5095700"/>
            <a:ext cx="5934456" cy="830997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 bids for exclusivity;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Rival bids for non-exclusivity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005D5-308B-8A6B-D2C2-4D163B0B1D85}"/>
              </a:ext>
            </a:extLst>
          </p:cNvPr>
          <p:cNvSpPr txBox="1"/>
          <p:nvPr/>
        </p:nvSpPr>
        <p:spPr>
          <a:xfrm>
            <a:off x="9023683" y="3413833"/>
            <a:ext cx="1536192" cy="707886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</a:t>
            </a:r>
            <a:b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wins!</a:t>
            </a: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4785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9D134-74F1-28C5-6CC5-6F8CF79F1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8E5553-1336-A82E-B342-1491B2457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308574"/>
              </p:ext>
            </p:extLst>
          </p:nvPr>
        </p:nvGraphicFramePr>
        <p:xfrm>
          <a:off x="3034432" y="1632805"/>
          <a:ext cx="5941959" cy="3346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004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615977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069954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768024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Profits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Rival Wins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  <a:b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Bids 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120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b="1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New Entrant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20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120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120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1AFFCC39-F331-107A-F6E7-FDCA9C588EB4}"/>
              </a:ext>
            </a:extLst>
          </p:cNvPr>
          <p:cNvSpPr/>
          <p:nvPr/>
        </p:nvSpPr>
        <p:spPr>
          <a:xfrm rot="3073985">
            <a:off x="7482084" y="2945217"/>
            <a:ext cx="1150113" cy="10865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9C78B3-283D-36FA-421C-06D46D898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31" y="1616139"/>
            <a:ext cx="12192000" cy="90374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Counterstrategy that Increases Joint Profits</a:t>
            </a: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D33A5B3-BC48-936D-3300-62463B12C00E}"/>
              </a:ext>
            </a:extLst>
          </p:cNvPr>
          <p:cNvSpPr/>
          <p:nvPr/>
        </p:nvSpPr>
        <p:spPr>
          <a:xfrm>
            <a:off x="4918523" y="4277032"/>
            <a:ext cx="2084832" cy="58277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6E9A01-131C-13B5-9281-DF39CC1D5A24}"/>
              </a:ext>
            </a:extLst>
          </p:cNvPr>
          <p:cNvSpPr txBox="1"/>
          <p:nvPr/>
        </p:nvSpPr>
        <p:spPr>
          <a:xfrm>
            <a:off x="3054096" y="5095700"/>
            <a:ext cx="5934456" cy="830997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Monopolist bids for exclusivity;</a:t>
            </a:r>
          </a:p>
          <a:p>
            <a:pPr algn="ctr"/>
            <a:r>
              <a:rPr lang="en-US" sz="2400" b="1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Rival bids for non-exclusivity  </a:t>
            </a:r>
            <a:endParaRPr lang="en-US" sz="2400" b="1" dirty="0">
              <a:solidFill>
                <a:srgbClr val="0070C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F3096E-893B-C321-A997-CD9F878A7B39}"/>
              </a:ext>
            </a:extLst>
          </p:cNvPr>
          <p:cNvSpPr txBox="1"/>
          <p:nvPr/>
        </p:nvSpPr>
        <p:spPr>
          <a:xfrm>
            <a:off x="9023683" y="3413833"/>
            <a:ext cx="1536192" cy="707886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Entrant</a:t>
            </a:r>
            <a:b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wins!</a:t>
            </a: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6949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8090"/>
            <a:ext cx="121920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 panose="02040503050406030204" pitchFamily="18" charset="0"/>
                <a:cs typeface="Times New Roman" panose="02020603050405020304" pitchFamily="18" charset="0"/>
              </a:rPr>
              <a:t>“Opportunity Costs” of EDM Pass-Thru</a:t>
            </a: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5BC2894-B4CD-47B7-AA5C-DCF19E324941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t>51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6DE6A35-6113-EF07-4888-1D10CDAFDB76}"/>
              </a:ext>
            </a:extLst>
          </p:cNvPr>
          <p:cNvGrpSpPr/>
          <p:nvPr/>
        </p:nvGrpSpPr>
        <p:grpSpPr>
          <a:xfrm>
            <a:off x="2901109" y="1688385"/>
            <a:ext cx="6520354" cy="3528773"/>
            <a:chOff x="2212847" y="1816201"/>
            <a:chExt cx="6520354" cy="3528773"/>
          </a:xfrm>
        </p:grpSpPr>
        <p:sp>
          <p:nvSpPr>
            <p:cNvPr id="5" name="AutoShape 4" descr="Blue tissue paper">
              <a:extLst>
                <a:ext uri="{FF2B5EF4-FFF2-40B4-BE49-F238E27FC236}">
                  <a16:creationId xmlns:a16="http://schemas.microsoft.com/office/drawing/2014/main" id="{D06F7E59-DC3B-0E7F-D1BC-A5C495CFD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719" y="3208396"/>
              <a:ext cx="1257608" cy="794520"/>
            </a:xfrm>
            <a:prstGeom prst="flowChartAlternateProcess">
              <a:avLst/>
            </a:prstGeom>
            <a:solidFill>
              <a:srgbClr val="FFFFCC"/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Rivals</a:t>
              </a:r>
            </a:p>
          </p:txBody>
        </p:sp>
        <p:sp>
          <p:nvSpPr>
            <p:cNvPr id="6" name="AutoShape 5" descr="Blue tissue paper">
              <a:extLst>
                <a:ext uri="{FF2B5EF4-FFF2-40B4-BE49-F238E27FC236}">
                  <a16:creationId xmlns:a16="http://schemas.microsoft.com/office/drawing/2014/main" id="{ACF3BAB3-3160-1BE2-AEA4-CD24DA95C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9909" y="3210552"/>
              <a:ext cx="1776068" cy="794520"/>
            </a:xfrm>
            <a:prstGeom prst="flowChartAlternateProcess">
              <a:avLst/>
            </a:prstGeom>
            <a:solidFill>
              <a:srgbClr val="CCFFFF">
                <a:alpha val="32941"/>
              </a:srgbClr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Downstream </a:t>
              </a:r>
            </a:p>
            <a:p>
              <a:pPr algn="ctr">
                <a:spcBef>
                  <a:spcPct val="0"/>
                </a:spcBef>
              </a:pP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Partner</a:t>
              </a:r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9A0BB6D2-8195-AC65-6DCE-767A77852A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56853" y="2455764"/>
              <a:ext cx="742779" cy="622934"/>
            </a:xfrm>
            <a:prstGeom prst="line">
              <a:avLst/>
            </a:prstGeom>
            <a:noFill/>
            <a:ln w="57150">
              <a:solidFill>
                <a:srgbClr val="C00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35B2A58D-1EA7-3C91-281B-749762FDAE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742" y="2530827"/>
              <a:ext cx="854520" cy="622934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AutoShape 11" descr="Blue tissue paper">
              <a:extLst>
                <a:ext uri="{FF2B5EF4-FFF2-40B4-BE49-F238E27FC236}">
                  <a16:creationId xmlns:a16="http://schemas.microsoft.com/office/drawing/2014/main" id="{F1231467-87E0-4346-4A0F-DFD631FD8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767" y="1816201"/>
              <a:ext cx="2385692" cy="556165"/>
            </a:xfrm>
            <a:prstGeom prst="flowChartAlternateProcess">
              <a:avLst/>
            </a:prstGeom>
            <a:solidFill>
              <a:srgbClr val="CCFFFF">
                <a:alpha val="32941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Upstream Partner</a:t>
              </a:r>
              <a:endParaRPr lang="en-US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F8D69BF4-2807-2A45-E57F-C348E19008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95032" y="3474814"/>
              <a:ext cx="1340804" cy="10142"/>
            </a:xfrm>
            <a:prstGeom prst="line">
              <a:avLst/>
            </a:prstGeom>
            <a:ln w="57150">
              <a:solidFill>
                <a:srgbClr val="C00000"/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r>
                <a:rPr lang="en-US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33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Cambria" panose="02040503050406030204" pitchFamily="18" charset="0"/>
                  <a:cs typeface="Times New Roman" panose="02020603050405020304" pitchFamily="18" charset="0"/>
                </a:rPr>
                <a:t>              </a:t>
              </a:r>
            </a:p>
          </p:txBody>
        </p:sp>
        <p:sp>
          <p:nvSpPr>
            <p:cNvPr id="16" name="AutoShape 11" descr="Blue tissue paper">
              <a:extLst>
                <a:ext uri="{FF2B5EF4-FFF2-40B4-BE49-F238E27FC236}">
                  <a16:creationId xmlns:a16="http://schemas.microsoft.com/office/drawing/2014/main" id="{ADFB3F22-A90D-B40B-D699-F5942D091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2014" y="4788809"/>
              <a:ext cx="2385692" cy="556165"/>
            </a:xfrm>
            <a:prstGeom prst="flowChartAlternate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Consumers</a:t>
              </a:r>
              <a:endParaRPr lang="en-US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Line 9">
              <a:extLst>
                <a:ext uri="{FF2B5EF4-FFF2-40B4-BE49-F238E27FC236}">
                  <a16:creationId xmlns:a16="http://schemas.microsoft.com/office/drawing/2014/main" id="{157C36DC-8731-A8DD-564B-0AA7337039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75940" y="4107063"/>
              <a:ext cx="854520" cy="622934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D8D8399C-EBF4-5BD0-3477-8CD224472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3282" y="4115037"/>
              <a:ext cx="623518" cy="639659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564F33D-74A4-12ED-13CF-9D337533C9E3}"/>
                </a:ext>
              </a:extLst>
            </p:cNvPr>
            <p:cNvSpPr txBox="1"/>
            <p:nvPr/>
          </p:nvSpPr>
          <p:spPr>
            <a:xfrm>
              <a:off x="7000903" y="2292005"/>
              <a:ext cx="1732298" cy="70788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Lower </a:t>
              </a:r>
            </a:p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input profits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964D9E8-22C6-287F-235A-2D977C29BDCE}"/>
                </a:ext>
              </a:extLst>
            </p:cNvPr>
            <p:cNvSpPr txBox="1"/>
            <p:nvPr/>
          </p:nvSpPr>
          <p:spPr>
            <a:xfrm>
              <a:off x="5117278" y="2965007"/>
              <a:ext cx="1402002" cy="40011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Diversion</a:t>
              </a:r>
              <a:endParaRPr lang="en-US" b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7152D0B-8495-68AA-8A34-D5FF8B7F2571}"/>
                </a:ext>
              </a:extLst>
            </p:cNvPr>
            <p:cNvSpPr txBox="1"/>
            <p:nvPr/>
          </p:nvSpPr>
          <p:spPr>
            <a:xfrm>
              <a:off x="2212847" y="4236629"/>
              <a:ext cx="1847089" cy="70788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Higher </a:t>
              </a:r>
            </a:p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output profits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4454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E68BA-8D81-4186-AE24-70A4F12F3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090"/>
            <a:ext cx="12192000" cy="90456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Impact of Buyer-Driven Exclusives on Price Competition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23241-1555-4BF3-B406-04BE74780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988" y="194361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1" name="Text Box 11">
            <a:extLst>
              <a:ext uri="{FF2B5EF4-FFF2-40B4-BE49-F238E27FC236}">
                <a16:creationId xmlns:a16="http://schemas.microsoft.com/office/drawing/2014/main" id="{53C4A584-D720-4D3B-88F1-B41BFC989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361" y="4923685"/>
            <a:ext cx="10131640" cy="156966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24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Absent exclusives, a small price reduction will lead to small incremental sales. But exclusives can make demand perfectly elastic, if the lower price bidder gets 100% of the sales. In principle, price might be driven down to marginal cost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15F7E8-C124-773B-1DED-137AF7A1BA9C}"/>
              </a:ext>
            </a:extLst>
          </p:cNvPr>
          <p:cNvGrpSpPr/>
          <p:nvPr/>
        </p:nvGrpSpPr>
        <p:grpSpPr>
          <a:xfrm>
            <a:off x="748299" y="1691102"/>
            <a:ext cx="10699681" cy="3423779"/>
            <a:chOff x="748299" y="1661606"/>
            <a:chExt cx="10699681" cy="342377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28CE4DA-C8CF-4F7B-9CD0-D659DA7757B1}"/>
                </a:ext>
              </a:extLst>
            </p:cNvPr>
            <p:cNvCxnSpPr>
              <a:cxnSpLocks/>
            </p:cNvCxnSpPr>
            <p:nvPr/>
          </p:nvCxnSpPr>
          <p:spPr>
            <a:xfrm>
              <a:off x="1486476" y="2123768"/>
              <a:ext cx="0" cy="24224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F24D6E9-6F94-4A2F-BA77-0A3EAED3EA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6001" y="4546183"/>
              <a:ext cx="26193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DD0499B-AFE7-4963-8BA0-D0C934C60073}"/>
                </a:ext>
              </a:extLst>
            </p:cNvPr>
            <p:cNvCxnSpPr>
              <a:cxnSpLocks/>
            </p:cNvCxnSpPr>
            <p:nvPr/>
          </p:nvCxnSpPr>
          <p:spPr>
            <a:xfrm>
              <a:off x="6315651" y="2122737"/>
              <a:ext cx="0" cy="24098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185757E-BE26-4A57-9D30-91689DB95E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15651" y="4546183"/>
              <a:ext cx="26193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FCF481B-866E-4D4F-A53E-AAD2783A19A1}"/>
                </a:ext>
              </a:extLst>
            </p:cNvPr>
            <p:cNvCxnSpPr>
              <a:cxnSpLocks/>
            </p:cNvCxnSpPr>
            <p:nvPr/>
          </p:nvCxnSpPr>
          <p:spPr>
            <a:xfrm>
              <a:off x="2067502" y="2314158"/>
              <a:ext cx="1438275" cy="198120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3B4DAFC-17AD-4BE7-BE16-3A3FB7746B6F}"/>
                </a:ext>
              </a:extLst>
            </p:cNvPr>
            <p:cNvCxnSpPr>
              <a:cxnSpLocks/>
            </p:cNvCxnSpPr>
            <p:nvPr/>
          </p:nvCxnSpPr>
          <p:spPr>
            <a:xfrm>
              <a:off x="7768214" y="3373023"/>
              <a:ext cx="566737" cy="78739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39F0065-DBAD-46EC-B86D-F6FBC5932AF8}"/>
                </a:ext>
              </a:extLst>
            </p:cNvPr>
            <p:cNvCxnSpPr>
              <a:cxnSpLocks/>
            </p:cNvCxnSpPr>
            <p:nvPr/>
          </p:nvCxnSpPr>
          <p:spPr>
            <a:xfrm>
              <a:off x="6315651" y="2314158"/>
              <a:ext cx="0" cy="10271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902BE5-29FE-4579-8FAC-F392382222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15652" y="3341268"/>
              <a:ext cx="1452562" cy="15877"/>
            </a:xfrm>
            <a:prstGeom prst="line">
              <a:avLst/>
            </a:prstGeom>
            <a:ln w="57150"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AA215BE-4598-42C1-98B3-5AAE505AE562}"/>
                </a:ext>
              </a:extLst>
            </p:cNvPr>
            <p:cNvSpPr txBox="1"/>
            <p:nvPr/>
          </p:nvSpPr>
          <p:spPr>
            <a:xfrm>
              <a:off x="5477459" y="3049857"/>
              <a:ext cx="71436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Rival</a:t>
              </a:r>
            </a:p>
            <a:p>
              <a:r>
                <a:rPr lang="en-US" sz="1600" b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Price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EA89761-ED11-4D52-9C1D-10D625C44CB0}"/>
                </a:ext>
              </a:extLst>
            </p:cNvPr>
            <p:cNvSpPr txBox="1"/>
            <p:nvPr/>
          </p:nvSpPr>
          <p:spPr>
            <a:xfrm>
              <a:off x="748299" y="2998482"/>
              <a:ext cx="71436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Rival</a:t>
              </a:r>
            </a:p>
            <a:p>
              <a:r>
                <a:rPr lang="en-US" sz="1600" b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Price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C984547-A3FF-4634-9CE7-550275A11C0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10286" y="3320635"/>
              <a:ext cx="1272187" cy="20633"/>
            </a:xfrm>
            <a:prstGeom prst="line">
              <a:avLst/>
            </a:prstGeom>
            <a:ln w="1905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A66F0DF-FDF5-4308-8467-11E8E0B7CB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99250" y="3381754"/>
              <a:ext cx="1" cy="1164429"/>
            </a:xfrm>
            <a:prstGeom prst="line">
              <a:avLst/>
            </a:prstGeom>
            <a:ln w="1905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2D48D4E-C761-442A-ADCB-6003660E8E50}"/>
                </a:ext>
              </a:extLst>
            </p:cNvPr>
            <p:cNvSpPr txBox="1"/>
            <p:nvPr/>
          </p:nvSpPr>
          <p:spPr>
            <a:xfrm>
              <a:off x="6087652" y="4496062"/>
              <a:ext cx="71436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0%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9F60BB9-FE33-4926-8095-FD57CAC51168}"/>
                </a:ext>
              </a:extLst>
            </p:cNvPr>
            <p:cNvCxnSpPr>
              <a:cxnSpLocks/>
            </p:cNvCxnSpPr>
            <p:nvPr/>
          </p:nvCxnSpPr>
          <p:spPr>
            <a:xfrm>
              <a:off x="7734876" y="3341268"/>
              <a:ext cx="26198" cy="1119979"/>
            </a:xfrm>
            <a:prstGeom prst="line">
              <a:avLst/>
            </a:prstGeom>
            <a:ln w="1905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7972085-DC6C-46A7-8A9B-EA05DAF14EE7}"/>
                </a:ext>
              </a:extLst>
            </p:cNvPr>
            <p:cNvSpPr txBox="1"/>
            <p:nvPr/>
          </p:nvSpPr>
          <p:spPr>
            <a:xfrm>
              <a:off x="2520539" y="4503478"/>
              <a:ext cx="71436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50%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6FDE935-EEF6-4912-B76B-258B7C7C0116}"/>
                </a:ext>
              </a:extLst>
            </p:cNvPr>
            <p:cNvSpPr txBox="1"/>
            <p:nvPr/>
          </p:nvSpPr>
          <p:spPr>
            <a:xfrm>
              <a:off x="7492589" y="4500610"/>
              <a:ext cx="71436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100%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6937B7E-3F09-45EB-BBF2-2DADE32B795F}"/>
                </a:ext>
              </a:extLst>
            </p:cNvPr>
            <p:cNvSpPr txBox="1"/>
            <p:nvPr/>
          </p:nvSpPr>
          <p:spPr>
            <a:xfrm>
              <a:off x="1067376" y="1661606"/>
              <a:ext cx="3961839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1" u="sng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Bidding for Non-Exclusive Sales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7D0AAE0-20C2-4DEC-964B-D4C5FBF28D01}"/>
                </a:ext>
              </a:extLst>
            </p:cNvPr>
            <p:cNvSpPr txBox="1"/>
            <p:nvPr/>
          </p:nvSpPr>
          <p:spPr>
            <a:xfrm>
              <a:off x="9125526" y="2765878"/>
              <a:ext cx="2322454" cy="1754326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Lower prices might lead to more sales per store, even given 100%, if leads to lower retail price or more promotion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49355E2-5627-4C3D-86BA-319D80E79A72}"/>
                </a:ext>
              </a:extLst>
            </p:cNvPr>
            <p:cNvSpPr txBox="1"/>
            <p:nvPr/>
          </p:nvSpPr>
          <p:spPr>
            <a:xfrm>
              <a:off x="6315650" y="1663724"/>
              <a:ext cx="3543293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i="1" u="sng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Bidding for Exclusivity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0FA352A2-7CEA-4FED-8A2B-C58232F5D7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27633" y="3199983"/>
              <a:ext cx="574068" cy="42777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0622F44-9486-48DD-BD25-0561682B5962}"/>
                </a:ext>
              </a:extLst>
            </p:cNvPr>
            <p:cNvCxnSpPr/>
            <p:nvPr/>
          </p:nvCxnSpPr>
          <p:spPr>
            <a:xfrm>
              <a:off x="6329098" y="3974667"/>
              <a:ext cx="222885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CEFBB45-823B-4020-B559-771FF4868A39}"/>
                </a:ext>
              </a:extLst>
            </p:cNvPr>
            <p:cNvSpPr txBox="1"/>
            <p:nvPr/>
          </p:nvSpPr>
          <p:spPr>
            <a:xfrm>
              <a:off x="8515925" y="3791263"/>
              <a:ext cx="71436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MC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1660A3D-E86B-40CA-A8E4-62A319346B4F}"/>
                </a:ext>
              </a:extLst>
            </p:cNvPr>
            <p:cNvCxnSpPr/>
            <p:nvPr/>
          </p:nvCxnSpPr>
          <p:spPr>
            <a:xfrm>
              <a:off x="1503562" y="4008096"/>
              <a:ext cx="222885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AAF5C2-8B43-4637-8420-C1DDB802D003}"/>
                </a:ext>
              </a:extLst>
            </p:cNvPr>
            <p:cNvSpPr txBox="1"/>
            <p:nvPr/>
          </p:nvSpPr>
          <p:spPr>
            <a:xfrm>
              <a:off x="3686751" y="3838630"/>
              <a:ext cx="71436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5630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9F850BB7-62EE-3D25-520F-64345E2A4480}"/>
              </a:ext>
            </a:extLst>
          </p:cNvPr>
          <p:cNvSpPr/>
          <p:nvPr/>
        </p:nvSpPr>
        <p:spPr>
          <a:xfrm>
            <a:off x="0" y="698090"/>
            <a:ext cx="12192000" cy="9045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Higher Market </a:t>
            </a:r>
            <a:r>
              <a:rPr lang="en-US" sz="3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Output, But Lower Consumer 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Welfare</a:t>
            </a:r>
            <a:endParaRPr lang="en-US" sz="3200" dirty="0">
              <a:solidFill>
                <a:schemeClr val="tx1"/>
              </a:solidFill>
              <a:effectLst/>
              <a:latin typeface="Cambria" panose="0204050305040603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72104DD-E557-0711-A995-4F2DF03F7C02}"/>
              </a:ext>
            </a:extLst>
          </p:cNvPr>
          <p:cNvGrpSpPr/>
          <p:nvPr/>
        </p:nvGrpSpPr>
        <p:grpSpPr>
          <a:xfrm>
            <a:off x="2176420" y="1693387"/>
            <a:ext cx="7849066" cy="3968196"/>
            <a:chOff x="1547156" y="1526241"/>
            <a:chExt cx="7849066" cy="396819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9C2438-E224-2CA7-B590-CC6A7E1D09AA}"/>
                </a:ext>
              </a:extLst>
            </p:cNvPr>
            <p:cNvSpPr/>
            <p:nvPr/>
          </p:nvSpPr>
          <p:spPr>
            <a:xfrm>
              <a:off x="6245352" y="2651760"/>
              <a:ext cx="1069848" cy="274320"/>
            </a:xfrm>
            <a:custGeom>
              <a:avLst/>
              <a:gdLst>
                <a:gd name="connsiteX0" fmla="*/ 0 w 1069848"/>
                <a:gd name="connsiteY0" fmla="*/ 0 h 274320"/>
                <a:gd name="connsiteX1" fmla="*/ 0 w 1069848"/>
                <a:gd name="connsiteY1" fmla="*/ 274320 h 274320"/>
                <a:gd name="connsiteX2" fmla="*/ 1069848 w 1069848"/>
                <a:gd name="connsiteY2" fmla="*/ 274320 h 274320"/>
                <a:gd name="connsiteX3" fmla="*/ 0 w 1069848"/>
                <a:gd name="connsiteY3" fmla="*/ 0 h 27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9848" h="274320">
                  <a:moveTo>
                    <a:pt x="0" y="0"/>
                  </a:moveTo>
                  <a:lnTo>
                    <a:pt x="0" y="274320"/>
                  </a:lnTo>
                  <a:lnTo>
                    <a:pt x="1069848" y="27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812459-37A7-D3CA-F0BA-D10A3E5FF939}"/>
                </a:ext>
              </a:extLst>
            </p:cNvPr>
            <p:cNvSpPr/>
            <p:nvPr/>
          </p:nvSpPr>
          <p:spPr>
            <a:xfrm>
              <a:off x="6912864" y="3493008"/>
              <a:ext cx="420624" cy="128016"/>
            </a:xfrm>
            <a:custGeom>
              <a:avLst/>
              <a:gdLst>
                <a:gd name="connsiteX0" fmla="*/ 0 w 420624"/>
                <a:gd name="connsiteY0" fmla="*/ 0 h 128016"/>
                <a:gd name="connsiteX1" fmla="*/ 411480 w 420624"/>
                <a:gd name="connsiteY1" fmla="*/ 18288 h 128016"/>
                <a:gd name="connsiteX2" fmla="*/ 420624 w 420624"/>
                <a:gd name="connsiteY2" fmla="*/ 128016 h 128016"/>
                <a:gd name="connsiteX3" fmla="*/ 0 w 420624"/>
                <a:gd name="connsiteY3" fmla="*/ 0 h 12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0624" h="128016">
                  <a:moveTo>
                    <a:pt x="0" y="0"/>
                  </a:moveTo>
                  <a:lnTo>
                    <a:pt x="411480" y="18288"/>
                  </a:lnTo>
                  <a:lnTo>
                    <a:pt x="420624" y="128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320DC24-DBBC-2838-5C79-19BAC93BA101}"/>
                </a:ext>
              </a:extLst>
            </p:cNvPr>
            <p:cNvSpPr/>
            <p:nvPr/>
          </p:nvSpPr>
          <p:spPr>
            <a:xfrm>
              <a:off x="6227064" y="3337560"/>
              <a:ext cx="658368" cy="164592"/>
            </a:xfrm>
            <a:custGeom>
              <a:avLst/>
              <a:gdLst>
                <a:gd name="connsiteX0" fmla="*/ 9144 w 658368"/>
                <a:gd name="connsiteY0" fmla="*/ 0 h 164592"/>
                <a:gd name="connsiteX1" fmla="*/ 0 w 658368"/>
                <a:gd name="connsiteY1" fmla="*/ 164592 h 164592"/>
                <a:gd name="connsiteX2" fmla="*/ 658368 w 658368"/>
                <a:gd name="connsiteY2" fmla="*/ 164592 h 164592"/>
                <a:gd name="connsiteX3" fmla="*/ 9144 w 658368"/>
                <a:gd name="connsiteY3" fmla="*/ 0 h 16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368" h="164592">
                  <a:moveTo>
                    <a:pt x="9144" y="0"/>
                  </a:moveTo>
                  <a:lnTo>
                    <a:pt x="0" y="164592"/>
                  </a:lnTo>
                  <a:lnTo>
                    <a:pt x="658368" y="164592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E87C7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F340C5F-9A1D-9D84-C23B-4044AC280F5F}"/>
                </a:ext>
              </a:extLst>
            </p:cNvPr>
            <p:cNvSpPr/>
            <p:nvPr/>
          </p:nvSpPr>
          <p:spPr>
            <a:xfrm>
              <a:off x="6254496" y="2916936"/>
              <a:ext cx="1069848" cy="585216"/>
            </a:xfrm>
            <a:custGeom>
              <a:avLst/>
              <a:gdLst>
                <a:gd name="connsiteX0" fmla="*/ 0 w 1069848"/>
                <a:gd name="connsiteY0" fmla="*/ 420624 h 585216"/>
                <a:gd name="connsiteX1" fmla="*/ 640080 w 1069848"/>
                <a:gd name="connsiteY1" fmla="*/ 585216 h 585216"/>
                <a:gd name="connsiteX2" fmla="*/ 1060704 w 1069848"/>
                <a:gd name="connsiteY2" fmla="*/ 576072 h 585216"/>
                <a:gd name="connsiteX3" fmla="*/ 1069848 w 1069848"/>
                <a:gd name="connsiteY3" fmla="*/ 0 h 585216"/>
                <a:gd name="connsiteX4" fmla="*/ 9144 w 1069848"/>
                <a:gd name="connsiteY4" fmla="*/ 0 h 585216"/>
                <a:gd name="connsiteX5" fmla="*/ 0 w 1069848"/>
                <a:gd name="connsiteY5" fmla="*/ 420624 h 58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9848" h="585216">
                  <a:moveTo>
                    <a:pt x="0" y="420624"/>
                  </a:moveTo>
                  <a:lnTo>
                    <a:pt x="640080" y="585216"/>
                  </a:lnTo>
                  <a:lnTo>
                    <a:pt x="1060704" y="576072"/>
                  </a:lnTo>
                  <a:lnTo>
                    <a:pt x="1069848" y="0"/>
                  </a:lnTo>
                  <a:lnTo>
                    <a:pt x="9144" y="0"/>
                  </a:lnTo>
                  <a:lnTo>
                    <a:pt x="0" y="420624"/>
                  </a:lnTo>
                  <a:close/>
                </a:path>
              </a:pathLst>
            </a:custGeom>
            <a:pattFill prst="dkUpDiag">
              <a:fgClr>
                <a:schemeClr val="accent6">
                  <a:lumMod val="40000"/>
                  <a:lumOff val="60000"/>
                </a:schemeClr>
              </a:fgClr>
              <a:bgClr>
                <a:srgbClr val="E87C7C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F575768-06D9-E8BE-5280-C6E952DB4F3C}"/>
                </a:ext>
              </a:extLst>
            </p:cNvPr>
            <p:cNvGrpSpPr/>
            <p:nvPr/>
          </p:nvGrpSpPr>
          <p:grpSpPr>
            <a:xfrm>
              <a:off x="6242887" y="1526241"/>
              <a:ext cx="3153335" cy="2918012"/>
              <a:chOff x="2891118" y="1452282"/>
              <a:chExt cx="3153335" cy="2918012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9B498B2-F421-24B5-8C9A-AB9FA804EA58}"/>
                  </a:ext>
                </a:extLst>
              </p:cNvPr>
              <p:cNvCxnSpPr/>
              <p:nvPr/>
            </p:nvCxnSpPr>
            <p:spPr>
              <a:xfrm>
                <a:off x="2891118" y="1452282"/>
                <a:ext cx="0" cy="2918012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0124E046-0506-0744-E0A3-1CCD017D67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91118" y="4370294"/>
                <a:ext cx="3153335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35666BC-09EB-12B7-8658-BEAC86CE1176}"/>
                </a:ext>
              </a:extLst>
            </p:cNvPr>
            <p:cNvSpPr txBox="1"/>
            <p:nvPr/>
          </p:nvSpPr>
          <p:spPr>
            <a:xfrm>
              <a:off x="5934034" y="3342916"/>
              <a:ext cx="3770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1600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600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FC818A-AA05-DE03-C777-6BCC92D7C9D9}"/>
                </a:ext>
              </a:extLst>
            </p:cNvPr>
            <p:cNvSpPr txBox="1"/>
            <p:nvPr/>
          </p:nvSpPr>
          <p:spPr>
            <a:xfrm>
              <a:off x="5930843" y="2782052"/>
              <a:ext cx="3770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1600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600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928C630-55D2-EE71-060D-A80F94DF8A73}"/>
                </a:ext>
              </a:extLst>
            </p:cNvPr>
            <p:cNvCxnSpPr/>
            <p:nvPr/>
          </p:nvCxnSpPr>
          <p:spPr>
            <a:xfrm>
              <a:off x="7335411" y="2933701"/>
              <a:ext cx="0" cy="1508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18374A7-5251-D3DE-ECF1-E0AAFF9F51E3}"/>
                </a:ext>
              </a:extLst>
            </p:cNvPr>
            <p:cNvCxnSpPr>
              <a:cxnSpLocks/>
            </p:cNvCxnSpPr>
            <p:nvPr/>
          </p:nvCxnSpPr>
          <p:spPr>
            <a:xfrm>
              <a:off x="6900672" y="3500718"/>
              <a:ext cx="0" cy="9412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70B2006-C060-8D47-2312-9B81B04D765E}"/>
                </a:ext>
              </a:extLst>
            </p:cNvPr>
            <p:cNvSpPr txBox="1"/>
            <p:nvPr/>
          </p:nvSpPr>
          <p:spPr>
            <a:xfrm>
              <a:off x="6927761" y="4378073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1600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2B</a:t>
              </a:r>
              <a:endParaRPr lang="en-US" sz="1600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59E40FA-2EAA-1AF9-7C3B-A0ABFF1B3150}"/>
                </a:ext>
              </a:extLst>
            </p:cNvPr>
            <p:cNvSpPr txBox="1"/>
            <p:nvPr/>
          </p:nvSpPr>
          <p:spPr>
            <a:xfrm>
              <a:off x="6594613" y="4378073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1600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1B</a:t>
              </a:r>
              <a:endParaRPr lang="en-US" sz="1600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7DFDF62-FBDD-A0EE-0EEA-93E52ECE00CC}"/>
                </a:ext>
              </a:extLst>
            </p:cNvPr>
            <p:cNvSpPr/>
            <p:nvPr/>
          </p:nvSpPr>
          <p:spPr>
            <a:xfrm>
              <a:off x="1862418" y="2938182"/>
              <a:ext cx="2084294" cy="564777"/>
            </a:xfrm>
            <a:custGeom>
              <a:avLst/>
              <a:gdLst>
                <a:gd name="connsiteX0" fmla="*/ 20170 w 2084294"/>
                <a:gd name="connsiteY0" fmla="*/ 6724 h 564777"/>
                <a:gd name="connsiteX1" fmla="*/ 1916206 w 2084294"/>
                <a:gd name="connsiteY1" fmla="*/ 0 h 564777"/>
                <a:gd name="connsiteX2" fmla="*/ 2064123 w 2084294"/>
                <a:gd name="connsiteY2" fmla="*/ 242047 h 564777"/>
                <a:gd name="connsiteX3" fmla="*/ 2084294 w 2084294"/>
                <a:gd name="connsiteY3" fmla="*/ 558053 h 564777"/>
                <a:gd name="connsiteX4" fmla="*/ 0 w 2084294"/>
                <a:gd name="connsiteY4" fmla="*/ 564777 h 564777"/>
                <a:gd name="connsiteX5" fmla="*/ 20170 w 2084294"/>
                <a:gd name="connsiteY5" fmla="*/ 6724 h 56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4294" h="564777">
                  <a:moveTo>
                    <a:pt x="20170" y="6724"/>
                  </a:moveTo>
                  <a:lnTo>
                    <a:pt x="1916206" y="0"/>
                  </a:lnTo>
                  <a:lnTo>
                    <a:pt x="2064123" y="242047"/>
                  </a:lnTo>
                  <a:lnTo>
                    <a:pt x="2084294" y="558053"/>
                  </a:lnTo>
                  <a:lnTo>
                    <a:pt x="0" y="564777"/>
                  </a:lnTo>
                  <a:lnTo>
                    <a:pt x="20170" y="6724"/>
                  </a:lnTo>
                  <a:close/>
                </a:path>
              </a:pathLst>
            </a:custGeom>
            <a:solidFill>
              <a:srgbClr val="E87C7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55B8732-71F3-6892-0B6A-B981708A0B69}"/>
                </a:ext>
              </a:extLst>
            </p:cNvPr>
            <p:cNvSpPr/>
            <p:nvPr/>
          </p:nvSpPr>
          <p:spPr>
            <a:xfrm>
              <a:off x="3798799" y="2931459"/>
              <a:ext cx="147918" cy="248770"/>
            </a:xfrm>
            <a:custGeom>
              <a:avLst/>
              <a:gdLst>
                <a:gd name="connsiteX0" fmla="*/ 0 w 147918"/>
                <a:gd name="connsiteY0" fmla="*/ 0 h 248770"/>
                <a:gd name="connsiteX1" fmla="*/ 141194 w 147918"/>
                <a:gd name="connsiteY1" fmla="*/ 6723 h 248770"/>
                <a:gd name="connsiteX2" fmla="*/ 147918 w 147918"/>
                <a:gd name="connsiteY2" fmla="*/ 248770 h 248770"/>
                <a:gd name="connsiteX3" fmla="*/ 0 w 147918"/>
                <a:gd name="connsiteY3" fmla="*/ 0 h 248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18" h="248770">
                  <a:moveTo>
                    <a:pt x="0" y="0"/>
                  </a:moveTo>
                  <a:lnTo>
                    <a:pt x="141194" y="6723"/>
                  </a:lnTo>
                  <a:lnTo>
                    <a:pt x="147918" y="24877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chemeClr val="accent6">
                  <a:lumMod val="40000"/>
                  <a:lumOff val="60000"/>
                </a:schemeClr>
              </a:fgClr>
              <a:bgClr>
                <a:srgbClr val="E87C7C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10DB665-BC8B-5ECE-1BF1-348F920CD80F}"/>
                </a:ext>
              </a:extLst>
            </p:cNvPr>
            <p:cNvSpPr/>
            <p:nvPr/>
          </p:nvSpPr>
          <p:spPr>
            <a:xfrm>
              <a:off x="3012146" y="1593476"/>
              <a:ext cx="927847" cy="1351430"/>
            </a:xfrm>
            <a:custGeom>
              <a:avLst/>
              <a:gdLst>
                <a:gd name="connsiteX0" fmla="*/ 0 w 927847"/>
                <a:gd name="connsiteY0" fmla="*/ 0 h 1351430"/>
                <a:gd name="connsiteX1" fmla="*/ 161365 w 927847"/>
                <a:gd name="connsiteY1" fmla="*/ 0 h 1351430"/>
                <a:gd name="connsiteX2" fmla="*/ 927847 w 927847"/>
                <a:gd name="connsiteY2" fmla="*/ 1351430 h 1351430"/>
                <a:gd name="connsiteX3" fmla="*/ 779930 w 927847"/>
                <a:gd name="connsiteY3" fmla="*/ 1331259 h 1351430"/>
                <a:gd name="connsiteX4" fmla="*/ 0 w 927847"/>
                <a:gd name="connsiteY4" fmla="*/ 0 h 135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7847" h="1351430">
                  <a:moveTo>
                    <a:pt x="0" y="0"/>
                  </a:moveTo>
                  <a:lnTo>
                    <a:pt x="161365" y="0"/>
                  </a:lnTo>
                  <a:lnTo>
                    <a:pt x="927847" y="1351430"/>
                  </a:lnTo>
                  <a:lnTo>
                    <a:pt x="779930" y="1331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ED870F2-5502-71B3-0E65-7CC46E2293D5}"/>
                </a:ext>
              </a:extLst>
            </p:cNvPr>
            <p:cNvGrpSpPr/>
            <p:nvPr/>
          </p:nvGrpSpPr>
          <p:grpSpPr>
            <a:xfrm>
              <a:off x="1875865" y="1526241"/>
              <a:ext cx="3153335" cy="2918012"/>
              <a:chOff x="2891118" y="1452282"/>
              <a:chExt cx="3153335" cy="291801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7153FF5E-8D43-4D51-0E39-417BFF4BE8D3}"/>
                  </a:ext>
                </a:extLst>
              </p:cNvPr>
              <p:cNvCxnSpPr/>
              <p:nvPr/>
            </p:nvCxnSpPr>
            <p:spPr>
              <a:xfrm>
                <a:off x="2891118" y="1452282"/>
                <a:ext cx="0" cy="2918012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F7F18933-5CDB-34BA-2FCD-A46E4CEB1D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91118" y="4370294"/>
                <a:ext cx="3153335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2289A5-BD89-1C69-F822-FDF9980EAC7E}"/>
                </a:ext>
              </a:extLst>
            </p:cNvPr>
            <p:cNvSpPr txBox="1"/>
            <p:nvPr/>
          </p:nvSpPr>
          <p:spPr>
            <a:xfrm>
              <a:off x="1557277" y="3349070"/>
              <a:ext cx="3770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1600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1</a:t>
              </a:r>
              <a:endParaRPr lang="en-US" sz="1600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81095B-CC72-9ED5-0780-411B78B3D58A}"/>
                </a:ext>
              </a:extLst>
            </p:cNvPr>
            <p:cNvSpPr txBox="1"/>
            <p:nvPr/>
          </p:nvSpPr>
          <p:spPr>
            <a:xfrm>
              <a:off x="1547156" y="2782052"/>
              <a:ext cx="3770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1600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2</a:t>
              </a:r>
              <a:endParaRPr lang="en-US" sz="1600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856E578-DDB4-A8A6-03AE-5C72D751B2C4}"/>
                </a:ext>
              </a:extLst>
            </p:cNvPr>
            <p:cNvCxnSpPr>
              <a:cxnSpLocks/>
            </p:cNvCxnSpPr>
            <p:nvPr/>
          </p:nvCxnSpPr>
          <p:spPr>
            <a:xfrm>
              <a:off x="3002336" y="1586753"/>
              <a:ext cx="1634938" cy="2796988"/>
            </a:xfrm>
            <a:prstGeom prst="line">
              <a:avLst/>
            </a:prstGeom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E36F5D7-289D-3E18-BB2D-EC80359CC966}"/>
                </a:ext>
              </a:extLst>
            </p:cNvPr>
            <p:cNvCxnSpPr>
              <a:cxnSpLocks/>
            </p:cNvCxnSpPr>
            <p:nvPr/>
          </p:nvCxnSpPr>
          <p:spPr>
            <a:xfrm>
              <a:off x="3152769" y="1586753"/>
              <a:ext cx="1634938" cy="27969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1F839FF-435E-963F-809F-9D9900A278A2}"/>
                </a:ext>
              </a:extLst>
            </p:cNvPr>
            <p:cNvCxnSpPr/>
            <p:nvPr/>
          </p:nvCxnSpPr>
          <p:spPr>
            <a:xfrm>
              <a:off x="3943342" y="2935940"/>
              <a:ext cx="0" cy="1508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9ED9B7D-07D8-8AF0-6A61-E4AC1B812FD8}"/>
                </a:ext>
              </a:extLst>
            </p:cNvPr>
            <p:cNvCxnSpPr>
              <a:cxnSpLocks/>
            </p:cNvCxnSpPr>
            <p:nvPr/>
          </p:nvCxnSpPr>
          <p:spPr>
            <a:xfrm>
              <a:off x="4109189" y="3502958"/>
              <a:ext cx="0" cy="9412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AD415ED-686A-47E8-2117-4E54A588966C}"/>
                </a:ext>
              </a:extLst>
            </p:cNvPr>
            <p:cNvSpPr txBox="1"/>
            <p:nvPr/>
          </p:nvSpPr>
          <p:spPr>
            <a:xfrm>
              <a:off x="4006662" y="4397570"/>
              <a:ext cx="4796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1600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1A</a:t>
              </a:r>
              <a:endParaRPr lang="en-US" sz="1600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E80D74F-6C2F-27D9-C8A4-8537C8745F99}"/>
                </a:ext>
              </a:extLst>
            </p:cNvPr>
            <p:cNvSpPr txBox="1"/>
            <p:nvPr/>
          </p:nvSpPr>
          <p:spPr>
            <a:xfrm>
              <a:off x="3679153" y="4399446"/>
              <a:ext cx="4796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1600" baseline="-25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2A</a:t>
              </a:r>
              <a:endParaRPr lang="en-US" sz="1600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6FFAD81-5AEF-A0B9-7620-5A6ABB1BE69C}"/>
                </a:ext>
              </a:extLst>
            </p:cNvPr>
            <p:cNvCxnSpPr>
              <a:cxnSpLocks/>
              <a:stCxn id="65" idx="2"/>
            </p:cNvCxnSpPr>
            <p:nvPr/>
          </p:nvCxnSpPr>
          <p:spPr>
            <a:xfrm flipH="1" flipV="1">
              <a:off x="1862418" y="2944905"/>
              <a:ext cx="2077575" cy="1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C7EE4CD-D19A-E065-A515-912E05E7EA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78669" y="3500718"/>
              <a:ext cx="2243409" cy="1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E8B525A-01BD-97D0-5D89-A2D6ADF073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43533" y="2926977"/>
              <a:ext cx="1080811" cy="0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A50BDD3-B400-28FA-B7F7-66147CEBD6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35518" y="3502957"/>
              <a:ext cx="1061394" cy="0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735F859-56E3-8E52-1AA9-474C97D9294E}"/>
                </a:ext>
              </a:extLst>
            </p:cNvPr>
            <p:cNvCxnSpPr>
              <a:cxnSpLocks/>
            </p:cNvCxnSpPr>
            <p:nvPr/>
          </p:nvCxnSpPr>
          <p:spPr>
            <a:xfrm>
              <a:off x="6227064" y="2642616"/>
              <a:ext cx="1984248" cy="50292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AAF299C-A4B5-BC18-4463-1F6CB8405D0E}"/>
                </a:ext>
              </a:extLst>
            </p:cNvPr>
            <p:cNvCxnSpPr>
              <a:cxnSpLocks/>
            </p:cNvCxnSpPr>
            <p:nvPr/>
          </p:nvCxnSpPr>
          <p:spPr>
            <a:xfrm>
              <a:off x="6224016" y="3325368"/>
              <a:ext cx="1984248" cy="50292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A1A8623-4BF9-7188-2228-561F2C43E058}"/>
                </a:ext>
              </a:extLst>
            </p:cNvPr>
            <p:cNvSpPr txBox="1"/>
            <p:nvPr/>
          </p:nvSpPr>
          <p:spPr>
            <a:xfrm>
              <a:off x="1854220" y="4663440"/>
              <a:ext cx="337614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Inframarginal Consumers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FD54990-0EE5-7B2C-4763-BBEE858E0419}"/>
                </a:ext>
              </a:extLst>
            </p:cNvPr>
            <p:cNvSpPr txBox="1"/>
            <p:nvPr/>
          </p:nvSpPr>
          <p:spPr>
            <a:xfrm>
              <a:off x="6507480" y="4636008"/>
              <a:ext cx="2793836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Marginal Consumers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47566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BEBA4-C93B-3BB8-2EC4-9FD718F7D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0F488-195F-EB4B-DBE6-52D3E1760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497961" cy="2387600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Chapter 11 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D57CDC-0D57-5794-2D14-9725CBF0A3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5473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653D4-D673-048A-2860-D8DD3FC59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>
            <a:extLst>
              <a:ext uri="{FF2B5EF4-FFF2-40B4-BE49-F238E27FC236}">
                <a16:creationId xmlns:a16="http://schemas.microsoft.com/office/drawing/2014/main" id="{0A4EB5A4-BC00-FC2F-534F-C74B2D82DA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8090"/>
            <a:ext cx="12191999" cy="904568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Lorain Journal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78A59E7-828D-4D38-FBE3-E32BF5DA03CD}"/>
              </a:ext>
            </a:extLst>
          </p:cNvPr>
          <p:cNvGrpSpPr/>
          <p:nvPr/>
        </p:nvGrpSpPr>
        <p:grpSpPr>
          <a:xfrm>
            <a:off x="1866900" y="1688827"/>
            <a:ext cx="8458200" cy="5258793"/>
            <a:chOff x="1866900" y="1462682"/>
            <a:chExt cx="8458200" cy="5258793"/>
          </a:xfrm>
        </p:grpSpPr>
        <p:sp>
          <p:nvSpPr>
            <p:cNvPr id="203779" name="AutoShape 3" descr="Blue tissue paper">
              <a:extLst>
                <a:ext uri="{FF2B5EF4-FFF2-40B4-BE49-F238E27FC236}">
                  <a16:creationId xmlns:a16="http://schemas.microsoft.com/office/drawing/2014/main" id="{0D3FAE3B-507D-101F-AE26-99632DB89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5602" y="2951897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WEOL</a:t>
              </a:r>
            </a:p>
          </p:txBody>
        </p:sp>
        <p:sp>
          <p:nvSpPr>
            <p:cNvPr id="203780" name="AutoShape 4" descr="Blue tissue paper">
              <a:extLst>
                <a:ext uri="{FF2B5EF4-FFF2-40B4-BE49-F238E27FC236}">
                  <a16:creationId xmlns:a16="http://schemas.microsoft.com/office/drawing/2014/main" id="{412ABF13-E0F6-2715-C317-304B0DDEC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800" y="2951897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Lorain Journal</a:t>
              </a:r>
            </a:p>
          </p:txBody>
        </p:sp>
        <p:sp>
          <p:nvSpPr>
            <p:cNvPr id="203781" name="Line 5">
              <a:extLst>
                <a:ext uri="{FF2B5EF4-FFF2-40B4-BE49-F238E27FC236}">
                  <a16:creationId xmlns:a16="http://schemas.microsoft.com/office/drawing/2014/main" id="{FC4673EC-6C81-7CF5-89E6-B18D9E966B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92706" y="3745359"/>
              <a:ext cx="1093693" cy="73609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2" name="AutoShape 6" descr="Blue tissue paper">
              <a:extLst>
                <a:ext uri="{FF2B5EF4-FFF2-40B4-BE49-F238E27FC236}">
                  <a16:creationId xmlns:a16="http://schemas.microsoft.com/office/drawing/2014/main" id="{695D8E23-1B64-5E71-62EF-C18575E23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700" y="4593511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Small Advertisers</a:t>
              </a:r>
            </a:p>
            <a:p>
              <a:pPr algn="ctr">
                <a:spcBef>
                  <a:spcPct val="0"/>
                </a:spcBef>
              </a:pPr>
              <a:r>
                <a:rPr lang="en-US" b="1" i="1" dirty="0">
                  <a:latin typeface="Cambria" panose="02040503050406030204" pitchFamily="18" charset="0"/>
                  <a:cs typeface="Times New Roman" pitchFamily="18" charset="0"/>
                </a:rPr>
                <a:t>(as harmed consumers)</a:t>
              </a:r>
            </a:p>
          </p:txBody>
        </p:sp>
        <p:sp>
          <p:nvSpPr>
            <p:cNvPr id="203783" name="Line 7">
              <a:extLst>
                <a:ext uri="{FF2B5EF4-FFF2-40B4-BE49-F238E27FC236}">
                  <a16:creationId xmlns:a16="http://schemas.microsoft.com/office/drawing/2014/main" id="{84D8A0CF-62C5-B8DA-EB67-18ADB4FBD5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05602" y="3799772"/>
              <a:ext cx="1066800" cy="681678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5" name="Text Box 9">
              <a:extLst>
                <a:ext uri="{FF2B5EF4-FFF2-40B4-BE49-F238E27FC236}">
                  <a16:creationId xmlns:a16="http://schemas.microsoft.com/office/drawing/2014/main" id="{67DA6938-85E0-2812-3FD8-286E5A6C07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6900" y="5059482"/>
              <a:ext cx="8458200" cy="1661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10000"/>
                </a:spcBef>
              </a:pPr>
              <a:endParaRPr lang="en-US" sz="2000" b="1" i="1" dirty="0">
                <a:solidFill>
                  <a:srgbClr val="FF0000"/>
                </a:solidFill>
                <a:latin typeface="Cambria" panose="02040503050406030204" pitchFamily="18" charset="0"/>
                <a:cs typeface="Times New Roman" pitchFamily="18" charset="0"/>
              </a:endParaRPr>
            </a:p>
            <a:p>
              <a:pPr algn="ctr">
                <a:spcBef>
                  <a:spcPct val="10000"/>
                </a:spcBef>
              </a:pPr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Lorain Journal coerces exclusives from large “key” advertisers, which kills WEOL and allows it to achieve or maintain monopoly power over all advertisers.  (The key advertisers are like an “input.”)</a:t>
              </a:r>
              <a:b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</a:br>
              <a:endParaRPr lang="en-US" sz="20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itchFamily="18" charset="0"/>
              </a:endParaRP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AB032D3-EF4E-684E-A3BA-131574A8D577}"/>
                </a:ext>
              </a:extLst>
            </p:cNvPr>
            <p:cNvCxnSpPr/>
            <p:nvPr/>
          </p:nvCxnSpPr>
          <p:spPr>
            <a:xfrm>
              <a:off x="7239002" y="3823801"/>
              <a:ext cx="304800" cy="3528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DA1D321-2034-BD03-0D36-8EED9647910E}"/>
                </a:ext>
              </a:extLst>
            </p:cNvPr>
            <p:cNvCxnSpPr/>
            <p:nvPr/>
          </p:nvCxnSpPr>
          <p:spPr>
            <a:xfrm>
              <a:off x="7086602" y="3964187"/>
              <a:ext cx="304800" cy="3528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AutoShape 6" descr="Blue tissue paper">
              <a:extLst>
                <a:ext uri="{FF2B5EF4-FFF2-40B4-BE49-F238E27FC236}">
                  <a16:creationId xmlns:a16="http://schemas.microsoft.com/office/drawing/2014/main" id="{354D5D35-4B13-D6F3-0F3C-83307D0F7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700" y="1462682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Key Advertisers</a:t>
              </a:r>
            </a:p>
            <a:p>
              <a:pPr algn="ctr">
                <a:spcBef>
                  <a:spcPct val="0"/>
                </a:spcBef>
              </a:pPr>
              <a:r>
                <a:rPr lang="en-US" b="1" i="1" dirty="0">
                  <a:latin typeface="Cambria" panose="02040503050406030204" pitchFamily="18" charset="0"/>
                  <a:cs typeface="Times New Roman" pitchFamily="18" charset="0"/>
                </a:rPr>
                <a:t>(as foreclosed input)</a:t>
              </a:r>
            </a:p>
          </p:txBody>
        </p:sp>
        <p:sp>
          <p:nvSpPr>
            <p:cNvPr id="19" name="Line 5">
              <a:extLst>
                <a:ext uri="{FF2B5EF4-FFF2-40B4-BE49-F238E27FC236}">
                  <a16:creationId xmlns:a16="http://schemas.microsoft.com/office/drawing/2014/main" id="{96E5E1B2-5B50-513A-D63E-725F3116EA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0997" y="2189897"/>
              <a:ext cx="571500" cy="589698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BC372C5C-3A94-E1C4-8A64-8E335CA149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1458" y="2286891"/>
              <a:ext cx="609600" cy="589698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4746CA5-2C0B-09C0-5C05-EEB5CD148F95}"/>
                </a:ext>
              </a:extLst>
            </p:cNvPr>
            <p:cNvCxnSpPr/>
            <p:nvPr/>
          </p:nvCxnSpPr>
          <p:spPr>
            <a:xfrm flipV="1">
              <a:off x="7290882" y="2420289"/>
              <a:ext cx="405879" cy="3666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649FE81-AB75-4DFC-966B-C930D512E806}"/>
                </a:ext>
              </a:extLst>
            </p:cNvPr>
            <p:cNvCxnSpPr/>
            <p:nvPr/>
          </p:nvCxnSpPr>
          <p:spPr>
            <a:xfrm flipV="1">
              <a:off x="7201458" y="2309117"/>
              <a:ext cx="419100" cy="37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Line 5">
              <a:extLst>
                <a:ext uri="{FF2B5EF4-FFF2-40B4-BE49-F238E27FC236}">
                  <a16:creationId xmlns:a16="http://schemas.microsoft.com/office/drawing/2014/main" id="{40A26471-8CCA-371E-ADCE-9BD102201D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7229" y="2298274"/>
              <a:ext cx="514350" cy="56747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14554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7E63A-E4D3-02B5-CFD4-A2DAC43CB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3D0098B-97E6-F9D1-018A-BD4847E0E1FF}"/>
              </a:ext>
            </a:extLst>
          </p:cNvPr>
          <p:cNvGrpSpPr/>
          <p:nvPr/>
        </p:nvGrpSpPr>
        <p:grpSpPr>
          <a:xfrm>
            <a:off x="2387522" y="1689241"/>
            <a:ext cx="7429238" cy="5016816"/>
            <a:chOff x="2328530" y="1522096"/>
            <a:chExt cx="7429238" cy="5016816"/>
          </a:xfrm>
        </p:grpSpPr>
        <p:sp>
          <p:nvSpPr>
            <p:cNvPr id="203779" name="AutoShape 3" descr="Blue tissue paper">
              <a:extLst>
                <a:ext uri="{FF2B5EF4-FFF2-40B4-BE49-F238E27FC236}">
                  <a16:creationId xmlns:a16="http://schemas.microsoft.com/office/drawing/2014/main" id="{5B32AC06-98D5-D3B7-E4ED-28A9216D8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8251" y="2946014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Rival Promoters</a:t>
              </a:r>
            </a:p>
          </p:txBody>
        </p:sp>
        <p:sp>
          <p:nvSpPr>
            <p:cNvPr id="203780" name="AutoShape 4" descr="Blue tissue paper">
              <a:extLst>
                <a:ext uri="{FF2B5EF4-FFF2-40B4-BE49-F238E27FC236}">
                  <a16:creationId xmlns:a16="http://schemas.microsoft.com/office/drawing/2014/main" id="{233DA727-0A15-AD20-6B2E-8A85C4584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800" y="2951897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Zuffa</a:t>
              </a:r>
            </a:p>
          </p:txBody>
        </p:sp>
        <p:sp>
          <p:nvSpPr>
            <p:cNvPr id="203781" name="Line 5">
              <a:extLst>
                <a:ext uri="{FF2B5EF4-FFF2-40B4-BE49-F238E27FC236}">
                  <a16:creationId xmlns:a16="http://schemas.microsoft.com/office/drawing/2014/main" id="{D07C44E4-E261-2AD5-2394-9E3FE72D4A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85129" y="3741894"/>
              <a:ext cx="1506072" cy="83201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2" name="AutoShape 6" descr="Blue tissue paper">
              <a:extLst>
                <a:ext uri="{FF2B5EF4-FFF2-40B4-BE49-F238E27FC236}">
                  <a16:creationId xmlns:a16="http://schemas.microsoft.com/office/drawing/2014/main" id="{6DF36B0A-5EA6-0C6E-0A2A-75D92E2C05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699" y="4653934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ESPN et al. </a:t>
              </a:r>
            </a:p>
          </p:txBody>
        </p:sp>
        <p:sp>
          <p:nvSpPr>
            <p:cNvPr id="203783" name="Line 7">
              <a:extLst>
                <a:ext uri="{FF2B5EF4-FFF2-40B4-BE49-F238E27FC236}">
                  <a16:creationId xmlns:a16="http://schemas.microsoft.com/office/drawing/2014/main" id="{EE440F7A-BCE9-AE46-9AA0-5C2DDAD87A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00800" y="3785974"/>
              <a:ext cx="1506072" cy="76200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5" name="Text Box 9">
              <a:extLst>
                <a:ext uri="{FF2B5EF4-FFF2-40B4-BE49-F238E27FC236}">
                  <a16:creationId xmlns:a16="http://schemas.microsoft.com/office/drawing/2014/main" id="{0BFC75BF-F671-3046-AD03-294F80F8DB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4231" y="5153917"/>
              <a:ext cx="7323537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tIns="0" bIns="91440">
              <a:spAutoFit/>
            </a:bodyPr>
            <a:lstStyle/>
            <a:p>
              <a:pPr algn="ctr">
                <a:spcBef>
                  <a:spcPct val="10000"/>
                </a:spcBef>
              </a:pPr>
              <a:endParaRPr lang="en-US" sz="2000" b="1" i="1" dirty="0">
                <a:solidFill>
                  <a:srgbClr val="FF0000"/>
                </a:solidFill>
                <a:latin typeface="Cambria" panose="02040503050406030204" pitchFamily="18" charset="0"/>
                <a:cs typeface="Times New Roman" pitchFamily="18" charset="0"/>
              </a:endParaRPr>
            </a:p>
            <a:p>
              <a:pPr algn="ctr">
                <a:spcBef>
                  <a:spcPct val="10000"/>
                </a:spcBef>
              </a:pPr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Zuffa obtains exclusives from top-tier fighters, </a:t>
              </a:r>
            </a:p>
            <a:p>
              <a:pPr algn="ctr">
                <a:spcBef>
                  <a:spcPct val="10000"/>
                </a:spcBef>
              </a:pPr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which raises entry barriers to rival promoters and allows Zuffa to exercise monopoly power over </a:t>
              </a:r>
              <a:r>
                <a:rPr lang="en-US" sz="2000" b="1" i="1" dirty="0" err="1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Pay-TV</a:t>
              </a:r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 networks</a:t>
              </a:r>
            </a:p>
          </p:txBody>
        </p:sp>
        <p:sp>
          <p:nvSpPr>
            <p:cNvPr id="13" name="AutoShape 6" descr="Blue tissue paper">
              <a:extLst>
                <a:ext uri="{FF2B5EF4-FFF2-40B4-BE49-F238E27FC236}">
                  <a16:creationId xmlns:a16="http://schemas.microsoft.com/office/drawing/2014/main" id="{46C8C053-B204-25D3-A090-F622C67A9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699" y="1522096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Exclusive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Top-Tier Fighters</a:t>
              </a:r>
            </a:p>
          </p:txBody>
        </p:sp>
        <p:sp>
          <p:nvSpPr>
            <p:cNvPr id="19" name="Line 5">
              <a:extLst>
                <a:ext uri="{FF2B5EF4-FFF2-40B4-BE49-F238E27FC236}">
                  <a16:creationId xmlns:a16="http://schemas.microsoft.com/office/drawing/2014/main" id="{C4E918E0-677A-1472-8F05-EFD5179157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9100" y="2265505"/>
              <a:ext cx="571500" cy="589698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C9244BB8-5F04-B053-8E0D-04F1CA2EA1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2337870"/>
              <a:ext cx="609600" cy="589698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Line 5">
              <a:extLst>
                <a:ext uri="{FF2B5EF4-FFF2-40B4-BE49-F238E27FC236}">
                  <a16:creationId xmlns:a16="http://schemas.microsoft.com/office/drawing/2014/main" id="{EEE6672C-AFB2-E33A-0CF1-D1AA4CEFB3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2950" y="2331445"/>
              <a:ext cx="514350" cy="56747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45900F7-E3E1-3680-C80B-8096CF31ABBD}"/>
                </a:ext>
              </a:extLst>
            </p:cNvPr>
            <p:cNvSpPr txBox="1"/>
            <p:nvPr/>
          </p:nvSpPr>
          <p:spPr>
            <a:xfrm>
              <a:off x="2328530" y="2179675"/>
              <a:ext cx="221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Top-Tier Fighters</a:t>
              </a:r>
            </a:p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Labor Mkt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F3D667-4190-FB43-74BD-7B2D220A5A18}"/>
                </a:ext>
              </a:extLst>
            </p:cNvPr>
            <p:cNvSpPr txBox="1"/>
            <p:nvPr/>
          </p:nvSpPr>
          <p:spPr>
            <a:xfrm>
              <a:off x="2565990" y="4182140"/>
              <a:ext cx="221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Pay-TV</a:t>
              </a: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Content Mkt</a:t>
              </a:r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5B33474A-194D-D745-C130-73C081B29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8089"/>
            <a:ext cx="12192000" cy="900309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Zuffa Monopolization of </a:t>
            </a:r>
            <a:r>
              <a:rPr lang="en-US" sz="3200" dirty="0" err="1">
                <a:latin typeface="Cambria" panose="02040503050406030204" pitchFamily="18" charset="0"/>
                <a:cs typeface="Times New Roman" pitchFamily="18" charset="0"/>
              </a:rPr>
              <a:t>Pay-TV</a:t>
            </a: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 Content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9273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2D2E7-0EF9-09A6-30FD-C5A75F8AD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8AA0EE5-BF61-D5D2-3523-124B707BECF0}"/>
              </a:ext>
            </a:extLst>
          </p:cNvPr>
          <p:cNvGrpSpPr/>
          <p:nvPr/>
        </p:nvGrpSpPr>
        <p:grpSpPr>
          <a:xfrm>
            <a:off x="2345333" y="1689245"/>
            <a:ext cx="7510755" cy="5016816"/>
            <a:chOff x="2247013" y="1522096"/>
            <a:chExt cx="7510755" cy="5016816"/>
          </a:xfrm>
        </p:grpSpPr>
        <p:sp>
          <p:nvSpPr>
            <p:cNvPr id="203779" name="AutoShape 3" descr="Blue tissue paper">
              <a:extLst>
                <a:ext uri="{FF2B5EF4-FFF2-40B4-BE49-F238E27FC236}">
                  <a16:creationId xmlns:a16="http://schemas.microsoft.com/office/drawing/2014/main" id="{9335A561-DCBA-E531-D14D-86A7152CF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8251" y="2946014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Rival Promoters</a:t>
              </a:r>
            </a:p>
          </p:txBody>
        </p:sp>
        <p:sp>
          <p:nvSpPr>
            <p:cNvPr id="203780" name="AutoShape 4" descr="Blue tissue paper">
              <a:extLst>
                <a:ext uri="{FF2B5EF4-FFF2-40B4-BE49-F238E27FC236}">
                  <a16:creationId xmlns:a16="http://schemas.microsoft.com/office/drawing/2014/main" id="{130FC8CB-07DF-EB4A-1AEB-41E38FB5C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800" y="2951897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Zuffa</a:t>
              </a:r>
            </a:p>
          </p:txBody>
        </p:sp>
        <p:sp>
          <p:nvSpPr>
            <p:cNvPr id="203781" name="Line 5">
              <a:extLst>
                <a:ext uri="{FF2B5EF4-FFF2-40B4-BE49-F238E27FC236}">
                  <a16:creationId xmlns:a16="http://schemas.microsoft.com/office/drawing/2014/main" id="{1802AC65-F078-F9C3-F39B-AA479E6B61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85129" y="3741894"/>
              <a:ext cx="1506072" cy="83201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2" name="AutoShape 6" descr="Blue tissue paper">
              <a:extLst>
                <a:ext uri="{FF2B5EF4-FFF2-40B4-BE49-F238E27FC236}">
                  <a16:creationId xmlns:a16="http://schemas.microsoft.com/office/drawing/2014/main" id="{C14987C4-3FBB-6C53-0B77-3E3C7FC66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9332" y="4653934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Lower-Tier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Fighters </a:t>
              </a:r>
            </a:p>
          </p:txBody>
        </p:sp>
        <p:sp>
          <p:nvSpPr>
            <p:cNvPr id="203783" name="Line 7">
              <a:extLst>
                <a:ext uri="{FF2B5EF4-FFF2-40B4-BE49-F238E27FC236}">
                  <a16:creationId xmlns:a16="http://schemas.microsoft.com/office/drawing/2014/main" id="{40AD8919-D28F-723A-0476-D4C1E4EF91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00800" y="3785974"/>
              <a:ext cx="1506072" cy="76200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5" name="Text Box 9">
              <a:extLst>
                <a:ext uri="{FF2B5EF4-FFF2-40B4-BE49-F238E27FC236}">
                  <a16:creationId xmlns:a16="http://schemas.microsoft.com/office/drawing/2014/main" id="{0685F73C-A961-D124-10B6-F4E518341D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4231" y="5153917"/>
              <a:ext cx="7323537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tIns="0" bIns="91440">
              <a:spAutoFit/>
            </a:bodyPr>
            <a:lstStyle/>
            <a:p>
              <a:pPr algn="ctr">
                <a:spcBef>
                  <a:spcPct val="10000"/>
                </a:spcBef>
              </a:pPr>
              <a:endParaRPr lang="en-US" sz="2000" b="1" i="1" dirty="0">
                <a:solidFill>
                  <a:srgbClr val="FF0000"/>
                </a:solidFill>
                <a:latin typeface="Cambria" panose="02040503050406030204" pitchFamily="18" charset="0"/>
                <a:cs typeface="Times New Roman" pitchFamily="18" charset="0"/>
              </a:endParaRPr>
            </a:p>
            <a:p>
              <a:pPr algn="ctr">
                <a:spcBef>
                  <a:spcPct val="10000"/>
                </a:spcBef>
              </a:pPr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Zuffa obtains exclusives from top-tier fighters, </a:t>
              </a:r>
            </a:p>
            <a:p>
              <a:pPr algn="ctr">
                <a:spcBef>
                  <a:spcPct val="10000"/>
                </a:spcBef>
              </a:pPr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which raises entry barriers to rival promoters and allows Zuffa to exercise monopsony power over lower-tier fighters</a:t>
              </a:r>
            </a:p>
          </p:txBody>
        </p:sp>
        <p:sp>
          <p:nvSpPr>
            <p:cNvPr id="13" name="AutoShape 6" descr="Blue tissue paper">
              <a:extLst>
                <a:ext uri="{FF2B5EF4-FFF2-40B4-BE49-F238E27FC236}">
                  <a16:creationId xmlns:a16="http://schemas.microsoft.com/office/drawing/2014/main" id="{41A923C2-12E3-9ED7-77DA-D53E46521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699" y="1522096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Exclusive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Top-Tier Fighters</a:t>
              </a:r>
            </a:p>
          </p:txBody>
        </p:sp>
        <p:sp>
          <p:nvSpPr>
            <p:cNvPr id="19" name="Line 5">
              <a:extLst>
                <a:ext uri="{FF2B5EF4-FFF2-40B4-BE49-F238E27FC236}">
                  <a16:creationId xmlns:a16="http://schemas.microsoft.com/office/drawing/2014/main" id="{92081F7F-B77D-77AD-29A2-F74E8FD888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9100" y="2265505"/>
              <a:ext cx="571500" cy="589698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25C3E47C-273D-C8F1-492F-2CD7677FD1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2337870"/>
              <a:ext cx="609600" cy="589698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Line 5">
              <a:extLst>
                <a:ext uri="{FF2B5EF4-FFF2-40B4-BE49-F238E27FC236}">
                  <a16:creationId xmlns:a16="http://schemas.microsoft.com/office/drawing/2014/main" id="{DC15F4F2-29C3-580A-01E1-88074BAF8E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2950" y="2331445"/>
              <a:ext cx="514350" cy="56747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A6779B7-1A9F-2E52-A309-B49C132D49F5}"/>
                </a:ext>
              </a:extLst>
            </p:cNvPr>
            <p:cNvSpPr txBox="1"/>
            <p:nvPr/>
          </p:nvSpPr>
          <p:spPr>
            <a:xfrm>
              <a:off x="2328530" y="2179675"/>
              <a:ext cx="221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Top-Tier Fighters</a:t>
              </a:r>
            </a:p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Labor Mkt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CAB7477-E582-D5B3-6A16-722081B646B7}"/>
                </a:ext>
              </a:extLst>
            </p:cNvPr>
            <p:cNvSpPr txBox="1"/>
            <p:nvPr/>
          </p:nvSpPr>
          <p:spPr>
            <a:xfrm>
              <a:off x="2247013" y="4160875"/>
              <a:ext cx="221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Lower-Tier Fighters Labor Mkt</a:t>
              </a:r>
            </a:p>
          </p:txBody>
        </p: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100818B4-C137-360C-C3EB-30AE914335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88257"/>
            <a:ext cx="12192000" cy="910141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Zuffa </a:t>
            </a:r>
            <a:r>
              <a:rPr lang="en-US" sz="3200" dirty="0" err="1">
                <a:latin typeface="Cambria" panose="02040503050406030204" pitchFamily="18" charset="0"/>
                <a:cs typeface="Times New Roman" pitchFamily="18" charset="0"/>
              </a:rPr>
              <a:t>Monopsonization</a:t>
            </a: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 of Lower-Tier Fighters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0478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72871-B87C-CFE5-B711-82898783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2B5F9EB-6585-70E1-AD8C-7AFAE0A7E5ED}"/>
              </a:ext>
            </a:extLst>
          </p:cNvPr>
          <p:cNvGrpSpPr/>
          <p:nvPr/>
        </p:nvGrpSpPr>
        <p:grpSpPr>
          <a:xfrm>
            <a:off x="1830337" y="1461154"/>
            <a:ext cx="8827893" cy="5314434"/>
            <a:chOff x="1692685" y="1235016"/>
            <a:chExt cx="8827893" cy="5314434"/>
          </a:xfrm>
        </p:grpSpPr>
        <p:sp>
          <p:nvSpPr>
            <p:cNvPr id="203779" name="AutoShape 3" descr="Blue tissue paper">
              <a:extLst>
                <a:ext uri="{FF2B5EF4-FFF2-40B4-BE49-F238E27FC236}">
                  <a16:creationId xmlns:a16="http://schemas.microsoft.com/office/drawing/2014/main" id="{DFF26ECC-EB68-0D36-DD9D-30312B01A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8251" y="2946014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Rival Promoters</a:t>
              </a:r>
            </a:p>
          </p:txBody>
        </p:sp>
        <p:sp>
          <p:nvSpPr>
            <p:cNvPr id="203780" name="AutoShape 4" descr="Blue tissue paper">
              <a:extLst>
                <a:ext uri="{FF2B5EF4-FFF2-40B4-BE49-F238E27FC236}">
                  <a16:creationId xmlns:a16="http://schemas.microsoft.com/office/drawing/2014/main" id="{FA48F883-295E-EB97-2C3D-E442FF99C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800" y="2951897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Zuffa</a:t>
              </a:r>
            </a:p>
          </p:txBody>
        </p:sp>
        <p:sp>
          <p:nvSpPr>
            <p:cNvPr id="203781" name="Line 5">
              <a:extLst>
                <a:ext uri="{FF2B5EF4-FFF2-40B4-BE49-F238E27FC236}">
                  <a16:creationId xmlns:a16="http://schemas.microsoft.com/office/drawing/2014/main" id="{107B0653-704A-9382-95E2-7FADA5A1D8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85129" y="3741894"/>
              <a:ext cx="1506072" cy="83201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2" name="AutoShape 6" descr="Blue tissue paper">
              <a:extLst>
                <a:ext uri="{FF2B5EF4-FFF2-40B4-BE49-F238E27FC236}">
                  <a16:creationId xmlns:a16="http://schemas.microsoft.com/office/drawing/2014/main" id="{12A643F2-5764-56BE-BFAF-A3C918D1A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9332" y="4653934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Top-Tier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Fighters </a:t>
              </a:r>
            </a:p>
          </p:txBody>
        </p:sp>
        <p:sp>
          <p:nvSpPr>
            <p:cNvPr id="203783" name="Line 7">
              <a:extLst>
                <a:ext uri="{FF2B5EF4-FFF2-40B4-BE49-F238E27FC236}">
                  <a16:creationId xmlns:a16="http://schemas.microsoft.com/office/drawing/2014/main" id="{14DC954D-2F2A-A3EA-FE91-EA198F9FDC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00800" y="3785974"/>
              <a:ext cx="1506072" cy="76200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3785" name="Text Box 9">
              <a:extLst>
                <a:ext uri="{FF2B5EF4-FFF2-40B4-BE49-F238E27FC236}">
                  <a16:creationId xmlns:a16="http://schemas.microsoft.com/office/drawing/2014/main" id="{3338AF5E-0928-0C8F-967B-3275BE33F1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2685" y="5164455"/>
              <a:ext cx="8827893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tIns="0" bIns="91440">
              <a:spAutoFit/>
            </a:bodyPr>
            <a:lstStyle/>
            <a:p>
              <a:pPr algn="ctr">
                <a:spcBef>
                  <a:spcPct val="10000"/>
                </a:spcBef>
              </a:pPr>
              <a:endParaRPr lang="en-US" sz="2000" b="1" i="1" dirty="0">
                <a:solidFill>
                  <a:srgbClr val="FF0000"/>
                </a:solidFill>
                <a:latin typeface="Cambria" panose="02040503050406030204" pitchFamily="18" charset="0"/>
                <a:cs typeface="Times New Roman" pitchFamily="18" charset="0"/>
              </a:endParaRPr>
            </a:p>
            <a:p>
              <a:pPr algn="ctr">
                <a:spcBef>
                  <a:spcPct val="10000"/>
                </a:spcBef>
              </a:pPr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Zuffa obtains exclusives from top-tier fighters, </a:t>
              </a:r>
            </a:p>
            <a:p>
              <a:pPr algn="ctr">
                <a:spcBef>
                  <a:spcPct val="10000"/>
                </a:spcBef>
              </a:pPr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itchFamily="18" charset="0"/>
                </a:rPr>
                <a:t>which raises entry barriers to rival promoters and allows Zuffa to exercise monopsony power over individual top-tier fighters with expiring contracts</a:t>
              </a:r>
            </a:p>
          </p:txBody>
        </p:sp>
        <p:sp>
          <p:nvSpPr>
            <p:cNvPr id="13" name="AutoShape 6" descr="Blue tissue paper">
              <a:extLst>
                <a:ext uri="{FF2B5EF4-FFF2-40B4-BE49-F238E27FC236}">
                  <a16:creationId xmlns:a16="http://schemas.microsoft.com/office/drawing/2014/main" id="{B8233359-C309-49FF-B2AE-87C2408FF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699" y="1235016"/>
              <a:ext cx="2514600" cy="1050983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Exclusive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Top-Tier Fighters With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itchFamily="18" charset="0"/>
                </a:rPr>
                <a:t>Non-Expiring Contracts</a:t>
              </a:r>
            </a:p>
          </p:txBody>
        </p:sp>
        <p:sp>
          <p:nvSpPr>
            <p:cNvPr id="19" name="Line 5">
              <a:extLst>
                <a:ext uri="{FF2B5EF4-FFF2-40B4-BE49-F238E27FC236}">
                  <a16:creationId xmlns:a16="http://schemas.microsoft.com/office/drawing/2014/main" id="{09E3D3FE-CA93-2792-52F1-3BEBD73422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9100" y="2265505"/>
              <a:ext cx="571500" cy="589698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F2C55C93-EBE8-8085-D790-2D6F823899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2337870"/>
              <a:ext cx="609600" cy="589698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Line 5">
              <a:extLst>
                <a:ext uri="{FF2B5EF4-FFF2-40B4-BE49-F238E27FC236}">
                  <a16:creationId xmlns:a16="http://schemas.microsoft.com/office/drawing/2014/main" id="{E5FA9ABB-D465-F3CF-C30F-1FEAFF3ED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2950" y="2331445"/>
              <a:ext cx="514350" cy="56747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E19FFBE-1CB0-00B0-6027-751C6B15CCD3}"/>
                </a:ext>
              </a:extLst>
            </p:cNvPr>
            <p:cNvSpPr txBox="1"/>
            <p:nvPr/>
          </p:nvSpPr>
          <p:spPr>
            <a:xfrm>
              <a:off x="2328530" y="2179675"/>
              <a:ext cx="22115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Top-Tier Fighters</a:t>
              </a:r>
            </a:p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Labor Mkt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CF0F95-DD1D-C21A-046B-9497AE8D0D7C}"/>
                </a:ext>
              </a:extLst>
            </p:cNvPr>
            <p:cNvSpPr txBox="1"/>
            <p:nvPr/>
          </p:nvSpPr>
          <p:spPr>
            <a:xfrm>
              <a:off x="2247013" y="4160875"/>
              <a:ext cx="221157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Top-Tier Fighters With Expiring Contracts</a:t>
              </a:r>
            </a:p>
          </p:txBody>
        </p: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9F04FC0F-52EB-E6F6-BA81-D332260CD7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30941"/>
            <a:ext cx="12191999" cy="926687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Zuffa </a:t>
            </a:r>
            <a:r>
              <a:rPr lang="en-US" sz="3200" dirty="0" err="1">
                <a:latin typeface="Cambria" panose="02040503050406030204" pitchFamily="18" charset="0"/>
                <a:cs typeface="Times New Roman" pitchFamily="18" charset="0"/>
              </a:rPr>
              <a:t>Monopsonization</a:t>
            </a: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 of Top-Tier Fighters </a:t>
            </a:r>
            <a:br>
              <a:rPr lang="en-US" sz="3200" dirty="0">
                <a:latin typeface="Cambria" panose="02040503050406030204" pitchFamily="18" charset="0"/>
                <a:cs typeface="Times New Roman" pitchFamily="18" charset="0"/>
              </a:rPr>
            </a:b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With Expiring Contracts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1276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98B8D5B-5D8E-4E82-ABC5-3D5A8E8B2F8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98B8D5B-5D8E-4E82-ABC5-3D5A8E8B2F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8C7E8CBF-C012-4311-9204-FB07153AE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090"/>
            <a:ext cx="12192000" cy="904569"/>
          </a:xfrm>
        </p:spPr>
        <p:txBody>
          <a:bodyPr vert="horz">
            <a:norm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Google AdTech Case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BBCAC3-4CCD-179A-8E4B-D617EFFE015E}"/>
              </a:ext>
            </a:extLst>
          </p:cNvPr>
          <p:cNvGrpSpPr/>
          <p:nvPr/>
        </p:nvGrpSpPr>
        <p:grpSpPr>
          <a:xfrm>
            <a:off x="790572" y="1690252"/>
            <a:ext cx="10613704" cy="3074287"/>
            <a:chOff x="1036380" y="2280186"/>
            <a:chExt cx="10613704" cy="3074287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B4EB406B-771D-4661-AD47-948FCBD07605}"/>
                </a:ext>
              </a:extLst>
            </p:cNvPr>
            <p:cNvSpPr/>
            <p:nvPr/>
          </p:nvSpPr>
          <p:spPr bwMode="auto">
            <a:xfrm>
              <a:off x="1036380" y="2690455"/>
              <a:ext cx="1280160" cy="128016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  <a:alpha val="50196"/>
              </a:schemeClr>
            </a:solidFill>
            <a:ln w="19050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Publishers</a:t>
              </a:r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5697C912-C6A7-49F3-856A-1C29A2F83FEE}"/>
                </a:ext>
              </a:extLst>
            </p:cNvPr>
            <p:cNvSpPr/>
            <p:nvPr/>
          </p:nvSpPr>
          <p:spPr bwMode="auto">
            <a:xfrm>
              <a:off x="10369924" y="2659712"/>
              <a:ext cx="1280160" cy="128016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  <a:alpha val="60000"/>
              </a:schemeClr>
            </a:solidFill>
            <a:ln w="28575">
              <a:solidFill>
                <a:schemeClr val="tx1"/>
              </a:solidFill>
              <a:headEnd type="triangle" w="med" len="med"/>
              <a:tailEnd type="none" w="med" len="med"/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Advertisers</a:t>
              </a: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D20B175A-6C8A-4745-97C9-CA57169129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8902" y="3064309"/>
              <a:ext cx="1031969" cy="678065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89A60277-CD94-40B9-9B8E-30D712511018}"/>
                </a:ext>
              </a:extLst>
            </p:cNvPr>
            <p:cNvSpPr/>
            <p:nvPr/>
          </p:nvSpPr>
          <p:spPr>
            <a:xfrm>
              <a:off x="8043851" y="3472532"/>
              <a:ext cx="1405430" cy="890707"/>
            </a:xfrm>
            <a:prstGeom prst="round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Rival DSPs</a:t>
              </a:r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5B2BF43F-8945-4D0C-A5F6-B0738BB3F101}"/>
                </a:ext>
              </a:extLst>
            </p:cNvPr>
            <p:cNvSpPr/>
            <p:nvPr/>
          </p:nvSpPr>
          <p:spPr>
            <a:xfrm>
              <a:off x="8028909" y="2339682"/>
              <a:ext cx="1405430" cy="966650"/>
            </a:xfrm>
            <a:prstGeom prst="roundRect">
              <a:avLst/>
            </a:prstGeom>
            <a:solidFill>
              <a:srgbClr val="FFCC99">
                <a:alpha val="54902"/>
              </a:srgbClr>
            </a:solidFill>
            <a:ln w="28575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Google DSP</a:t>
              </a:r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E6A42E8C-B97D-4BD4-9486-825AD03E63F9}"/>
                </a:ext>
              </a:extLst>
            </p:cNvPr>
            <p:cNvSpPr/>
            <p:nvPr/>
          </p:nvSpPr>
          <p:spPr>
            <a:xfrm>
              <a:off x="3252125" y="3562531"/>
              <a:ext cx="1280160" cy="731520"/>
            </a:xfrm>
            <a:prstGeom prst="roundRect">
              <a:avLst/>
            </a:prstGeom>
            <a:solidFill>
              <a:srgbClr val="FFFF99"/>
            </a:solidFill>
            <a:ln w="28575">
              <a:solidFill>
                <a:schemeClr val="bg1">
                  <a:lumMod val="65000"/>
                </a:schemeClr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Rival Publisher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Ad Server</a:t>
              </a:r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C6D7EE96-11EB-483B-9212-364033547BEB}"/>
                </a:ext>
              </a:extLst>
            </p:cNvPr>
            <p:cNvSpPr/>
            <p:nvPr/>
          </p:nvSpPr>
          <p:spPr>
            <a:xfrm>
              <a:off x="3252125" y="2280186"/>
              <a:ext cx="1280160" cy="1097280"/>
            </a:xfrm>
            <a:prstGeom prst="roundRect">
              <a:avLst/>
            </a:prstGeom>
            <a:solidFill>
              <a:srgbClr val="FFCC99">
                <a:alpha val="54118"/>
              </a:srgbClr>
            </a:solidFill>
            <a:ln w="28575">
              <a:solidFill>
                <a:srgbClr val="D7B8AB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Google Publisher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Ad Server</a:t>
              </a:r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2F965A04-52B2-4C82-A276-9C93CB6583CF}"/>
                </a:ext>
              </a:extLst>
            </p:cNvPr>
            <p:cNvSpPr/>
            <p:nvPr/>
          </p:nvSpPr>
          <p:spPr>
            <a:xfrm>
              <a:off x="5580871" y="2280186"/>
              <a:ext cx="1280160" cy="1097280"/>
            </a:xfrm>
            <a:prstGeom prst="roundRect">
              <a:avLst/>
            </a:prstGeom>
            <a:solidFill>
              <a:srgbClr val="FF0000">
                <a:alpha val="40000"/>
              </a:srgbClr>
            </a:solidFill>
            <a:ln w="28575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Google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Ad Exchange</a:t>
              </a:r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60DA438E-9942-46BD-AEF3-800D76490A02}"/>
                </a:ext>
              </a:extLst>
            </p:cNvPr>
            <p:cNvSpPr/>
            <p:nvPr/>
          </p:nvSpPr>
          <p:spPr>
            <a:xfrm>
              <a:off x="5580871" y="3562531"/>
              <a:ext cx="1280160" cy="731520"/>
            </a:xfrm>
            <a:prstGeom prst="round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Rival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Ad Exchange</a:t>
              </a:r>
            </a:p>
          </p:txBody>
        </p: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9561C54A-8326-4CDA-B1E7-F53F4DF6EF92}"/>
                </a:ext>
              </a:extLst>
            </p:cNvPr>
            <p:cNvCxnSpPr>
              <a:cxnSpLocks/>
              <a:stCxn id="163" idx="1"/>
              <a:endCxn id="160" idx="3"/>
            </p:cNvCxnSpPr>
            <p:nvPr/>
          </p:nvCxnSpPr>
          <p:spPr>
            <a:xfrm flipH="1">
              <a:off x="4532285" y="3928291"/>
              <a:ext cx="1048586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7A2DC3DF-E423-49CB-8CB6-B7CB6B965C90}"/>
                </a:ext>
              </a:extLst>
            </p:cNvPr>
            <p:cNvCxnSpPr>
              <a:cxnSpLocks/>
              <a:stCxn id="162" idx="1"/>
              <a:endCxn id="161" idx="3"/>
            </p:cNvCxnSpPr>
            <p:nvPr/>
          </p:nvCxnSpPr>
          <p:spPr>
            <a:xfrm flipH="1">
              <a:off x="4532285" y="2828826"/>
              <a:ext cx="1048586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FBBE73F8-7311-4EA3-BD03-B0B81A7BB9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56373" y="3100503"/>
              <a:ext cx="994614" cy="635293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E9C85D19-566A-4F66-8E41-D5BB588A1714}"/>
                </a:ext>
              </a:extLst>
            </p:cNvPr>
            <p:cNvCxnSpPr>
              <a:cxnSpLocks/>
              <a:stCxn id="58" idx="1"/>
              <a:endCxn id="163" idx="3"/>
            </p:cNvCxnSpPr>
            <p:nvPr/>
          </p:nvCxnSpPr>
          <p:spPr>
            <a:xfrm flipH="1">
              <a:off x="6861031" y="3917886"/>
              <a:ext cx="1182820" cy="10405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77468B5D-47EC-4C12-A46D-B65B1D7463FF}"/>
                </a:ext>
              </a:extLst>
            </p:cNvPr>
            <p:cNvCxnSpPr>
              <a:cxnSpLocks/>
              <a:stCxn id="158" idx="1"/>
              <a:endCxn id="162" idx="3"/>
            </p:cNvCxnSpPr>
            <p:nvPr/>
          </p:nvCxnSpPr>
          <p:spPr>
            <a:xfrm flipH="1">
              <a:off x="6861031" y="2823007"/>
              <a:ext cx="1167878" cy="5819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F2ED2414-0A77-4FE8-A5C8-3024848FDB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85119" y="3100503"/>
              <a:ext cx="1112231" cy="635293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16258079-E8E8-4E42-BED4-D419721B17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0915" y="3100503"/>
              <a:ext cx="1106435" cy="695787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B58B56D-DCEC-4535-BF74-8B72AD74EDCE}"/>
                </a:ext>
              </a:extLst>
            </p:cNvPr>
            <p:cNvCxnSpPr>
              <a:cxnSpLocks/>
              <a:stCxn id="161" idx="1"/>
              <a:endCxn id="67" idx="3"/>
            </p:cNvCxnSpPr>
            <p:nvPr/>
          </p:nvCxnSpPr>
          <p:spPr>
            <a:xfrm flipH="1">
              <a:off x="2316540" y="2828826"/>
              <a:ext cx="935585" cy="501709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5166227-76D8-48BF-92A2-B1BD5794F2D0}"/>
                </a:ext>
              </a:extLst>
            </p:cNvPr>
            <p:cNvCxnSpPr>
              <a:cxnSpLocks/>
              <a:stCxn id="160" idx="1"/>
              <a:endCxn id="67" idx="3"/>
            </p:cNvCxnSpPr>
            <p:nvPr/>
          </p:nvCxnSpPr>
          <p:spPr>
            <a:xfrm flipH="1" flipV="1">
              <a:off x="2316540" y="3330535"/>
              <a:ext cx="935585" cy="597756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01566B07-A060-4D06-BB19-6846DB32E3A1}"/>
                </a:ext>
              </a:extLst>
            </p:cNvPr>
            <p:cNvCxnSpPr>
              <a:cxnSpLocks/>
              <a:stCxn id="68" idx="1"/>
              <a:endCxn id="58" idx="3"/>
            </p:cNvCxnSpPr>
            <p:nvPr/>
          </p:nvCxnSpPr>
          <p:spPr>
            <a:xfrm flipH="1">
              <a:off x="9449281" y="3299792"/>
              <a:ext cx="920643" cy="618094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B13ABA2-40E6-45FE-8F90-6F0365A382E1}"/>
                </a:ext>
              </a:extLst>
            </p:cNvPr>
            <p:cNvCxnSpPr>
              <a:cxnSpLocks/>
              <a:stCxn id="68" idx="1"/>
              <a:endCxn id="158" idx="3"/>
            </p:cNvCxnSpPr>
            <p:nvPr/>
          </p:nvCxnSpPr>
          <p:spPr>
            <a:xfrm flipH="1" flipV="1">
              <a:off x="9434339" y="2823007"/>
              <a:ext cx="935585" cy="476785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4E36BE1-A1C2-4D20-BB7B-9AFFF0E241FC}"/>
                </a:ext>
              </a:extLst>
            </p:cNvPr>
            <p:cNvSpPr/>
            <p:nvPr/>
          </p:nvSpPr>
          <p:spPr bwMode="auto">
            <a:xfrm>
              <a:off x="1145670" y="4463766"/>
              <a:ext cx="975847" cy="8907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  <a:alpha val="50196"/>
              </a:schemeClr>
            </a:solidFill>
            <a:ln w="19050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cs typeface="Times New Roman" panose="02020603050405020304" pitchFamily="18" charset="0"/>
                </a:rPr>
                <a:t>YouTube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EDC0597-D6B6-4FBA-97E9-C2B50D80A1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6965" y="4352544"/>
              <a:ext cx="3282587" cy="556576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01F2F0B-6986-4751-A514-11AF483553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86000" y="4353409"/>
              <a:ext cx="5742909" cy="822095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08690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D1D6E29-384B-1C05-9A82-616036A31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9"/>
            <a:ext cx="12192000" cy="910006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 panose="02040503050406030204" pitchFamily="18" charset="0"/>
                <a:cs typeface="Times New Roman" panose="02020603050405020304" pitchFamily="18" charset="0"/>
              </a:rPr>
              <a:t>Live Concert Ecosystem</a:t>
            </a:r>
            <a:endParaRPr 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ECA248-2C11-D404-6980-EB953675689C}"/>
              </a:ext>
            </a:extLst>
          </p:cNvPr>
          <p:cNvGrpSpPr/>
          <p:nvPr/>
        </p:nvGrpSpPr>
        <p:grpSpPr>
          <a:xfrm>
            <a:off x="713705" y="1688658"/>
            <a:ext cx="10777747" cy="2192404"/>
            <a:chOff x="576053" y="2160605"/>
            <a:chExt cx="10777747" cy="2192404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A935871B-B90F-5CA8-9851-76B0202D52CD}"/>
                </a:ext>
              </a:extLst>
            </p:cNvPr>
            <p:cNvSpPr/>
            <p:nvPr/>
          </p:nvSpPr>
          <p:spPr>
            <a:xfrm>
              <a:off x="576053" y="2887814"/>
              <a:ext cx="1220693" cy="766246"/>
            </a:xfrm>
            <a:prstGeom prst="roundRect">
              <a:avLst/>
            </a:prstGeom>
            <a:solidFill>
              <a:srgbClr val="FBE3D6">
                <a:alpha val="54902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Artists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E29BCF8B-3315-5826-125B-344445C594C0}"/>
                </a:ext>
              </a:extLst>
            </p:cNvPr>
            <p:cNvSpPr/>
            <p:nvPr/>
          </p:nvSpPr>
          <p:spPr>
            <a:xfrm>
              <a:off x="5997472" y="2242799"/>
              <a:ext cx="1085656" cy="734143"/>
            </a:xfrm>
            <a:prstGeom prst="roundRect">
              <a:avLst/>
            </a:prstGeom>
            <a:solidFill>
              <a:srgbClr val="DDF30D">
                <a:alpha val="21176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LN</a:t>
              </a:r>
            </a:p>
            <a:p>
              <a:pPr algn="ctr"/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Venues</a:t>
              </a:r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71CEF44A-01F6-F197-EA5D-C23AB0E180A5}"/>
                </a:ext>
              </a:extLst>
            </p:cNvPr>
            <p:cNvSpPr/>
            <p:nvPr/>
          </p:nvSpPr>
          <p:spPr>
            <a:xfrm>
              <a:off x="7771288" y="2285101"/>
              <a:ext cx="1474518" cy="646331"/>
            </a:xfrm>
            <a:prstGeom prst="roundRect">
              <a:avLst/>
            </a:prstGeom>
            <a:solidFill>
              <a:srgbClr val="DDF30D">
                <a:alpha val="21176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TM Ticketer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0F6670B-2C99-3ACE-DEDA-8D07E08339DE}"/>
                </a:ext>
              </a:extLst>
            </p:cNvPr>
            <p:cNvCxnSpPr>
              <a:cxnSpLocks/>
              <a:endCxn id="70" idx="1"/>
            </p:cNvCxnSpPr>
            <p:nvPr/>
          </p:nvCxnSpPr>
          <p:spPr>
            <a:xfrm>
              <a:off x="1852952" y="3532004"/>
              <a:ext cx="790511" cy="37334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29469F96-3217-ED08-639D-BA494CC6CF61}"/>
                </a:ext>
              </a:extLst>
            </p:cNvPr>
            <p:cNvCxnSpPr>
              <a:cxnSpLocks/>
              <a:stCxn id="58" idx="3"/>
              <a:endCxn id="52" idx="1"/>
            </p:cNvCxnSpPr>
            <p:nvPr/>
          </p:nvCxnSpPr>
          <p:spPr>
            <a:xfrm>
              <a:off x="5309312" y="2608268"/>
              <a:ext cx="688160" cy="160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305C5561-3EBB-6C19-37C4-2D119C5092F7}"/>
                </a:ext>
              </a:extLst>
            </p:cNvPr>
            <p:cNvCxnSpPr>
              <a:cxnSpLocks/>
              <a:stCxn id="52" idx="3"/>
              <a:endCxn id="53" idx="1"/>
            </p:cNvCxnSpPr>
            <p:nvPr/>
          </p:nvCxnSpPr>
          <p:spPr>
            <a:xfrm flipV="1">
              <a:off x="7083128" y="2608267"/>
              <a:ext cx="688160" cy="160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F2F290A-4480-ABA4-BEE4-E3B6931176A0}"/>
                </a:ext>
              </a:extLst>
            </p:cNvPr>
            <p:cNvCxnSpPr>
              <a:cxnSpLocks/>
              <a:endCxn id="58" idx="1"/>
            </p:cNvCxnSpPr>
            <p:nvPr/>
          </p:nvCxnSpPr>
          <p:spPr>
            <a:xfrm flipV="1">
              <a:off x="1852952" y="2608268"/>
              <a:ext cx="784469" cy="40175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689B8190-7ACC-D2B5-C439-66445ADA010A}"/>
                </a:ext>
              </a:extLst>
            </p:cNvPr>
            <p:cNvSpPr/>
            <p:nvPr/>
          </p:nvSpPr>
          <p:spPr>
            <a:xfrm>
              <a:off x="2637421" y="2160605"/>
              <a:ext cx="2671891" cy="895325"/>
            </a:xfrm>
            <a:prstGeom prst="roundRect">
              <a:avLst/>
            </a:prstGeom>
            <a:solidFill>
              <a:srgbClr val="DDF30D">
                <a:alpha val="21176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LN </a:t>
              </a:r>
            </a:p>
            <a:p>
              <a:pPr algn="ctr"/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Artist Management</a:t>
              </a:r>
              <a:b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Concert Promotions</a:t>
              </a:r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E454485E-A7BD-0840-A030-57E61A291A2F}"/>
                </a:ext>
              </a:extLst>
            </p:cNvPr>
            <p:cNvSpPr/>
            <p:nvPr/>
          </p:nvSpPr>
          <p:spPr>
            <a:xfrm>
              <a:off x="9879282" y="2841195"/>
              <a:ext cx="1474518" cy="859484"/>
            </a:xfrm>
            <a:prstGeom prst="roundRect">
              <a:avLst/>
            </a:prstGeom>
            <a:solidFill>
              <a:srgbClr val="FBE3D6">
                <a:alpha val="54902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Fans</a:t>
              </a:r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793DC656-D8F8-96A7-241E-0453C91CD971}"/>
                </a:ext>
              </a:extLst>
            </p:cNvPr>
            <p:cNvSpPr/>
            <p:nvPr/>
          </p:nvSpPr>
          <p:spPr>
            <a:xfrm>
              <a:off x="5997472" y="3532004"/>
              <a:ext cx="1064626" cy="746683"/>
            </a:xfrm>
            <a:prstGeom prst="roundRect">
              <a:avLst/>
            </a:prstGeom>
            <a:solidFill>
              <a:srgbClr val="CAEEFB">
                <a:alpha val="50196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Indep</a:t>
              </a:r>
              <a:endParaRPr lang="en-US" b="1" dirty="0">
                <a:solidFill>
                  <a:srgbClr val="3F1D74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Venues</a:t>
              </a:r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BE8C42EA-B7B2-9157-C20D-6B50A8EBDC04}"/>
                </a:ext>
              </a:extLst>
            </p:cNvPr>
            <p:cNvSpPr/>
            <p:nvPr/>
          </p:nvSpPr>
          <p:spPr>
            <a:xfrm>
              <a:off x="7771864" y="3508422"/>
              <a:ext cx="1474518" cy="788559"/>
            </a:xfrm>
            <a:prstGeom prst="roundRect">
              <a:avLst/>
            </a:prstGeom>
            <a:solidFill>
              <a:srgbClr val="CAEEFB">
                <a:alpha val="50196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Indep</a:t>
              </a:r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 Ticketer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EE420BB6-D51C-6785-500D-EFA5CB25D83F}"/>
                </a:ext>
              </a:extLst>
            </p:cNvPr>
            <p:cNvCxnSpPr>
              <a:cxnSpLocks/>
              <a:stCxn id="70" idx="3"/>
              <a:endCxn id="62" idx="1"/>
            </p:cNvCxnSpPr>
            <p:nvPr/>
          </p:nvCxnSpPr>
          <p:spPr>
            <a:xfrm flipV="1">
              <a:off x="5315354" y="3905346"/>
              <a:ext cx="682118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3A7F1154-D9F3-EE80-FECD-186321F4AD84}"/>
                </a:ext>
              </a:extLst>
            </p:cNvPr>
            <p:cNvCxnSpPr>
              <a:cxnSpLocks/>
              <a:stCxn id="62" idx="3"/>
              <a:endCxn id="63" idx="1"/>
            </p:cNvCxnSpPr>
            <p:nvPr/>
          </p:nvCxnSpPr>
          <p:spPr>
            <a:xfrm flipV="1">
              <a:off x="7062098" y="3902702"/>
              <a:ext cx="709766" cy="264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A74AD570-ABE4-D3C7-C626-A421CEA973EE}"/>
                </a:ext>
              </a:extLst>
            </p:cNvPr>
            <p:cNvCxnSpPr>
              <a:cxnSpLocks/>
              <a:stCxn id="53" idx="3"/>
            </p:cNvCxnSpPr>
            <p:nvPr/>
          </p:nvCxnSpPr>
          <p:spPr>
            <a:xfrm>
              <a:off x="9245806" y="2608267"/>
              <a:ext cx="577270" cy="3686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AF1B669-F478-3127-834F-C7748EAC45F4}"/>
                </a:ext>
              </a:extLst>
            </p:cNvPr>
            <p:cNvCxnSpPr>
              <a:cxnSpLocks/>
              <a:stCxn id="63" idx="3"/>
            </p:cNvCxnSpPr>
            <p:nvPr/>
          </p:nvCxnSpPr>
          <p:spPr>
            <a:xfrm flipV="1">
              <a:off x="9246382" y="3588142"/>
              <a:ext cx="576694" cy="3145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71DD7DD4-252E-0704-7D87-E823F36CE440}"/>
                </a:ext>
              </a:extLst>
            </p:cNvPr>
            <p:cNvSpPr/>
            <p:nvPr/>
          </p:nvSpPr>
          <p:spPr>
            <a:xfrm>
              <a:off x="2643463" y="3457684"/>
              <a:ext cx="2671891" cy="895325"/>
            </a:xfrm>
            <a:prstGeom prst="roundRect">
              <a:avLst/>
            </a:prstGeom>
            <a:solidFill>
              <a:srgbClr val="CAEEFB">
                <a:alpha val="50196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Independent</a:t>
              </a:r>
            </a:p>
            <a:p>
              <a:pPr algn="ctr"/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Artist Management</a:t>
              </a:r>
              <a:b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solidFill>
                    <a:srgbClr val="3F1D74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Concert Promotions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14633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74136-BFF2-32F6-592A-B37F197FE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B02C32AE-CFD8-6F24-DF45-ECA863624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8090"/>
            <a:ext cx="12192000" cy="905944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U.S. v Visa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C52AC1-9261-9731-A1E0-8319555D0821}"/>
              </a:ext>
            </a:extLst>
          </p:cNvPr>
          <p:cNvGrpSpPr/>
          <p:nvPr/>
        </p:nvGrpSpPr>
        <p:grpSpPr>
          <a:xfrm>
            <a:off x="2280385" y="1690025"/>
            <a:ext cx="7633089" cy="4626425"/>
            <a:chOff x="1346319" y="1296736"/>
            <a:chExt cx="7633089" cy="4626425"/>
          </a:xfrm>
        </p:grpSpPr>
        <p:sp>
          <p:nvSpPr>
            <p:cNvPr id="76803" name="AutoShape 3" descr="Blue tissue paper">
              <a:extLst>
                <a:ext uri="{FF2B5EF4-FFF2-40B4-BE49-F238E27FC236}">
                  <a16:creationId xmlns:a16="http://schemas.microsoft.com/office/drawing/2014/main" id="{FF106BDA-62FA-B2CF-D232-EBF300DAF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491" y="1396719"/>
              <a:ext cx="2462582" cy="71508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Visa and MasterCard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Banks</a:t>
              </a:r>
            </a:p>
          </p:txBody>
        </p:sp>
        <p:sp>
          <p:nvSpPr>
            <p:cNvPr id="76804" name="AutoShape 4" descr="Blue tissue paper">
              <a:extLst>
                <a:ext uri="{FF2B5EF4-FFF2-40B4-BE49-F238E27FC236}">
                  <a16:creationId xmlns:a16="http://schemas.microsoft.com/office/drawing/2014/main" id="{DD43A69E-A159-7AE7-C66B-91FBCA666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1100" y="3294973"/>
              <a:ext cx="22098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Amex</a:t>
              </a:r>
            </a:p>
          </p:txBody>
        </p:sp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7CCB3274-81EE-378F-DF42-A5C53AB52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3735" y="3395557"/>
              <a:ext cx="725809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Visa</a:t>
              </a:r>
              <a:endParaRPr lang="en-US" b="1" i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6" name="Line 6">
              <a:extLst>
                <a:ext uri="{FF2B5EF4-FFF2-40B4-BE49-F238E27FC236}">
                  <a16:creationId xmlns:a16="http://schemas.microsoft.com/office/drawing/2014/main" id="{351478BA-791E-E9DF-BF08-50F4C861FF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16509" y="4135103"/>
              <a:ext cx="874055" cy="7620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>
              <a:extLst>
                <a:ext uri="{FF2B5EF4-FFF2-40B4-BE49-F238E27FC236}">
                  <a16:creationId xmlns:a16="http://schemas.microsoft.com/office/drawing/2014/main" id="{D67EADDD-713A-8EA5-4D91-644CF4D039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1879" y="2115397"/>
              <a:ext cx="1295393" cy="106487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8" name="AutoShape 8" descr="Blue tissue paper">
              <a:extLst>
                <a:ext uri="{FF2B5EF4-FFF2-40B4-BE49-F238E27FC236}">
                  <a16:creationId xmlns:a16="http://schemas.microsoft.com/office/drawing/2014/main" id="{7AF3C754-F4DD-00FB-427A-7B9D210C5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004" y="5161161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Cardholders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Merchants</a:t>
              </a:r>
            </a:p>
          </p:txBody>
        </p:sp>
        <p:sp>
          <p:nvSpPr>
            <p:cNvPr id="76809" name="Line 9">
              <a:extLst>
                <a:ext uri="{FF2B5EF4-FFF2-40B4-BE49-F238E27FC236}">
                  <a16:creationId xmlns:a16="http://schemas.microsoft.com/office/drawing/2014/main" id="{5FDE91B0-3CA0-AFF9-0094-20ABEC1F65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625" y="2259306"/>
              <a:ext cx="373766" cy="1047074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0" name="Line 10">
              <a:extLst>
                <a:ext uri="{FF2B5EF4-FFF2-40B4-BE49-F238E27FC236}">
                  <a16:creationId xmlns:a16="http://schemas.microsoft.com/office/drawing/2014/main" id="{23E8F1C1-01F8-4E5B-A3CE-4BEDC2CB62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36508" y="4101374"/>
              <a:ext cx="1010693" cy="987861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n>
                  <a:solidFill>
                    <a:srgbClr val="92D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1" name="AutoShape 11" descr="Blue tissue paper">
              <a:extLst>
                <a:ext uri="{FF2B5EF4-FFF2-40B4-BE49-F238E27FC236}">
                  <a16:creationId xmlns:a16="http://schemas.microsoft.com/office/drawing/2014/main" id="{A6468472-63EE-9D0B-6093-D29B6D2D6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5200" y="1296736"/>
              <a:ext cx="1563624" cy="75085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Discover </a:t>
              </a:r>
              <a:b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Bank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>
              <a:extLst>
                <a:ext uri="{FF2B5EF4-FFF2-40B4-BE49-F238E27FC236}">
                  <a16:creationId xmlns:a16="http://schemas.microsoft.com/office/drawing/2014/main" id="{BB99770F-8CC6-88D2-C0F5-9DB4737E82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2457" y="2431437"/>
              <a:ext cx="1078992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Card 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Issuing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4" name="Text Box 14">
              <a:extLst>
                <a:ext uri="{FF2B5EF4-FFF2-40B4-BE49-F238E27FC236}">
                  <a16:creationId xmlns:a16="http://schemas.microsoft.com/office/drawing/2014/main" id="{D3B230CD-9A4B-C83B-CC2A-2D8D672322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6319" y="4316453"/>
              <a:ext cx="1099596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Network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Services</a:t>
              </a:r>
            </a:p>
          </p:txBody>
        </p:sp>
        <p:sp>
          <p:nvSpPr>
            <p:cNvPr id="18" name="AutoShape 4" descr="Blue tissue paper">
              <a:extLst>
                <a:ext uri="{FF2B5EF4-FFF2-40B4-BE49-F238E27FC236}">
                  <a16:creationId xmlns:a16="http://schemas.microsoft.com/office/drawing/2014/main" id="{5DE0BDC1-9BB1-B1D6-E51C-AD65B14FC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0281" y="3278109"/>
              <a:ext cx="1429127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Discover</a:t>
              </a:r>
            </a:p>
          </p:txBody>
        </p:sp>
        <p:sp>
          <p:nvSpPr>
            <p:cNvPr id="3" name="AutoShape 11" descr="Blue tissue paper">
              <a:extLst>
                <a:ext uri="{FF2B5EF4-FFF2-40B4-BE49-F238E27FC236}">
                  <a16:creationId xmlns:a16="http://schemas.microsoft.com/office/drawing/2014/main" id="{2D636993-BB71-6ADA-FBA3-EFBE066A2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2081" y="1369888"/>
              <a:ext cx="1636776" cy="768095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Amex </a:t>
              </a:r>
              <a:b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Bank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C6183B9C-3FFA-A4C5-3C54-C62A542AC2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6000" y="2151973"/>
              <a:ext cx="0" cy="106487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AutoShape 5" descr="Blue tissue paper">
              <a:extLst>
                <a:ext uri="{FF2B5EF4-FFF2-40B4-BE49-F238E27FC236}">
                  <a16:creationId xmlns:a16="http://schemas.microsoft.com/office/drawing/2014/main" id="{B29A99E5-0286-F623-374F-9E056794C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417" y="3383365"/>
              <a:ext cx="1441704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MasterCard</a:t>
              </a:r>
              <a:endParaRPr lang="en-US" b="1" i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Line 9">
              <a:extLst>
                <a:ext uri="{FF2B5EF4-FFF2-40B4-BE49-F238E27FC236}">
                  <a16:creationId xmlns:a16="http://schemas.microsoft.com/office/drawing/2014/main" id="{621E4180-14B6-07B3-4765-59EEFAE45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2736" y="2305026"/>
              <a:ext cx="466344" cy="969264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216000C2-5E7F-C7E6-A3EE-F3F279B06B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7448" y="2066545"/>
              <a:ext cx="2752344" cy="996696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BD425832-58FD-33D7-EB4B-CFDC9ACEE4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50936" y="2130637"/>
              <a:ext cx="0" cy="106487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8DE5CB8D-06F0-A2BA-D7D6-FEC496515D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8856" y="4298503"/>
              <a:ext cx="1889760" cy="896027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E253E99D-63BE-5F29-60BC-BAF66E5D80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5353" y="4272063"/>
              <a:ext cx="11126" cy="693129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n>
                  <a:solidFill>
                    <a:srgbClr val="92D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19737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7DBB2-6BDD-4B0D-1290-FA4A5BB4D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00329F82-3593-E7F7-1465-3868E4D16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07923"/>
            <a:ext cx="12192000" cy="896110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>
                <a:latin typeface="Cambria" panose="02040503050406030204" pitchFamily="18" charset="0"/>
                <a:cs typeface="Times New Roman" pitchFamily="18" charset="0"/>
              </a:rPr>
              <a:t>SCLC v Visa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3AD17FF-90C2-0732-1263-54FC5D222E77}"/>
              </a:ext>
            </a:extLst>
          </p:cNvPr>
          <p:cNvGrpSpPr/>
          <p:nvPr/>
        </p:nvGrpSpPr>
        <p:grpSpPr>
          <a:xfrm>
            <a:off x="1317804" y="1694182"/>
            <a:ext cx="9570971" cy="4612436"/>
            <a:chOff x="1071999" y="1310725"/>
            <a:chExt cx="9570971" cy="4612436"/>
          </a:xfrm>
        </p:grpSpPr>
        <p:sp>
          <p:nvSpPr>
            <p:cNvPr id="76803" name="AutoShape 3" descr="Blue tissue paper">
              <a:extLst>
                <a:ext uri="{FF2B5EF4-FFF2-40B4-BE49-F238E27FC236}">
                  <a16:creationId xmlns:a16="http://schemas.microsoft.com/office/drawing/2014/main" id="{5D0E8A3E-64DB-4031-8A33-9778534A5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1500" y="3380967"/>
              <a:ext cx="2462582" cy="71508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Visa and MasterCard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Issuers</a:t>
              </a:r>
            </a:p>
          </p:txBody>
        </p:sp>
        <p:sp>
          <p:nvSpPr>
            <p:cNvPr id="76804" name="AutoShape 4" descr="Blue tissue paper">
              <a:extLst>
                <a:ext uri="{FF2B5EF4-FFF2-40B4-BE49-F238E27FC236}">
                  <a16:creationId xmlns:a16="http://schemas.microsoft.com/office/drawing/2014/main" id="{434D96BB-3E93-5A81-7FAE-08F6A6141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1100" y="3294973"/>
              <a:ext cx="22098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MountainWest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FDCB2E62-07DB-0B2D-13A8-D8790645D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5719" y="1310725"/>
              <a:ext cx="725809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Visa</a:t>
              </a:r>
              <a:endParaRPr lang="en-US" b="1" i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6" name="Line 6">
              <a:extLst>
                <a:ext uri="{FF2B5EF4-FFF2-40B4-BE49-F238E27FC236}">
                  <a16:creationId xmlns:a16="http://schemas.microsoft.com/office/drawing/2014/main" id="{4CD5A72C-6908-AA23-A702-AF7A0C71DB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16509" y="4135103"/>
              <a:ext cx="874055" cy="7620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>
              <a:extLst>
                <a:ext uri="{FF2B5EF4-FFF2-40B4-BE49-F238E27FC236}">
                  <a16:creationId xmlns:a16="http://schemas.microsoft.com/office/drawing/2014/main" id="{1D1C8D17-B67C-3E5A-78C1-536085DB7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2836" y="2170544"/>
              <a:ext cx="1246909" cy="988292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8" name="AutoShape 8" descr="Blue tissue paper">
              <a:extLst>
                <a:ext uri="{FF2B5EF4-FFF2-40B4-BE49-F238E27FC236}">
                  <a16:creationId xmlns:a16="http://schemas.microsoft.com/office/drawing/2014/main" id="{1F8B5D79-DA78-78E1-BAB1-B2919A104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004" y="5161161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Cardholders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Merchants</a:t>
              </a:r>
            </a:p>
          </p:txBody>
        </p:sp>
        <p:sp>
          <p:nvSpPr>
            <p:cNvPr id="76809" name="Line 9">
              <a:extLst>
                <a:ext uri="{FF2B5EF4-FFF2-40B4-BE49-F238E27FC236}">
                  <a16:creationId xmlns:a16="http://schemas.microsoft.com/office/drawing/2014/main" id="{236C8EF2-84D3-1C8E-757C-0A61C7627F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1672" y="2253672"/>
              <a:ext cx="27709" cy="988291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0" name="Line 10">
              <a:extLst>
                <a:ext uri="{FF2B5EF4-FFF2-40B4-BE49-F238E27FC236}">
                  <a16:creationId xmlns:a16="http://schemas.microsoft.com/office/drawing/2014/main" id="{E7C81C19-D463-B10A-98E9-FEA8E17756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7049" y="4230684"/>
              <a:ext cx="800081" cy="795728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n>
                  <a:solidFill>
                    <a:srgbClr val="92D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1" name="AutoShape 11" descr="Blue tissue paper">
              <a:extLst>
                <a:ext uri="{FF2B5EF4-FFF2-40B4-BE49-F238E27FC236}">
                  <a16:creationId xmlns:a16="http://schemas.microsoft.com/office/drawing/2014/main" id="{DF872ABF-6984-C91D-606F-009581A82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79346" y="1342918"/>
              <a:ext cx="1563624" cy="75085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Amex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>
              <a:extLst>
                <a:ext uri="{FF2B5EF4-FFF2-40B4-BE49-F238E27FC236}">
                  <a16:creationId xmlns:a16="http://schemas.microsoft.com/office/drawing/2014/main" id="{9889050E-5568-957E-EA90-746FEB8508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5105" y="4690005"/>
              <a:ext cx="1078992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Card 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Issuing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4" name="Text Box 14">
              <a:extLst>
                <a:ext uri="{FF2B5EF4-FFF2-40B4-BE49-F238E27FC236}">
                  <a16:creationId xmlns:a16="http://schemas.microsoft.com/office/drawing/2014/main" id="{47291BF1-2DB9-4907-23B6-975232CBF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1999" y="2515085"/>
              <a:ext cx="1099596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Network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Access</a:t>
              </a:r>
            </a:p>
          </p:txBody>
        </p:sp>
        <p:sp>
          <p:nvSpPr>
            <p:cNvPr id="18" name="AutoShape 4" descr="Blue tissue paper">
              <a:extLst>
                <a:ext uri="{FF2B5EF4-FFF2-40B4-BE49-F238E27FC236}">
                  <a16:creationId xmlns:a16="http://schemas.microsoft.com/office/drawing/2014/main" id="{844BF8AA-870F-BEE7-AE06-2D1FE46ED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8936" y="3278109"/>
              <a:ext cx="1429127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Amex</a:t>
              </a:r>
            </a:p>
          </p:txBody>
        </p:sp>
        <p:sp>
          <p:nvSpPr>
            <p:cNvPr id="3" name="AutoShape 11" descr="Blue tissue paper">
              <a:extLst>
                <a:ext uri="{FF2B5EF4-FFF2-40B4-BE49-F238E27FC236}">
                  <a16:creationId xmlns:a16="http://schemas.microsoft.com/office/drawing/2014/main" id="{5AA260A6-3358-C86B-2EA4-9A9DEC0CC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5609" y="1351415"/>
              <a:ext cx="1636776" cy="768095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Discover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AutoShape 5" descr="Blue tissue paper">
              <a:extLst>
                <a:ext uri="{FF2B5EF4-FFF2-40B4-BE49-F238E27FC236}">
                  <a16:creationId xmlns:a16="http://schemas.microsoft.com/office/drawing/2014/main" id="{C97EF186-E67D-1BA5-E691-F763C047D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2143" y="1336402"/>
              <a:ext cx="1441704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MasterCard</a:t>
              </a:r>
              <a:endParaRPr lang="en-US" b="1" i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Line 9">
              <a:extLst>
                <a:ext uri="{FF2B5EF4-FFF2-40B4-BE49-F238E27FC236}">
                  <a16:creationId xmlns:a16="http://schemas.microsoft.com/office/drawing/2014/main" id="{DE958035-C6EE-E7D1-305E-993CD8CFE5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6199" y="2253672"/>
              <a:ext cx="11545" cy="946727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CD15AC26-5325-1FCD-F954-CC5E9DB7E1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5593" y="2177379"/>
              <a:ext cx="2752344" cy="996696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D187C7BC-1495-77F6-5A66-66F4A2EE67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93918" y="2158346"/>
              <a:ext cx="0" cy="106487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0CFEEBDC-CE4A-5EDE-D733-8C28DBD26D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8856" y="4224613"/>
              <a:ext cx="1889760" cy="896027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7CACF06D-B4E7-2886-A892-EA585D35E4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5353" y="4272063"/>
              <a:ext cx="11126" cy="693129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n>
                  <a:solidFill>
                    <a:srgbClr val="92D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AutoShape 4" descr="Blue tissue paper">
              <a:extLst>
                <a:ext uri="{FF2B5EF4-FFF2-40B4-BE49-F238E27FC236}">
                  <a16:creationId xmlns:a16="http://schemas.microsoft.com/office/drawing/2014/main" id="{982CE146-359A-85E5-78AF-1B49A602E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4827" y="3273491"/>
              <a:ext cx="1429127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Discover</a:t>
              </a:r>
            </a:p>
          </p:txBody>
        </p:sp>
        <p:sp>
          <p:nvSpPr>
            <p:cNvPr id="6" name="Line 9">
              <a:extLst>
                <a:ext uri="{FF2B5EF4-FFF2-40B4-BE49-F238E27FC236}">
                  <a16:creationId xmlns:a16="http://schemas.microsoft.com/office/drawing/2014/main" id="{CD582108-0B9A-D65F-1643-FFB714E9C1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844209" y="2209146"/>
              <a:ext cx="0" cy="106487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CCBFB6F3-BDFF-4BFA-08B9-F4E13D58D4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94606" y="2207491"/>
              <a:ext cx="990048" cy="937217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6C52C754-2221-1777-9711-E476D71B8D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56945" y="4198357"/>
              <a:ext cx="1587966" cy="101095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n>
                  <a:solidFill>
                    <a:srgbClr val="92D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44484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6CCBBF11-FFC7-B7C2-CB53-D4A5B96B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8"/>
            <a:ext cx="12192000" cy="917218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Monopolist’s Demand Curve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B7186E-DA3E-F346-4E34-C31DA2881A23}"/>
              </a:ext>
            </a:extLst>
          </p:cNvPr>
          <p:cNvGrpSpPr/>
          <p:nvPr/>
        </p:nvGrpSpPr>
        <p:grpSpPr>
          <a:xfrm>
            <a:off x="4128666" y="1690771"/>
            <a:ext cx="3935699" cy="3103141"/>
            <a:chOff x="2929128" y="1612115"/>
            <a:chExt cx="3935699" cy="3103141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BC4B434-0167-A6B8-E6C7-1D22B3FA3BA5}"/>
                </a:ext>
              </a:extLst>
            </p:cNvPr>
            <p:cNvCxnSpPr/>
            <p:nvPr/>
          </p:nvCxnSpPr>
          <p:spPr>
            <a:xfrm>
              <a:off x="3602736" y="2168144"/>
              <a:ext cx="1801368" cy="0"/>
            </a:xfrm>
            <a:prstGeom prst="line">
              <a:avLst/>
            </a:prstGeom>
            <a:ln w="5715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7E4576D-907D-5C4A-11BB-B62BB7EDF170}"/>
                </a:ext>
              </a:extLst>
            </p:cNvPr>
            <p:cNvGrpSpPr/>
            <p:nvPr/>
          </p:nvGrpSpPr>
          <p:grpSpPr>
            <a:xfrm>
              <a:off x="3622006" y="1612115"/>
              <a:ext cx="3242821" cy="3101419"/>
              <a:chOff x="3403076" y="904973"/>
              <a:chExt cx="3242821" cy="3101419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DB7C0A5-6F2C-5EB0-8DEF-8FE5FC76A7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3076" y="904973"/>
                <a:ext cx="0" cy="310141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C360CEA-253F-10E8-7088-7E1005C642EE}"/>
                  </a:ext>
                </a:extLst>
              </p:cNvPr>
              <p:cNvCxnSpPr/>
              <p:nvPr/>
            </p:nvCxnSpPr>
            <p:spPr>
              <a:xfrm>
                <a:off x="3403076" y="4006392"/>
                <a:ext cx="3242821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B021345-E3F1-7E04-BE65-C3A082830777}"/>
                </a:ext>
              </a:extLst>
            </p:cNvPr>
            <p:cNvCxnSpPr>
              <a:cxnSpLocks/>
            </p:cNvCxnSpPr>
            <p:nvPr/>
          </p:nvCxnSpPr>
          <p:spPr>
            <a:xfrm>
              <a:off x="5390896" y="4377944"/>
              <a:ext cx="603504" cy="0"/>
            </a:xfrm>
            <a:prstGeom prst="line">
              <a:avLst/>
            </a:prstGeom>
            <a:ln w="5715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4F6DE58-F8D5-CC7E-1A00-6ED333568CC8}"/>
                </a:ext>
              </a:extLst>
            </p:cNvPr>
            <p:cNvCxnSpPr>
              <a:cxnSpLocks/>
            </p:cNvCxnSpPr>
            <p:nvPr/>
          </p:nvCxnSpPr>
          <p:spPr>
            <a:xfrm>
              <a:off x="5404104" y="2133600"/>
              <a:ext cx="0" cy="2275840"/>
            </a:xfrm>
            <a:prstGeom prst="line">
              <a:avLst/>
            </a:prstGeom>
            <a:ln w="5715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06ACFDA-E509-A321-554D-9FAFBFD874B3}"/>
                </a:ext>
              </a:extLst>
            </p:cNvPr>
            <p:cNvCxnSpPr>
              <a:cxnSpLocks/>
            </p:cNvCxnSpPr>
            <p:nvPr/>
          </p:nvCxnSpPr>
          <p:spPr>
            <a:xfrm>
              <a:off x="5993384" y="4361688"/>
              <a:ext cx="0" cy="353568"/>
            </a:xfrm>
            <a:prstGeom prst="line">
              <a:avLst/>
            </a:prstGeom>
            <a:ln w="5715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AF1758-4AC2-9A50-28F8-EB64707D093C}"/>
                </a:ext>
              </a:extLst>
            </p:cNvPr>
            <p:cNvSpPr txBox="1"/>
            <p:nvPr/>
          </p:nvSpPr>
          <p:spPr>
            <a:xfrm>
              <a:off x="2929128" y="1952752"/>
              <a:ext cx="7425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$100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36524C7-B1D1-75CF-8F83-AB909B871496}"/>
                </a:ext>
              </a:extLst>
            </p:cNvPr>
            <p:cNvSpPr txBox="1"/>
            <p:nvPr/>
          </p:nvSpPr>
          <p:spPr>
            <a:xfrm>
              <a:off x="3079496" y="4166616"/>
              <a:ext cx="5998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$10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6D5997F-1EA7-658D-EBD6-F2B5FC302D7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168" y="4370832"/>
              <a:ext cx="1783080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22660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B0BFC-74A4-1BC0-C1D7-E639392DA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176FCF-71BE-CE11-F790-E73D43B40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73942"/>
              </p:ext>
            </p:extLst>
          </p:nvPr>
        </p:nvGraphicFramePr>
        <p:xfrm>
          <a:off x="2866768" y="1632805"/>
          <a:ext cx="6109623" cy="3571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9991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476429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496782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606421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Market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Entrant Accepts Settlement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Entrant Rejects</a:t>
                      </a:r>
                    </a:p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Settlement 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Incremental Profits from Agreement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60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New Entrant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60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-60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B9AFF4EE-CB28-0091-06C7-F7F413C20A3B}"/>
              </a:ext>
            </a:extLst>
          </p:cNvPr>
          <p:cNvSpPr/>
          <p:nvPr/>
        </p:nvSpPr>
        <p:spPr>
          <a:xfrm rot="3073985">
            <a:off x="7617673" y="3223044"/>
            <a:ext cx="1150113" cy="10865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D774A11-8C9D-CD09-3C70-C1253F6DA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7484" y="707923"/>
            <a:ext cx="12192000" cy="903744"/>
          </a:xfrm>
        </p:spPr>
        <p:txBody>
          <a:bodyPr>
            <a:noAutofit/>
          </a:bodyPr>
          <a:lstStyle/>
          <a:p>
            <a:pPr algn="ctr"/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Non-Competition Payment</a:t>
            </a: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33DD49-D986-B79C-4C6F-5ABFF9CE0F28}"/>
              </a:ext>
            </a:extLst>
          </p:cNvPr>
          <p:cNvSpPr txBox="1"/>
          <p:nvPr/>
        </p:nvSpPr>
        <p:spPr>
          <a:xfrm>
            <a:off x="9122004" y="3128697"/>
            <a:ext cx="1653087" cy="1015663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Negotiation Range is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60 to 140</a:t>
            </a:r>
          </a:p>
        </p:txBody>
      </p:sp>
    </p:spTree>
    <p:extLst>
      <p:ext uri="{BB962C8B-B14F-4D97-AF65-F5344CB8AC3E}">
        <p14:creationId xmlns:p14="http://schemas.microsoft.com/office/powerpoint/2010/main" val="38941852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7980F-03ED-2CD3-9196-F35F5AEAB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4431EA-BC1A-3DA2-1278-B3CBC22D8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895050"/>
              </p:ext>
            </p:extLst>
          </p:nvPr>
        </p:nvGraphicFramePr>
        <p:xfrm>
          <a:off x="2928552" y="1632805"/>
          <a:ext cx="6047840" cy="3571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4519">
                  <a:extLst>
                    <a:ext uri="{9D8B030D-6E8A-4147-A177-3AD203B41FA5}">
                      <a16:colId xmlns:a16="http://schemas.microsoft.com/office/drawing/2014/main" val="225308781"/>
                    </a:ext>
                  </a:extLst>
                </a:gridCol>
                <a:gridCol w="1461499">
                  <a:extLst>
                    <a:ext uri="{9D8B030D-6E8A-4147-A177-3AD203B41FA5}">
                      <a16:colId xmlns:a16="http://schemas.microsoft.com/office/drawing/2014/main" val="318327027"/>
                    </a:ext>
                  </a:extLst>
                </a:gridCol>
                <a:gridCol w="1272293">
                  <a:extLst>
                    <a:ext uri="{9D8B030D-6E8A-4147-A177-3AD203B41FA5}">
                      <a16:colId xmlns:a16="http://schemas.microsoft.com/office/drawing/2014/main" val="1765625894"/>
                    </a:ext>
                  </a:extLst>
                </a:gridCol>
                <a:gridCol w="1799529">
                  <a:extLst>
                    <a:ext uri="{9D8B030D-6E8A-4147-A177-3AD203B41FA5}">
                      <a16:colId xmlns:a16="http://schemas.microsoft.com/office/drawing/2014/main" val="170019945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Market Profits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Competing</a:t>
                      </a: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Firms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 Wins Case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Entrant Wins Case</a:t>
                      </a:r>
                    </a:p>
                    <a:p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Incremental Profits from Settlement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23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Monopolist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60-20=40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New Entrant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0</a:t>
                      </a:r>
                      <a:endParaRPr lang="en-US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 60-20=40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accent6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-40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96947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Combined Profits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b="1" dirty="0"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54477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7D3E565F-22FB-18F8-A7D8-67D9133751C5}"/>
              </a:ext>
            </a:extLst>
          </p:cNvPr>
          <p:cNvSpPr/>
          <p:nvPr/>
        </p:nvSpPr>
        <p:spPr>
          <a:xfrm rot="3073985">
            <a:off x="7501749" y="3210688"/>
            <a:ext cx="1150113" cy="10865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AC82B1-D4EB-01B7-85B0-21941C65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7484" y="707923"/>
            <a:ext cx="12192000" cy="903744"/>
          </a:xfrm>
        </p:spPr>
        <p:txBody>
          <a:bodyPr>
            <a:noAutofit/>
          </a:bodyPr>
          <a:lstStyle/>
          <a:p>
            <a:pPr algn="ctr"/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Litigation Settlement</a:t>
            </a: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altLang="en-US" sz="48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8F47D8-4BFA-ECE2-68CC-F34BD262EC87}"/>
              </a:ext>
            </a:extLst>
          </p:cNvPr>
          <p:cNvSpPr txBox="1"/>
          <p:nvPr/>
        </p:nvSpPr>
        <p:spPr>
          <a:xfrm>
            <a:off x="9122005" y="3128697"/>
            <a:ext cx="1536192" cy="1015663"/>
          </a:xfrm>
          <a:prstGeom prst="rect">
            <a:avLst/>
          </a:prstGeom>
          <a:solidFill>
            <a:srgbClr val="FFFFCC">
              <a:alpha val="8588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Settlement Range is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40 to 160</a:t>
            </a:r>
          </a:p>
        </p:txBody>
      </p:sp>
    </p:spTree>
    <p:extLst>
      <p:ext uri="{BB962C8B-B14F-4D97-AF65-F5344CB8AC3E}">
        <p14:creationId xmlns:p14="http://schemas.microsoft.com/office/powerpoint/2010/main" val="18008296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9DE100D-7EC3-4A9D-8540-0B8087D517DF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pPr/>
              <a:t>66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8257"/>
            <a:ext cx="12192000" cy="919315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 i="1">
                <a:latin typeface="Cambria" panose="02040503050406030204" pitchFamily="18" charset="0"/>
                <a:cs typeface="Times New Roman" pitchFamily="18" charset="0"/>
              </a:rPr>
              <a:t>JTC Petroleum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957CE1-56D3-15FF-C410-DD3F1F27898D}"/>
              </a:ext>
            </a:extLst>
          </p:cNvPr>
          <p:cNvGrpSpPr/>
          <p:nvPr/>
        </p:nvGrpSpPr>
        <p:grpSpPr>
          <a:xfrm>
            <a:off x="2379407" y="1695872"/>
            <a:ext cx="7446264" cy="4111751"/>
            <a:chOff x="1828800" y="2157985"/>
            <a:chExt cx="7446264" cy="4111751"/>
          </a:xfrm>
        </p:grpSpPr>
        <p:sp>
          <p:nvSpPr>
            <p:cNvPr id="76803" name="AutoShape 3" descr="Blue tissue paper"/>
            <p:cNvSpPr>
              <a:spLocks noChangeArrowheads="1"/>
            </p:cNvSpPr>
            <p:nvPr/>
          </p:nvSpPr>
          <p:spPr bwMode="auto">
            <a:xfrm>
              <a:off x="3284281" y="2286003"/>
              <a:ext cx="1840221" cy="408623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Local Suppliers</a:t>
              </a:r>
            </a:p>
          </p:txBody>
        </p:sp>
        <p:sp>
          <p:nvSpPr>
            <p:cNvPr id="76804" name="AutoShape 4" descr="Blue tissue paper"/>
            <p:cNvSpPr>
              <a:spLocks noChangeArrowheads="1"/>
            </p:cNvSpPr>
            <p:nvPr/>
          </p:nvSpPr>
          <p:spPr bwMode="auto">
            <a:xfrm>
              <a:off x="5562600" y="3657600"/>
              <a:ext cx="22098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JTC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(Excluded rival)</a:t>
              </a:r>
            </a:p>
          </p:txBody>
        </p:sp>
        <p:sp>
          <p:nvSpPr>
            <p:cNvPr id="76805" name="AutoShape 5" descr="Blue tissue paper"/>
            <p:cNvSpPr>
              <a:spLocks noChangeArrowheads="1"/>
            </p:cNvSpPr>
            <p:nvPr/>
          </p:nvSpPr>
          <p:spPr bwMode="auto">
            <a:xfrm>
              <a:off x="2895600" y="3657600"/>
              <a:ext cx="25146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Piasa</a:t>
              </a: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et al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(Cartel members)</a:t>
              </a:r>
            </a:p>
          </p:txBody>
        </p:sp>
        <p:sp>
          <p:nvSpPr>
            <p:cNvPr id="76806" name="Line 6"/>
            <p:cNvSpPr>
              <a:spLocks noChangeShapeType="1"/>
            </p:cNvSpPr>
            <p:nvPr/>
          </p:nvSpPr>
          <p:spPr bwMode="auto">
            <a:xfrm flipH="1" flipV="1">
              <a:off x="4325112" y="4562856"/>
              <a:ext cx="1045464" cy="80467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/>
            <p:cNvSpPr>
              <a:spLocks noChangeShapeType="1"/>
            </p:cNvSpPr>
            <p:nvPr/>
          </p:nvSpPr>
          <p:spPr bwMode="auto">
            <a:xfrm>
              <a:off x="5007864" y="2773681"/>
              <a:ext cx="1219200" cy="762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8" name="AutoShape 8" descr="Blue tissue paper"/>
            <p:cNvSpPr>
              <a:spLocks noChangeArrowheads="1"/>
            </p:cNvSpPr>
            <p:nvPr/>
          </p:nvSpPr>
          <p:spPr bwMode="auto">
            <a:xfrm>
              <a:off x="4337304" y="5507736"/>
              <a:ext cx="25146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Municipalities</a:t>
              </a:r>
            </a:p>
          </p:txBody>
        </p:sp>
        <p:sp>
          <p:nvSpPr>
            <p:cNvPr id="76809" name="Line 9"/>
            <p:cNvSpPr>
              <a:spLocks noChangeShapeType="1"/>
            </p:cNvSpPr>
            <p:nvPr/>
          </p:nvSpPr>
          <p:spPr bwMode="auto">
            <a:xfrm flipH="1">
              <a:off x="4038600" y="2819400"/>
              <a:ext cx="0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1" name="AutoShape 11" descr="Blue tissue paper"/>
            <p:cNvSpPr>
              <a:spLocks noChangeArrowheads="1"/>
            </p:cNvSpPr>
            <p:nvPr/>
          </p:nvSpPr>
          <p:spPr bwMode="auto">
            <a:xfrm>
              <a:off x="6836664" y="2157985"/>
              <a:ext cx="2438400" cy="63094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Distant Suppliers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(higher cost)</a:t>
              </a:r>
            </a:p>
          </p:txBody>
        </p:sp>
        <p:sp>
          <p:nvSpPr>
            <p:cNvPr id="76812" name="Line 12"/>
            <p:cNvSpPr>
              <a:spLocks noChangeShapeType="1"/>
            </p:cNvSpPr>
            <p:nvPr/>
          </p:nvSpPr>
          <p:spPr bwMode="auto">
            <a:xfrm flipH="1">
              <a:off x="6793992" y="2871216"/>
              <a:ext cx="886968" cy="66751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/>
            <p:cNvSpPr txBox="1">
              <a:spLocks noChangeArrowheads="1"/>
            </p:cNvSpPr>
            <p:nvPr/>
          </p:nvSpPr>
          <p:spPr bwMode="auto">
            <a:xfrm>
              <a:off x="1828800" y="2971804"/>
              <a:ext cx="1944688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Asphalt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4" name="Text Box 14"/>
            <p:cNvSpPr txBox="1">
              <a:spLocks noChangeArrowheads="1"/>
            </p:cNvSpPr>
            <p:nvPr/>
          </p:nvSpPr>
          <p:spPr bwMode="auto">
            <a:xfrm>
              <a:off x="1856134" y="4954675"/>
              <a:ext cx="1304075" cy="97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Asphalt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Applicator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</a:p>
          </p:txBody>
        </p:sp>
        <p:sp>
          <p:nvSpPr>
            <p:cNvPr id="19" name="Line 12"/>
            <p:cNvSpPr>
              <a:spLocks noChangeShapeType="1"/>
            </p:cNvSpPr>
            <p:nvPr/>
          </p:nvSpPr>
          <p:spPr bwMode="auto">
            <a:xfrm flipH="1">
              <a:off x="5980176" y="4495800"/>
              <a:ext cx="649224" cy="871728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34489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72E05-3880-69EB-450A-2DD9AA725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44C455C-E798-117D-D8C1-774E152D65E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9DE100D-7EC3-4A9D-8540-0B8087D517DF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pPr/>
              <a:t>67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C5040050-6E1E-ED54-F23A-6F025602C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88258"/>
            <a:ext cx="12192000" cy="914400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600" i="1">
                <a:latin typeface="Cambria" panose="02040503050406030204" pitchFamily="18" charset="0"/>
                <a:cs typeface="Times New Roman" pitchFamily="18" charset="0"/>
              </a:rPr>
              <a:t>JTC Petroleum</a:t>
            </a:r>
            <a:endParaRPr lang="en-US" sz="20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08ED9EC-F71D-0602-8C1F-848697A91044}"/>
              </a:ext>
            </a:extLst>
          </p:cNvPr>
          <p:cNvGrpSpPr/>
          <p:nvPr/>
        </p:nvGrpSpPr>
        <p:grpSpPr>
          <a:xfrm>
            <a:off x="2379403" y="1695871"/>
            <a:ext cx="7446264" cy="4111751"/>
            <a:chOff x="1828800" y="2157985"/>
            <a:chExt cx="7446264" cy="4111751"/>
          </a:xfrm>
        </p:grpSpPr>
        <p:sp>
          <p:nvSpPr>
            <p:cNvPr id="76803" name="AutoShape 3" descr="Blue tissue paper">
              <a:extLst>
                <a:ext uri="{FF2B5EF4-FFF2-40B4-BE49-F238E27FC236}">
                  <a16:creationId xmlns:a16="http://schemas.microsoft.com/office/drawing/2014/main" id="{8FA02973-9746-05DA-2B5A-BEAC05739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4281" y="2286003"/>
              <a:ext cx="1840221" cy="408623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Local Suppliers</a:t>
              </a:r>
            </a:p>
          </p:txBody>
        </p:sp>
        <p:sp>
          <p:nvSpPr>
            <p:cNvPr id="76804" name="AutoShape 4" descr="Blue tissue paper">
              <a:extLst>
                <a:ext uri="{FF2B5EF4-FFF2-40B4-BE49-F238E27FC236}">
                  <a16:creationId xmlns:a16="http://schemas.microsoft.com/office/drawing/2014/main" id="{2AA2BE5E-6D9E-EC7E-C8BC-7191F4FA0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2600" y="3657600"/>
              <a:ext cx="22098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JTC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(Excluded rival)</a:t>
              </a:r>
            </a:p>
          </p:txBody>
        </p:sp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7882A5BC-0573-913A-1E55-F45252076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600" y="3657600"/>
              <a:ext cx="25146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Piasa</a:t>
              </a: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et al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(Cartel members)</a:t>
              </a:r>
            </a:p>
          </p:txBody>
        </p:sp>
        <p:sp>
          <p:nvSpPr>
            <p:cNvPr id="76806" name="Line 6">
              <a:extLst>
                <a:ext uri="{FF2B5EF4-FFF2-40B4-BE49-F238E27FC236}">
                  <a16:creationId xmlns:a16="http://schemas.microsoft.com/office/drawing/2014/main" id="{048A5524-F3CD-CC4D-FB73-1FFB60A087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25112" y="4562856"/>
              <a:ext cx="1045464" cy="80467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>
              <a:extLst>
                <a:ext uri="{FF2B5EF4-FFF2-40B4-BE49-F238E27FC236}">
                  <a16:creationId xmlns:a16="http://schemas.microsoft.com/office/drawing/2014/main" id="{D9654944-14E7-40D9-67DD-B42BCD8B01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07864" y="2773681"/>
              <a:ext cx="1219200" cy="762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8" name="AutoShape 8" descr="Blue tissue paper">
              <a:extLst>
                <a:ext uri="{FF2B5EF4-FFF2-40B4-BE49-F238E27FC236}">
                  <a16:creationId xmlns:a16="http://schemas.microsoft.com/office/drawing/2014/main" id="{D250CE87-CA7D-215A-EA2D-6E7447C63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7304" y="5507736"/>
              <a:ext cx="25146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Municipalities</a:t>
              </a:r>
            </a:p>
          </p:txBody>
        </p:sp>
        <p:sp>
          <p:nvSpPr>
            <p:cNvPr id="76809" name="Line 9">
              <a:extLst>
                <a:ext uri="{FF2B5EF4-FFF2-40B4-BE49-F238E27FC236}">
                  <a16:creationId xmlns:a16="http://schemas.microsoft.com/office/drawing/2014/main" id="{7943EA08-56B0-181E-8CF8-71CD9CE200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8600" y="2819400"/>
              <a:ext cx="0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1" name="AutoShape 11" descr="Blue tissue paper">
              <a:extLst>
                <a:ext uri="{FF2B5EF4-FFF2-40B4-BE49-F238E27FC236}">
                  <a16:creationId xmlns:a16="http://schemas.microsoft.com/office/drawing/2014/main" id="{9CBEF07C-9C57-CE72-CF77-08DCA155E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6664" y="2157985"/>
              <a:ext cx="2438400" cy="63094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Distant Suppliers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(higher cost)</a:t>
              </a:r>
            </a:p>
          </p:txBody>
        </p:sp>
        <p:sp>
          <p:nvSpPr>
            <p:cNvPr id="76812" name="Line 12">
              <a:extLst>
                <a:ext uri="{FF2B5EF4-FFF2-40B4-BE49-F238E27FC236}">
                  <a16:creationId xmlns:a16="http://schemas.microsoft.com/office/drawing/2014/main" id="{BB42184D-F502-A364-E408-245F5928E9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93992" y="2871216"/>
              <a:ext cx="886968" cy="66751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>
              <a:extLst>
                <a:ext uri="{FF2B5EF4-FFF2-40B4-BE49-F238E27FC236}">
                  <a16:creationId xmlns:a16="http://schemas.microsoft.com/office/drawing/2014/main" id="{16BF17B0-AAE7-9122-9EDD-2BFAE67A76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2971804"/>
              <a:ext cx="1944688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Asphalt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4" name="Text Box 14">
              <a:extLst>
                <a:ext uri="{FF2B5EF4-FFF2-40B4-BE49-F238E27FC236}">
                  <a16:creationId xmlns:a16="http://schemas.microsoft.com/office/drawing/2014/main" id="{972D5A65-C1E5-270B-D6CB-C8A77467E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6134" y="4954675"/>
              <a:ext cx="1304075" cy="97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Asphalt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Applicator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359F8451-808D-B79E-388F-FA7E1215E1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80176" y="4495800"/>
              <a:ext cx="649224" cy="871728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7081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B4177-7836-9D92-9579-C562FAB3D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C0E12-959E-F4F9-D9F7-985FDF85B5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5467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Chapter 12 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52D63-9DC0-F80C-FD48-463E65D3A1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8107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00B1F0E-9FFD-4999-A908-A51F121A036F}"/>
              </a:ext>
            </a:extLst>
          </p:cNvPr>
          <p:cNvGrpSpPr/>
          <p:nvPr/>
        </p:nvGrpSpPr>
        <p:grpSpPr>
          <a:xfrm>
            <a:off x="3204355" y="1690977"/>
            <a:ext cx="5949806" cy="4807865"/>
            <a:chOff x="2773114" y="1830792"/>
            <a:chExt cx="5949806" cy="48078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8CD1BB-8821-49B1-B26F-D91BD9CD7E97}"/>
                </a:ext>
              </a:extLst>
            </p:cNvPr>
            <p:cNvSpPr/>
            <p:nvPr/>
          </p:nvSpPr>
          <p:spPr>
            <a:xfrm>
              <a:off x="5537346" y="4890747"/>
              <a:ext cx="699705" cy="5098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5282B6-B5FD-461F-9A9A-5D05FD2C7C5F}"/>
                </a:ext>
              </a:extLst>
            </p:cNvPr>
            <p:cNvGrpSpPr/>
            <p:nvPr/>
          </p:nvGrpSpPr>
          <p:grpSpPr>
            <a:xfrm>
              <a:off x="2773114" y="1830792"/>
              <a:ext cx="5949806" cy="4807865"/>
              <a:chOff x="2773114" y="1830792"/>
              <a:chExt cx="5949806" cy="480786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7112DA3-7C8E-48B9-8C18-95C9C8112CEC}"/>
                  </a:ext>
                </a:extLst>
              </p:cNvPr>
              <p:cNvSpPr/>
              <p:nvPr/>
            </p:nvSpPr>
            <p:spPr>
              <a:xfrm>
                <a:off x="3533647" y="4072840"/>
                <a:ext cx="2019491" cy="81095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65CCF057-9DAB-4431-8DC9-316D6C8F7BB8}"/>
                  </a:ext>
                </a:extLst>
              </p:cNvPr>
              <p:cNvGrpSpPr/>
              <p:nvPr/>
            </p:nvGrpSpPr>
            <p:grpSpPr>
              <a:xfrm>
                <a:off x="2773114" y="1830792"/>
                <a:ext cx="5949806" cy="4807865"/>
                <a:chOff x="-100585" y="0"/>
                <a:chExt cx="5949892" cy="4808335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B39943E3-ACCA-4F0E-87F0-FEC9E217D5AB}"/>
                    </a:ext>
                  </a:extLst>
                </p:cNvPr>
                <p:cNvGrpSpPr/>
                <p:nvPr/>
              </p:nvGrpSpPr>
              <p:grpSpPr>
                <a:xfrm>
                  <a:off x="-100585" y="0"/>
                  <a:ext cx="5949892" cy="4808335"/>
                  <a:chOff x="-100585" y="0"/>
                  <a:chExt cx="5949892" cy="4808335"/>
                </a:xfrm>
              </p:grpSpPr>
              <p:cxnSp>
                <p:nvCxnSpPr>
                  <p:cNvPr id="81" name="Straight Arrow Connector 80">
                    <a:extLst>
                      <a:ext uri="{FF2B5EF4-FFF2-40B4-BE49-F238E27FC236}">
                        <a16:creationId xmlns:a16="http://schemas.microsoft.com/office/drawing/2014/main" id="{9E3A376F-819D-4A0C-B318-00E93C27AFD2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186609" y="1956020"/>
                    <a:ext cx="564542" cy="429371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82" name="Group 81">
                    <a:extLst>
                      <a:ext uri="{FF2B5EF4-FFF2-40B4-BE49-F238E27FC236}">
                        <a16:creationId xmlns:a16="http://schemas.microsoft.com/office/drawing/2014/main" id="{01A71C23-8A48-4C28-8982-DCEDC645E529}"/>
                      </a:ext>
                    </a:extLst>
                  </p:cNvPr>
                  <p:cNvGrpSpPr/>
                  <p:nvPr/>
                </p:nvGrpSpPr>
                <p:grpSpPr>
                  <a:xfrm>
                    <a:off x="-100585" y="0"/>
                    <a:ext cx="5949892" cy="4808335"/>
                    <a:chOff x="-100585" y="0"/>
                    <a:chExt cx="5949892" cy="4808335"/>
                  </a:xfrm>
                </p:grpSpPr>
                <p:grpSp>
                  <p:nvGrpSpPr>
                    <p:cNvPr id="83" name="Group 82">
                      <a:extLst>
                        <a:ext uri="{FF2B5EF4-FFF2-40B4-BE49-F238E27FC236}">
                          <a16:creationId xmlns:a16="http://schemas.microsoft.com/office/drawing/2014/main" id="{05E112FF-0C5B-411D-B4ED-88955AECDF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100585" y="0"/>
                      <a:ext cx="5949892" cy="4808335"/>
                      <a:chOff x="-100585" y="0"/>
                      <a:chExt cx="5949892" cy="4808335"/>
                    </a:xfrm>
                  </p:grpSpPr>
                  <p:grpSp>
                    <p:nvGrpSpPr>
                      <p:cNvPr id="85" name="Group 84">
                        <a:extLst>
                          <a:ext uri="{FF2B5EF4-FFF2-40B4-BE49-F238E27FC236}">
                            <a16:creationId xmlns:a16="http://schemas.microsoft.com/office/drawing/2014/main" id="{AE2C004D-C821-4FBD-BF6E-A7A7365609B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28153" y="0"/>
                        <a:ext cx="4603805" cy="4370236"/>
                        <a:chOff x="0" y="0"/>
                        <a:chExt cx="4603805" cy="4370236"/>
                      </a:xfrm>
                    </p:grpSpPr>
                    <p:cxnSp>
                      <p:nvCxnSpPr>
                        <p:cNvPr id="108" name="Straight Connector 107">
                          <a:extLst>
                            <a:ext uri="{FF2B5EF4-FFF2-40B4-BE49-F238E27FC236}">
                              <a16:creationId xmlns:a16="http://schemas.microsoft.com/office/drawing/2014/main" id="{51F99395-7D54-4203-85BB-6922FAFF5E9F}"/>
                            </a:ext>
                          </a:extLst>
                        </p:cNvPr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0" y="182880"/>
                          <a:ext cx="4055165" cy="416648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grpSp>
                      <p:nvGrpSpPr>
                        <p:cNvPr id="109" name="Group 108">
                          <a:extLst>
                            <a:ext uri="{FF2B5EF4-FFF2-40B4-BE49-F238E27FC236}">
                              <a16:creationId xmlns:a16="http://schemas.microsoft.com/office/drawing/2014/main" id="{287C4985-C555-424E-9CF4-0FB0DD14910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4603805" cy="4370236"/>
                          <a:chOff x="0" y="0"/>
                          <a:chExt cx="4603805" cy="4370236"/>
                        </a:xfrm>
                      </p:grpSpPr>
                      <p:cxnSp>
                        <p:nvCxnSpPr>
                          <p:cNvPr id="110" name="Straight Connector 109">
                            <a:extLst>
                              <a:ext uri="{FF2B5EF4-FFF2-40B4-BE49-F238E27FC236}">
                                <a16:creationId xmlns:a16="http://schemas.microsoft.com/office/drawing/2014/main" id="{B748AE3E-BE20-40F0-9F92-CAB635A48A26}"/>
                              </a:ext>
                            </a:extLst>
                          </p:cNvPr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H="1">
                            <a:off x="2727297" y="3053301"/>
                            <a:ext cx="7951" cy="1298051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111" name="Straight Connector 110">
                            <a:extLst>
                              <a:ext uri="{FF2B5EF4-FFF2-40B4-BE49-F238E27FC236}">
                                <a16:creationId xmlns:a16="http://schemas.microsoft.com/office/drawing/2014/main" id="{099BC026-41F4-41B2-A76E-F32D351D1038}"/>
                              </a:ext>
                            </a:extLst>
                          </p:cNvPr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3275937" y="3570136"/>
                            <a:ext cx="0" cy="800100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grpSp>
                        <p:nvGrpSpPr>
                          <p:cNvPr id="112" name="Group 111">
                            <a:extLst>
                              <a:ext uri="{FF2B5EF4-FFF2-40B4-BE49-F238E27FC236}">
                                <a16:creationId xmlns:a16="http://schemas.microsoft.com/office/drawing/2014/main" id="{601845C3-C1F1-4CE2-9325-171E4E4365F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0"/>
                            <a:ext cx="4603805" cy="4349363"/>
                            <a:chOff x="0" y="0"/>
                            <a:chExt cx="4603805" cy="4349363"/>
                          </a:xfrm>
                        </p:grpSpPr>
                        <p:cxnSp>
                          <p:nvCxnSpPr>
                            <p:cNvPr id="114" name="Straight Connector 113">
                              <a:extLst>
                                <a:ext uri="{FF2B5EF4-FFF2-40B4-BE49-F238E27FC236}">
                                  <a16:creationId xmlns:a16="http://schemas.microsoft.com/office/drawing/2014/main" id="{222729A1-6EA1-46B1-9940-6B1BC73C7DE9}"/>
                                </a:ext>
                              </a:extLst>
                            </p:cNvPr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31805" y="0"/>
                              <a:ext cx="0" cy="434340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115" name="Straight Connector 114">
                              <a:extLst>
                                <a:ext uri="{FF2B5EF4-FFF2-40B4-BE49-F238E27FC236}">
                                  <a16:creationId xmlns:a16="http://schemas.microsoft.com/office/drawing/2014/main" id="{DC8CDE3D-66AA-4A93-B568-8D39408134FD}"/>
                                </a:ext>
                              </a:extLst>
                            </p:cNvPr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31805" y="4349363"/>
                              <a:ext cx="4572000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116" name="Straight Connector 115">
                              <a:extLst>
                                <a:ext uri="{FF2B5EF4-FFF2-40B4-BE49-F238E27FC236}">
                                  <a16:creationId xmlns:a16="http://schemas.microsoft.com/office/drawing/2014/main" id="{C857F881-96BF-4CF4-BFCA-B6595AA572EB}"/>
                                </a:ext>
                              </a:extLst>
                            </p:cNvPr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 flipV="1">
                              <a:off x="0" y="3570136"/>
                              <a:ext cx="3275937" cy="7951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117" name="Straight Connector 116">
                              <a:extLst>
                                <a:ext uri="{FF2B5EF4-FFF2-40B4-BE49-F238E27FC236}">
                                  <a16:creationId xmlns:a16="http://schemas.microsoft.com/office/drawing/2014/main" id="{BE4AA52D-A936-456E-9268-2687949AE6B7}"/>
                                </a:ext>
                              </a:extLst>
                            </p:cNvPr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 flipH="1">
                              <a:off x="0" y="3053301"/>
                              <a:ext cx="2743200" cy="7951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118" name="Straight Connector 117">
                              <a:extLst>
                                <a:ext uri="{FF2B5EF4-FFF2-40B4-BE49-F238E27FC236}">
                                  <a16:creationId xmlns:a16="http://schemas.microsoft.com/office/drawing/2014/main" id="{7CDEF1C6-794F-484B-BFC3-7780129A5C41}"/>
                                </a:ext>
                              </a:extLst>
                            </p:cNvPr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 flipH="1">
                              <a:off x="0" y="2242268"/>
                              <a:ext cx="2057400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</p:grpSp>
                      <p:cxnSp>
                        <p:nvCxnSpPr>
                          <p:cNvPr id="113" name="Straight Connector 112">
                            <a:extLst>
                              <a:ext uri="{FF2B5EF4-FFF2-40B4-BE49-F238E27FC236}">
                                <a16:creationId xmlns:a16="http://schemas.microsoft.com/office/drawing/2014/main" id="{2C8AE6CF-F26D-4151-B911-3383724492A9}"/>
                              </a:ext>
                            </a:extLst>
                          </p:cNvPr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2043485" y="2242268"/>
                            <a:ext cx="7951" cy="2100138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</p:grpSp>
                  </p:grpSp>
                  <p:grpSp>
                    <p:nvGrpSpPr>
                      <p:cNvPr id="86" name="Group 85">
                        <a:extLst>
                          <a:ext uri="{FF2B5EF4-FFF2-40B4-BE49-F238E27FC236}">
                            <a16:creationId xmlns:a16="http://schemas.microsoft.com/office/drawing/2014/main" id="{BD9E4C20-6200-449D-8818-1D6A02150AD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100585" y="1717482"/>
                        <a:ext cx="5949892" cy="3090853"/>
                        <a:chOff x="-100585" y="1057524"/>
                        <a:chExt cx="5949892" cy="3090853"/>
                      </a:xfrm>
                    </p:grpSpPr>
                    <p:grpSp>
                      <p:nvGrpSpPr>
                        <p:cNvPr id="87" name="Group 86">
                          <a:extLst>
                            <a:ext uri="{FF2B5EF4-FFF2-40B4-BE49-F238E27FC236}">
                              <a16:creationId xmlns:a16="http://schemas.microsoft.com/office/drawing/2014/main" id="{5E0D7B62-8AEC-4E81-BE56-B0609E1A17E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76793" y="1057524"/>
                          <a:ext cx="4672514" cy="1766183"/>
                          <a:chOff x="0" y="1057524"/>
                          <a:chExt cx="4672514" cy="1766183"/>
                        </a:xfrm>
                      </p:grpSpPr>
                      <p:sp>
                        <p:nvSpPr>
                          <p:cNvPr id="103" name="Text Box 103">
                            <a:extLst>
                              <a:ext uri="{FF2B5EF4-FFF2-40B4-BE49-F238E27FC236}">
                                <a16:creationId xmlns:a16="http://schemas.microsoft.com/office/drawing/2014/main" id="{E5836483-3277-4C38-A885-88C04B4CF28A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345635" y="1868556"/>
                            <a:ext cx="2326879" cy="40359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b="1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Loss = $80 x 10 = $8</a:t>
                            </a:r>
                            <a:endParaRPr lang="en-US" sz="16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04" name="Text Box 46">
                            <a:extLst>
                              <a:ext uri="{FF2B5EF4-FFF2-40B4-BE49-F238E27FC236}">
                                <a16:creationId xmlns:a16="http://schemas.microsoft.com/office/drawing/2014/main" id="{27A0D56B-BF26-46DD-A99C-9C1878B1A3AC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410030" y="1057524"/>
                            <a:ext cx="2581753" cy="33062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b="1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Gain = $10 x </a:t>
                            </a:r>
                            <a:r>
                              <a:rPr lang="en-US" b="1" dirty="0"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9</a:t>
                            </a:r>
                            <a:r>
                              <a:rPr lang="en-US" b="1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0 = $</a:t>
                            </a:r>
                            <a:r>
                              <a:rPr lang="en-US" b="1" dirty="0"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9</a:t>
                            </a:r>
                            <a:r>
                              <a:rPr lang="en-US" b="1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00</a:t>
                            </a:r>
                            <a:endParaRPr lang="en-US" sz="16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05" name="Text Box 43">
                            <a:extLst>
                              <a:ext uri="{FF2B5EF4-FFF2-40B4-BE49-F238E27FC236}">
                                <a16:creationId xmlns:a16="http://schemas.microsoft.com/office/drawing/2014/main" id="{1CA0D4DB-BAD5-486B-9E76-C4CF87BDBF91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534602" y="2480807"/>
                            <a:ext cx="603885" cy="342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400" b="1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Loss </a:t>
                            </a:r>
                            <a:endParaRPr lang="en-US" sz="120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07" name="Text Box 102">
                            <a:extLst>
                              <a:ext uri="{FF2B5EF4-FFF2-40B4-BE49-F238E27FC236}">
                                <a16:creationId xmlns:a16="http://schemas.microsoft.com/office/drawing/2014/main" id="{EBE55270-4A4B-4D1E-99C9-18FDD05C4441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0" y="1796995"/>
                            <a:ext cx="922020" cy="342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400" b="1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Gain</a:t>
                            </a:r>
                            <a:endParaRPr lang="en-US" sz="120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8" name="Group 87">
                          <a:extLst>
                            <a:ext uri="{FF2B5EF4-FFF2-40B4-BE49-F238E27FC236}">
                              <a16:creationId xmlns:a16="http://schemas.microsoft.com/office/drawing/2014/main" id="{BE9AF5F9-892B-4D85-86A9-1E69CE11718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-100585" y="1470991"/>
                          <a:ext cx="879812" cy="1717786"/>
                          <a:chOff x="-100585" y="47707"/>
                          <a:chExt cx="879812" cy="1717786"/>
                        </a:xfrm>
                      </p:grpSpPr>
                      <p:sp>
                        <p:nvSpPr>
                          <p:cNvPr id="97" name="Text Box 106">
                            <a:extLst>
                              <a:ext uri="{FF2B5EF4-FFF2-40B4-BE49-F238E27FC236}">
                                <a16:creationId xmlns:a16="http://schemas.microsoft.com/office/drawing/2014/main" id="{7F1717CA-67F5-483F-A6E9-0A8FF98EDCE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47707"/>
                            <a:ext cx="516255" cy="41338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$</a:t>
                            </a:r>
                            <a:r>
                              <a:rPr lang="en-US" sz="1200" dirty="0"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20</a:t>
                            </a:r>
                            <a:r>
                              <a:rPr lang="en-US" sz="1200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0</a:t>
                            </a:r>
                          </a:p>
                        </p:txBody>
                      </p:sp>
                      <p:sp>
                        <p:nvSpPr>
                          <p:cNvPr id="98" name="Text Box 107">
                            <a:extLst>
                              <a:ext uri="{FF2B5EF4-FFF2-40B4-BE49-F238E27FC236}">
                                <a16:creationId xmlns:a16="http://schemas.microsoft.com/office/drawing/2014/main" id="{91ADF72A-8145-41F6-AF49-DFD67E42F36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-100585" y="774471"/>
                            <a:ext cx="516835" cy="413467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$190</a:t>
                            </a:r>
                          </a:p>
                        </p:txBody>
                      </p:sp>
                      <p:sp>
                        <p:nvSpPr>
                          <p:cNvPr id="99" name="Text Box 108">
                            <a:extLst>
                              <a:ext uri="{FF2B5EF4-FFF2-40B4-BE49-F238E27FC236}">
                                <a16:creationId xmlns:a16="http://schemas.microsoft.com/office/drawing/2014/main" id="{95EC6073-13B3-4B23-ABBE-2C0D13B9CD5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-64008" y="1352108"/>
                            <a:ext cx="516255" cy="41338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$110</a:t>
                            </a:r>
                          </a:p>
                        </p:txBody>
                      </p:sp>
                      <p:sp>
                        <p:nvSpPr>
                          <p:cNvPr id="100" name="Text Box 109">
                            <a:extLst>
                              <a:ext uri="{FF2B5EF4-FFF2-40B4-BE49-F238E27FC236}">
                                <a16:creationId xmlns:a16="http://schemas.microsoft.com/office/drawing/2014/main" id="{7EEDB377-3A17-4F67-8478-88BB3C57D05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09004" y="82106"/>
                            <a:ext cx="370113" cy="291274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b="1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P</a:t>
                            </a:r>
                            <a:r>
                              <a:rPr lang="en-US" sz="1200" b="1" baseline="-25000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2</a:t>
                            </a:r>
                            <a:endParaRPr lang="en-US" sz="12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01" name="Text Box 110">
                            <a:extLst>
                              <a:ext uri="{FF2B5EF4-FFF2-40B4-BE49-F238E27FC236}">
                                <a16:creationId xmlns:a16="http://schemas.microsoft.com/office/drawing/2014/main" id="{793288FA-9B05-4E65-88E6-B384E4A2C64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41906" y="749684"/>
                            <a:ext cx="429370" cy="164716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b="1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P</a:t>
                            </a:r>
                            <a:r>
                              <a:rPr lang="en-US" sz="1200" b="1" baseline="-25000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1</a:t>
                            </a:r>
                            <a:endParaRPr lang="en-US" sz="12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02" name="Text Box 111">
                            <a:extLst>
                              <a:ext uri="{FF2B5EF4-FFF2-40B4-BE49-F238E27FC236}">
                                <a16:creationId xmlns:a16="http://schemas.microsoft.com/office/drawing/2014/main" id="{89057A28-8618-4412-8D8A-7D37DA5862D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49857" y="1335819"/>
                            <a:ext cx="429370" cy="373712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b="1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P</a:t>
                            </a:r>
                            <a:r>
                              <a:rPr lang="en-US" sz="1200" b="1" baseline="-2500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0</a:t>
                            </a:r>
                            <a:endParaRPr lang="en-US" sz="120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9" name="Group 88">
                          <a:extLst>
                            <a:ext uri="{FF2B5EF4-FFF2-40B4-BE49-F238E27FC236}">
                              <a16:creationId xmlns:a16="http://schemas.microsoft.com/office/drawing/2014/main" id="{EA3BFF3C-FE6B-4F36-9B7A-E978C78BBAB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496709" y="3625795"/>
                          <a:ext cx="1669774" cy="522582"/>
                          <a:chOff x="63610" y="0"/>
                          <a:chExt cx="1669774" cy="522582"/>
                        </a:xfrm>
                      </p:grpSpPr>
                      <p:sp>
                        <p:nvSpPr>
                          <p:cNvPr id="90" name="Text Box 112">
                            <a:extLst>
                              <a:ext uri="{FF2B5EF4-FFF2-40B4-BE49-F238E27FC236}">
                                <a16:creationId xmlns:a16="http://schemas.microsoft.com/office/drawing/2014/main" id="{746BBC74-0014-4524-9C03-18F2175595C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3610" y="7951"/>
                            <a:ext cx="429370" cy="373712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b="1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Q</a:t>
                            </a:r>
                            <a:r>
                              <a:rPr lang="en-US" sz="1200" b="1" baseline="-2500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2</a:t>
                            </a:r>
                            <a:endParaRPr lang="en-US" sz="120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91" name="Text Box 113">
                            <a:extLst>
                              <a:ext uri="{FF2B5EF4-FFF2-40B4-BE49-F238E27FC236}">
                                <a16:creationId xmlns:a16="http://schemas.microsoft.com/office/drawing/2014/main" id="{FD293D13-F53E-440D-8F79-17D290AD210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747423" y="0"/>
                            <a:ext cx="429370" cy="373712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b="1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Q</a:t>
                            </a:r>
                            <a:r>
                              <a:rPr lang="en-US" sz="1200" b="1" baseline="-2500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1</a:t>
                            </a:r>
                            <a:endParaRPr lang="en-US" sz="120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92" name="Text Box 114">
                            <a:extLst>
                              <a:ext uri="{FF2B5EF4-FFF2-40B4-BE49-F238E27FC236}">
                                <a16:creationId xmlns:a16="http://schemas.microsoft.com/office/drawing/2014/main" id="{07A9A4B2-3A5C-4944-B266-7F4348D656C5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304014" y="15903"/>
                            <a:ext cx="429370" cy="373712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b="1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Q</a:t>
                            </a:r>
                            <a:r>
                              <a:rPr lang="en-US" sz="1200" b="1" baseline="-2500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0</a:t>
                            </a:r>
                            <a:endParaRPr lang="en-US" sz="120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grpSp>
                        <p:nvGrpSpPr>
                          <p:cNvPr id="93" name="Group 92">
                            <a:extLst>
                              <a:ext uri="{FF2B5EF4-FFF2-40B4-BE49-F238E27FC236}">
                                <a16:creationId xmlns:a16="http://schemas.microsoft.com/office/drawing/2014/main" id="{E1360582-554B-4DA6-940B-8598C0E22CD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82297" y="182880"/>
                            <a:ext cx="1134004" cy="339702"/>
                            <a:chOff x="82297" y="15903"/>
                            <a:chExt cx="1134004" cy="339702"/>
                          </a:xfrm>
                        </p:grpSpPr>
                        <p:sp>
                          <p:nvSpPr>
                            <p:cNvPr id="94" name="Text Box 115">
                              <a:extLst>
                                <a:ext uri="{FF2B5EF4-FFF2-40B4-BE49-F238E27FC236}">
                                  <a16:creationId xmlns:a16="http://schemas.microsoft.com/office/drawing/2014/main" id="{5F2CE438-6855-4ED5-B92F-8C0BA4317300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82297" y="45725"/>
                              <a:ext cx="508635" cy="309880"/>
                            </a:xfrm>
                            <a:prstGeom prst="rect">
                              <a:avLst/>
                            </a:prstGeom>
                            <a:noFill/>
                            <a:ln w="6350">
                              <a:noFill/>
                            </a:ln>
                          </p:spPr>
                          <p:txBody>
                            <a:bodyPr rot="0" spcFirstLastPara="0" vert="horz" wrap="square" lIns="91440" tIns="45720" rIns="91440" bIns="45720" numCol="1" spcCol="0" rtlCol="0" fromWordArt="0" anchor="t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1200" dirty="0">
                                  <a:latin typeface="Cambria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a:t>9</a:t>
                              </a:r>
                              <a:r>
                                <a:rPr lang="en-US" sz="1200" dirty="0">
                                  <a:effectLst/>
                                  <a:latin typeface="Cambria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a:t>0</a:t>
                              </a:r>
                            </a:p>
                          </p:txBody>
                        </p:sp>
                        <p:sp>
                          <p:nvSpPr>
                            <p:cNvPr id="95" name="Text Box 116">
                              <a:extLst>
                                <a:ext uri="{FF2B5EF4-FFF2-40B4-BE49-F238E27FC236}">
                                  <a16:creationId xmlns:a16="http://schemas.microsoft.com/office/drawing/2014/main" id="{1619395E-365D-4B9F-A002-D07118935AC9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707666" y="15903"/>
                              <a:ext cx="508635" cy="309880"/>
                            </a:xfrm>
                            <a:prstGeom prst="rect">
                              <a:avLst/>
                            </a:prstGeom>
                            <a:noFill/>
                            <a:ln w="6350">
                              <a:noFill/>
                            </a:ln>
                          </p:spPr>
                          <p:txBody>
                            <a:bodyPr rot="0" spcFirstLastPara="0" vert="horz" wrap="square" lIns="91440" tIns="45720" rIns="91440" bIns="45720" numCol="1" spcCol="0" rtlCol="0" fromWordArt="0" anchor="t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1200" dirty="0">
                                  <a:effectLst/>
                                  <a:latin typeface="Cambria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a:t>100</a:t>
                              </a:r>
                            </a:p>
                          </p:txBody>
                        </p:sp>
                      </p:grpSp>
                    </p:grpSp>
                  </p:grpSp>
                </p:grpSp>
                <p:sp>
                  <p:nvSpPr>
                    <p:cNvPr id="84" name="Text Box 118">
                      <a:extLst>
                        <a:ext uri="{FF2B5EF4-FFF2-40B4-BE49-F238E27FC236}">
                          <a16:creationId xmlns:a16="http://schemas.microsoft.com/office/drawing/2014/main" id="{E390B91F-3B04-420A-BBC7-0C084E2594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64334" y="3411109"/>
                      <a:ext cx="413385" cy="389255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  <p:cxnSp>
              <p:nvCxnSpPr>
                <p:cNvPr id="80" name="Straight Arrow Connector 79">
                  <a:extLst>
                    <a:ext uri="{FF2B5EF4-FFF2-40B4-BE49-F238E27FC236}">
                      <a16:creationId xmlns:a16="http://schemas.microsoft.com/office/drawing/2014/main" id="{4B03F3D8-9007-4183-8626-698361AC3BE7}"/>
                    </a:ext>
                  </a:extLst>
                </p:cNvPr>
                <p:cNvCxnSpPr/>
                <p:nvPr/>
              </p:nvCxnSpPr>
              <p:spPr>
                <a:xfrm flipH="1">
                  <a:off x="3156668" y="2775005"/>
                  <a:ext cx="564542" cy="42937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B33B1B-E821-4878-BE92-4BF4F7853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8"/>
            <a:ext cx="12192000" cy="90831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Standard Critical Loss Analysis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CAF2C34-0C24-4587-8946-E179843D335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F3631D6-FBAB-464C-8D9A-F9ADA4FEF9F6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t>69</a:t>
            </a:fld>
            <a:endParaRPr lang="en-US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0296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D597D-634A-2739-8B2C-0509673A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0D42C1F5-8182-185F-9D6E-05B9E076F8E7}"/>
              </a:ext>
            </a:extLst>
          </p:cNvPr>
          <p:cNvSpPr txBox="1">
            <a:spLocks/>
          </p:cNvSpPr>
          <p:nvPr/>
        </p:nvSpPr>
        <p:spPr>
          <a:xfrm>
            <a:off x="1698305" y="1616347"/>
            <a:ext cx="8815032" cy="26202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For each Firm-</a:t>
            </a:r>
            <a:r>
              <a:rPr lang="en-US" altLang="en-US" b="1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 in the candidate market, </a:t>
            </a:r>
            <a:br>
              <a:rPr lang="en-US" altLang="en-US" b="1" i="1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altLang="en-US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check the calculation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Is </a:t>
            </a:r>
            <a:r>
              <a:rPr lang="en-US" altLang="en-US" sz="32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RP</a:t>
            </a:r>
            <a:r>
              <a:rPr lang="en-US" altLang="en-US" sz="3200" b="1" i="1" baseline="-25000" dirty="0">
                <a:latin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2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b="1" i="1" u="sng" dirty="0">
                <a:latin typeface="Cambria" panose="02040503050406030204" pitchFamily="18" charset="0"/>
                <a:cs typeface="Times New Roman" panose="02020603050405020304" pitchFamily="18" charset="0"/>
              </a:rPr>
              <a:t>&gt;</a:t>
            </a:r>
            <a:r>
              <a:rPr lang="en-US" altLang="en-US" sz="32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  (2 </a:t>
            </a:r>
            <a:r>
              <a:rPr lang="en-US" altLang="en-US" sz="24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32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 SSNIP) / (2 </a:t>
            </a:r>
            <a:r>
              <a:rPr lang="en-US" altLang="en-US" sz="24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32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 SSNIP + PCM)</a:t>
            </a:r>
            <a:r>
              <a:rPr lang="en-US" altLang="en-US" sz="3200" b="1" dirty="0">
                <a:latin typeface="Cambria" panose="02040503050406030204" pitchFamily="18" charset="0"/>
                <a:cs typeface="Times New Roman" panose="02020603050405020304" pitchFamily="18" charset="0"/>
              </a:rPr>
              <a:t> ?</a:t>
            </a:r>
            <a:br>
              <a:rPr lang="en-US" altLang="en-US" sz="3200" b="1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altLang="en-US" sz="20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If so</a:t>
            </a:r>
            <a:r>
              <a:rPr lang="en-US" altLang="en-US" b="1" dirty="0">
                <a:latin typeface="Cambria" panose="02040503050406030204" pitchFamily="18" charset="0"/>
                <a:cs typeface="Times New Roman" panose="02020603050405020304" pitchFamily="18" charset="0"/>
              </a:rPr>
              <a:t>, then this firm’s RP supports the </a:t>
            </a:r>
            <a:br>
              <a:rPr lang="en-US" altLang="en-US" b="1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altLang="en-US" b="1" dirty="0">
                <a:latin typeface="Cambria" panose="02040503050406030204" pitchFamily="18" charset="0"/>
                <a:cs typeface="Times New Roman" panose="02020603050405020304" pitchFamily="18" charset="0"/>
              </a:rPr>
              <a:t>candidate market definition.</a:t>
            </a:r>
            <a:endParaRPr lang="en-US" altLang="en-US" sz="36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896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71B2F-6DCB-4CC2-9F6F-FCE61A33D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7922"/>
            <a:ext cx="12192000" cy="894735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 panose="0204050305040603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Supermarket Draw Areas and Consumer Choice</a:t>
            </a:r>
            <a:endParaRPr 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128C8-24E4-4B9F-B02C-B619AC164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204"/>
            <a:ext cx="10515600" cy="4707759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8DF6D-C647-44BA-95C7-7FDE0B7A9C5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3FA0A93-60EE-4E9D-852F-604094E61050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t>71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86ECC1-EF2F-7A14-8654-AA340414CF44}"/>
              </a:ext>
            </a:extLst>
          </p:cNvPr>
          <p:cNvGrpSpPr/>
          <p:nvPr/>
        </p:nvGrpSpPr>
        <p:grpSpPr>
          <a:xfrm>
            <a:off x="2266732" y="1687315"/>
            <a:ext cx="7660056" cy="5050691"/>
            <a:chOff x="2424046" y="1313688"/>
            <a:chExt cx="7660056" cy="5050691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4B87D99-2E37-4847-9EB9-83FF61B4360D}"/>
                </a:ext>
              </a:extLst>
            </p:cNvPr>
            <p:cNvSpPr/>
            <p:nvPr/>
          </p:nvSpPr>
          <p:spPr>
            <a:xfrm>
              <a:off x="4089441" y="1468411"/>
              <a:ext cx="2883117" cy="279329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23137"/>
              </a:schemeClr>
            </a:solidFill>
            <a:ln w="190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4BB5EE1-4490-4889-9A4F-4A10325A81BB}"/>
                </a:ext>
              </a:extLst>
            </p:cNvPr>
            <p:cNvSpPr/>
            <p:nvPr/>
          </p:nvSpPr>
          <p:spPr>
            <a:xfrm>
              <a:off x="5664563" y="2223014"/>
              <a:ext cx="2883117" cy="2793298"/>
            </a:xfrm>
            <a:prstGeom prst="ellipse">
              <a:avLst/>
            </a:prstGeom>
            <a:solidFill>
              <a:srgbClr val="FF99FF">
                <a:alpha val="30196"/>
              </a:srgbClr>
            </a:solidFill>
            <a:ln w="1905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FE1DC9-CF7A-4408-9A4C-C66AE3F220B0}"/>
                </a:ext>
              </a:extLst>
            </p:cNvPr>
            <p:cNvSpPr txBox="1"/>
            <p:nvPr/>
          </p:nvSpPr>
          <p:spPr>
            <a:xfrm>
              <a:off x="6959818" y="3342220"/>
              <a:ext cx="7585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18E792-E890-4D37-9053-9438928DFCEF}"/>
                </a:ext>
              </a:extLst>
            </p:cNvPr>
            <p:cNvSpPr txBox="1"/>
            <p:nvPr/>
          </p:nvSpPr>
          <p:spPr>
            <a:xfrm>
              <a:off x="5333874" y="2555465"/>
              <a:ext cx="419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7CE40AD-7F98-11BB-CFB6-65289149838E}"/>
                </a:ext>
              </a:extLst>
            </p:cNvPr>
            <p:cNvSpPr/>
            <p:nvPr/>
          </p:nvSpPr>
          <p:spPr>
            <a:xfrm>
              <a:off x="3997307" y="3216662"/>
              <a:ext cx="2883117" cy="2793298"/>
            </a:xfrm>
            <a:prstGeom prst="ellipse">
              <a:avLst/>
            </a:prstGeom>
            <a:solidFill>
              <a:srgbClr val="99FFCC">
                <a:alpha val="30196"/>
              </a:srgbClr>
            </a:solidFill>
            <a:ln w="1905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160D2E8-5822-2128-6C99-486ABBE42B41}"/>
                </a:ext>
              </a:extLst>
            </p:cNvPr>
            <p:cNvSpPr txBox="1"/>
            <p:nvPr/>
          </p:nvSpPr>
          <p:spPr>
            <a:xfrm>
              <a:off x="5237698" y="4418164"/>
              <a:ext cx="7585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596259-FD68-A241-0B5E-4828B7858953}"/>
                </a:ext>
              </a:extLst>
            </p:cNvPr>
            <p:cNvSpPr txBox="1"/>
            <p:nvPr/>
          </p:nvSpPr>
          <p:spPr>
            <a:xfrm>
              <a:off x="8770225" y="4270248"/>
              <a:ext cx="12330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All 3-firms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compete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082BFD5-5CED-B02F-E814-9999516D6FB4}"/>
                </a:ext>
              </a:extLst>
            </p:cNvPr>
            <p:cNvSpPr txBox="1"/>
            <p:nvPr/>
          </p:nvSpPr>
          <p:spPr>
            <a:xfrm>
              <a:off x="7760208" y="1313688"/>
              <a:ext cx="10290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 &amp; B</a:t>
              </a:r>
            </a:p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compete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F19AB74-23A6-8073-7189-80E5AD01C556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>
              <a:off x="3488736" y="3340686"/>
              <a:ext cx="1257000" cy="28948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660DB56-9A0C-82D1-8BC5-A1DE260B09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28816" y="4471416"/>
              <a:ext cx="655320" cy="12954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EC6CD24-581B-4D8A-627D-A46EB3407F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07608" y="3822192"/>
              <a:ext cx="2679192" cy="65836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C80E2FC-E465-02E8-A2A2-6F4AE4B351FF}"/>
                </a:ext>
              </a:extLst>
            </p:cNvPr>
            <p:cNvSpPr txBox="1"/>
            <p:nvPr/>
          </p:nvSpPr>
          <p:spPr>
            <a:xfrm>
              <a:off x="6979920" y="5718048"/>
              <a:ext cx="10290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B &amp; C</a:t>
              </a:r>
            </a:p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compete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677B92C-E5CF-A65E-CFAC-97D2C5913BE5}"/>
                </a:ext>
              </a:extLst>
            </p:cNvPr>
            <p:cNvCxnSpPr>
              <a:stCxn id="9" idx="1"/>
            </p:cNvCxnSpPr>
            <p:nvPr/>
          </p:nvCxnSpPr>
          <p:spPr>
            <a:xfrm flipH="1">
              <a:off x="6620256" y="1636854"/>
              <a:ext cx="1139952" cy="99661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EDB292B-8EBC-2CB8-B29A-B4B4F30A323F}"/>
                </a:ext>
              </a:extLst>
            </p:cNvPr>
            <p:cNvSpPr txBox="1"/>
            <p:nvPr/>
          </p:nvSpPr>
          <p:spPr>
            <a:xfrm>
              <a:off x="2459736" y="3017520"/>
              <a:ext cx="10290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 &amp; C</a:t>
              </a:r>
            </a:p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compete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CE1F1F-D32D-88E0-AF00-85EDFFCC1CAC}"/>
                </a:ext>
              </a:extLst>
            </p:cNvPr>
            <p:cNvSpPr txBox="1"/>
            <p:nvPr/>
          </p:nvSpPr>
          <p:spPr>
            <a:xfrm>
              <a:off x="8910190" y="2508504"/>
              <a:ext cx="11739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B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monopoly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4319FCB-7D06-618B-7B8C-0FC8B707122E}"/>
                </a:ext>
              </a:extLst>
            </p:cNvPr>
            <p:cNvCxnSpPr>
              <a:cxnSpLocks/>
              <a:stCxn id="29" idx="1"/>
            </p:cNvCxnSpPr>
            <p:nvPr/>
          </p:nvCxnSpPr>
          <p:spPr>
            <a:xfrm flipH="1">
              <a:off x="7723632" y="2831670"/>
              <a:ext cx="1186558" cy="61257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340F2DB-CF6C-4854-42C8-C9F0A8706603}"/>
                </a:ext>
              </a:extLst>
            </p:cNvPr>
            <p:cNvSpPr txBox="1"/>
            <p:nvPr/>
          </p:nvSpPr>
          <p:spPr>
            <a:xfrm>
              <a:off x="2424046" y="1591056"/>
              <a:ext cx="11739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monopoly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1A03CDD-4B4D-62F5-0B2F-09DD728324C7}"/>
                </a:ext>
              </a:extLst>
            </p:cNvPr>
            <p:cNvCxnSpPr/>
            <p:nvPr/>
          </p:nvCxnSpPr>
          <p:spPr>
            <a:xfrm flipV="1">
              <a:off x="3639312" y="4928616"/>
              <a:ext cx="905256" cy="38404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E461FAB-CDE8-F8FE-C24D-A5C0024AE8EB}"/>
                </a:ext>
              </a:extLst>
            </p:cNvPr>
            <p:cNvSpPr txBox="1"/>
            <p:nvPr/>
          </p:nvSpPr>
          <p:spPr>
            <a:xfrm>
              <a:off x="2485006" y="5117592"/>
              <a:ext cx="11739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monopoly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A326870F-C2C3-45ED-2894-2EE2A00BD1C8}"/>
                </a:ext>
              </a:extLst>
            </p:cNvPr>
            <p:cNvCxnSpPr>
              <a:cxnSpLocks/>
            </p:cNvCxnSpPr>
            <p:nvPr/>
          </p:nvCxnSpPr>
          <p:spPr>
            <a:xfrm>
              <a:off x="3597355" y="1938606"/>
              <a:ext cx="1319069" cy="28948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71568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79BE3-DDAC-29D5-736B-C4B7B211A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9ABCD-EEBC-5977-C9A3-0CC7F2961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258"/>
            <a:ext cx="12192000" cy="924232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 panose="0204050305040603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Impact of Store A Price Increase</a:t>
            </a:r>
            <a:endParaRPr 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F48BB-30FE-E48D-8C03-5ADEFD13C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204"/>
            <a:ext cx="10515600" cy="4707759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C5CB1-00EE-2472-7D36-7842798F3DC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3FA0A93-60EE-4E9D-852F-604094E61050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t>72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EDB726B-F8F5-8AB4-EFD7-8A8556239B53}"/>
              </a:ext>
            </a:extLst>
          </p:cNvPr>
          <p:cNvSpPr txBox="1"/>
          <p:nvPr/>
        </p:nvSpPr>
        <p:spPr>
          <a:xfrm>
            <a:off x="10842772" y="3948492"/>
            <a:ext cx="299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C40676F-DC9D-3D6F-E1FF-B92009D746B4}"/>
              </a:ext>
            </a:extLst>
          </p:cNvPr>
          <p:cNvGrpSpPr/>
          <p:nvPr/>
        </p:nvGrpSpPr>
        <p:grpSpPr>
          <a:xfrm>
            <a:off x="2275190" y="1691446"/>
            <a:ext cx="7660056" cy="5050691"/>
            <a:chOff x="2442334" y="1258824"/>
            <a:chExt cx="7660056" cy="5050691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86F5E21-0CE2-8915-5503-2065453F5DB1}"/>
                </a:ext>
              </a:extLst>
            </p:cNvPr>
            <p:cNvSpPr/>
            <p:nvPr/>
          </p:nvSpPr>
          <p:spPr>
            <a:xfrm>
              <a:off x="4107729" y="1413547"/>
              <a:ext cx="2883117" cy="279329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23137"/>
              </a:schemeClr>
            </a:solidFill>
            <a:ln w="190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1440199-77F5-502B-9416-630091BC0789}"/>
                </a:ext>
              </a:extLst>
            </p:cNvPr>
            <p:cNvSpPr/>
            <p:nvPr/>
          </p:nvSpPr>
          <p:spPr>
            <a:xfrm>
              <a:off x="4382049" y="1709928"/>
              <a:ext cx="2393655" cy="2167732"/>
            </a:xfrm>
            <a:prstGeom prst="ellipse">
              <a:avLst/>
            </a:prstGeom>
            <a:solidFill>
              <a:srgbClr val="FFC000">
                <a:alpha val="23137"/>
              </a:srgbClr>
            </a:solidFill>
            <a:ln w="190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D8E9449-5728-8E10-0B29-46ADD86F696B}"/>
                </a:ext>
              </a:extLst>
            </p:cNvPr>
            <p:cNvSpPr/>
            <p:nvPr/>
          </p:nvSpPr>
          <p:spPr>
            <a:xfrm>
              <a:off x="5682851" y="2168150"/>
              <a:ext cx="2883117" cy="2793298"/>
            </a:xfrm>
            <a:prstGeom prst="ellipse">
              <a:avLst/>
            </a:prstGeom>
            <a:solidFill>
              <a:srgbClr val="FF99FF">
                <a:alpha val="30196"/>
              </a:srgbClr>
            </a:solidFill>
            <a:ln w="1905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0C68D2-B1A9-E0A9-3654-E60DEFB134A7}"/>
                </a:ext>
              </a:extLst>
            </p:cNvPr>
            <p:cNvSpPr txBox="1"/>
            <p:nvPr/>
          </p:nvSpPr>
          <p:spPr>
            <a:xfrm>
              <a:off x="6767794" y="3314788"/>
              <a:ext cx="7585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E5B47C3-39B4-0497-9D03-971F3CE715CC}"/>
                </a:ext>
              </a:extLst>
            </p:cNvPr>
            <p:cNvSpPr txBox="1"/>
            <p:nvPr/>
          </p:nvSpPr>
          <p:spPr>
            <a:xfrm>
              <a:off x="5343018" y="2555465"/>
              <a:ext cx="419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16D6B95-8F2E-6208-BA2D-881978055207}"/>
                </a:ext>
              </a:extLst>
            </p:cNvPr>
            <p:cNvSpPr/>
            <p:nvPr/>
          </p:nvSpPr>
          <p:spPr>
            <a:xfrm>
              <a:off x="4015595" y="3161798"/>
              <a:ext cx="2883117" cy="2793298"/>
            </a:xfrm>
            <a:prstGeom prst="ellipse">
              <a:avLst/>
            </a:prstGeom>
            <a:solidFill>
              <a:srgbClr val="99FFCC">
                <a:alpha val="30196"/>
              </a:srgbClr>
            </a:solidFill>
            <a:ln w="1905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057B12-083D-9051-58B9-91A0B5FA6F8D}"/>
                </a:ext>
              </a:extLst>
            </p:cNvPr>
            <p:cNvSpPr txBox="1"/>
            <p:nvPr/>
          </p:nvSpPr>
          <p:spPr>
            <a:xfrm>
              <a:off x="5063962" y="4354156"/>
              <a:ext cx="7585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5FB1D28-2DCA-C1F7-6A87-F29E51A0DCF3}"/>
                </a:ext>
              </a:extLst>
            </p:cNvPr>
            <p:cNvSpPr txBox="1"/>
            <p:nvPr/>
          </p:nvSpPr>
          <p:spPr>
            <a:xfrm>
              <a:off x="8788513" y="4215384"/>
              <a:ext cx="12330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All 3-firms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compete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47048F-5581-4F86-0246-CD4C2297D348}"/>
                </a:ext>
              </a:extLst>
            </p:cNvPr>
            <p:cNvSpPr txBox="1"/>
            <p:nvPr/>
          </p:nvSpPr>
          <p:spPr>
            <a:xfrm>
              <a:off x="7778496" y="1258824"/>
              <a:ext cx="10290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 &amp; B</a:t>
              </a:r>
            </a:p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compete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2B4B9BB-7AB3-E1B8-2885-71258278C030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>
              <a:off x="3507024" y="3285822"/>
              <a:ext cx="1257000" cy="28948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0E2CA26-E667-DA22-7FE6-4F7BA5A77E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7104" y="4416552"/>
              <a:ext cx="655320" cy="12954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3181A30-BEF5-80CE-A484-EBE76B2C9A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25896" y="3767328"/>
              <a:ext cx="2679192" cy="65836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E9B556D-8A99-58F3-D5E6-D769F83B2107}"/>
                </a:ext>
              </a:extLst>
            </p:cNvPr>
            <p:cNvSpPr txBox="1"/>
            <p:nvPr/>
          </p:nvSpPr>
          <p:spPr>
            <a:xfrm>
              <a:off x="6998208" y="5663184"/>
              <a:ext cx="10290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B &amp; C</a:t>
              </a:r>
            </a:p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compete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0FA16FC-1170-7B56-A607-56A87FBD4569}"/>
                </a:ext>
              </a:extLst>
            </p:cNvPr>
            <p:cNvCxnSpPr>
              <a:stCxn id="9" idx="1"/>
            </p:cNvCxnSpPr>
            <p:nvPr/>
          </p:nvCxnSpPr>
          <p:spPr>
            <a:xfrm flipH="1">
              <a:off x="6638544" y="1581990"/>
              <a:ext cx="1139952" cy="99661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C8F0C25-AE9C-2C48-D5D8-43373BD48ABA}"/>
                </a:ext>
              </a:extLst>
            </p:cNvPr>
            <p:cNvSpPr txBox="1"/>
            <p:nvPr/>
          </p:nvSpPr>
          <p:spPr>
            <a:xfrm>
              <a:off x="2478024" y="2962656"/>
              <a:ext cx="10290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 &amp; C</a:t>
              </a:r>
            </a:p>
            <a:p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compete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361A44E-71C1-985E-E229-04F43F33E61E}"/>
                </a:ext>
              </a:extLst>
            </p:cNvPr>
            <p:cNvSpPr txBox="1"/>
            <p:nvPr/>
          </p:nvSpPr>
          <p:spPr>
            <a:xfrm>
              <a:off x="8928478" y="2453640"/>
              <a:ext cx="11739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B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monopoly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9D7EBA8-1164-1F52-4841-04319D57FBFA}"/>
                </a:ext>
              </a:extLst>
            </p:cNvPr>
            <p:cNvCxnSpPr>
              <a:cxnSpLocks/>
              <a:stCxn id="29" idx="1"/>
            </p:cNvCxnSpPr>
            <p:nvPr/>
          </p:nvCxnSpPr>
          <p:spPr>
            <a:xfrm flipH="1">
              <a:off x="7741920" y="2776806"/>
              <a:ext cx="1186558" cy="61257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F6CD658-572A-0B57-12A1-C91E3CC013A4}"/>
                </a:ext>
              </a:extLst>
            </p:cNvPr>
            <p:cNvSpPr txBox="1"/>
            <p:nvPr/>
          </p:nvSpPr>
          <p:spPr>
            <a:xfrm>
              <a:off x="2442334" y="1536192"/>
              <a:ext cx="11739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A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monopoly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7AFEBAA-B807-94D1-C30F-DB7ACE4A41FD}"/>
                </a:ext>
              </a:extLst>
            </p:cNvPr>
            <p:cNvCxnSpPr/>
            <p:nvPr/>
          </p:nvCxnSpPr>
          <p:spPr>
            <a:xfrm flipV="1">
              <a:off x="3657600" y="4873752"/>
              <a:ext cx="905256" cy="38404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47DB09-6D50-6A19-83F2-B0852CF75754}"/>
                </a:ext>
              </a:extLst>
            </p:cNvPr>
            <p:cNvSpPr txBox="1"/>
            <p:nvPr/>
          </p:nvSpPr>
          <p:spPr>
            <a:xfrm>
              <a:off x="2503294" y="5062728"/>
              <a:ext cx="11739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C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monopoly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C3AE724-DEA9-D222-3B90-5E53F425D661}"/>
                </a:ext>
              </a:extLst>
            </p:cNvPr>
            <p:cNvCxnSpPr>
              <a:cxnSpLocks/>
            </p:cNvCxnSpPr>
            <p:nvPr/>
          </p:nvCxnSpPr>
          <p:spPr>
            <a:xfrm>
              <a:off x="3615643" y="1883742"/>
              <a:ext cx="1319069" cy="28948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90641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BF5D6-F746-4133-88F1-B3FCB3EB6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114"/>
            <a:ext cx="12192000" cy="915035"/>
          </a:xfrm>
        </p:spPr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br>
              <a:rPr kumimoji="0" lang="en-US" altLang="en-US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kumimoji="0" lang="en-US" altLang="en-US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cs typeface="Times New Roman" panose="02020603050405020304" pitchFamily="18" charset="0"/>
              </a:rPr>
              <a:t>Merged Firm’s Profit </a:t>
            </a:r>
            <a:r>
              <a:rPr lang="en-US" altLang="en-US" sz="3600" dirty="0">
                <a:latin typeface="Cambria" panose="02040503050406030204" pitchFamily="18" charset="0"/>
                <a:cs typeface="Times New Roman" panose="02020603050405020304" pitchFamily="18" charset="0"/>
              </a:rPr>
              <a:t>Losses and Gains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DFBBA1E3-203F-401E-A43B-10E6EFDA8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135"/>
            <a:ext cx="18473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04D07-EDF1-42BB-AA71-39E6BC56A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FA0A93-60EE-4E9D-852F-604094E61050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pPr/>
              <a:t>73</a:t>
            </a:fld>
            <a:endParaRPr lang="en-US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34CA0DC-0A08-1510-FE7F-573965098BCD}"/>
              </a:ext>
            </a:extLst>
          </p:cNvPr>
          <p:cNvGrpSpPr/>
          <p:nvPr/>
        </p:nvGrpSpPr>
        <p:grpSpPr>
          <a:xfrm>
            <a:off x="593990" y="1304933"/>
            <a:ext cx="11007391" cy="4989039"/>
            <a:chOff x="249862" y="1304933"/>
            <a:chExt cx="11007391" cy="498903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0038C43-D1F4-B522-22DF-991E3B8F7815}"/>
                </a:ext>
              </a:extLst>
            </p:cNvPr>
            <p:cNvGrpSpPr/>
            <p:nvPr/>
          </p:nvGrpSpPr>
          <p:grpSpPr>
            <a:xfrm>
              <a:off x="249862" y="1310105"/>
              <a:ext cx="5347372" cy="4983867"/>
              <a:chOff x="1773862" y="1696185"/>
              <a:chExt cx="5347372" cy="498386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80825064-7F5A-49F1-B8C8-EECB542AE90A}"/>
                  </a:ext>
                </a:extLst>
              </p:cNvPr>
              <p:cNvSpPr/>
              <p:nvPr/>
            </p:nvSpPr>
            <p:spPr>
              <a:xfrm>
                <a:off x="4379391" y="2329236"/>
                <a:ext cx="914400" cy="914400"/>
              </a:xfrm>
              <a:prstGeom prst="ellipse">
                <a:avLst/>
              </a:prstGeom>
              <a:solidFill>
                <a:srgbClr val="5B9BD5">
                  <a:alpha val="1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87DF5F5-D777-4FEF-8A5D-18A6ECB0B93B}"/>
                  </a:ext>
                </a:extLst>
              </p:cNvPr>
              <p:cNvGrpSpPr/>
              <p:nvPr/>
            </p:nvGrpSpPr>
            <p:grpSpPr>
              <a:xfrm>
                <a:off x="1773862" y="1696185"/>
                <a:ext cx="5347372" cy="4983867"/>
                <a:chOff x="0" y="0"/>
                <a:chExt cx="5347828" cy="498412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00946A08-6579-4CF6-9D04-9AF956785EB5}"/>
                    </a:ext>
                  </a:extLst>
                </p:cNvPr>
                <p:cNvGrpSpPr/>
                <p:nvPr/>
              </p:nvGrpSpPr>
              <p:grpSpPr>
                <a:xfrm>
                  <a:off x="564543" y="47708"/>
                  <a:ext cx="4783285" cy="4936412"/>
                  <a:chOff x="0" y="0"/>
                  <a:chExt cx="4783285" cy="4936412"/>
                </a:xfrm>
              </p:grpSpPr>
              <p:sp>
                <p:nvSpPr>
                  <p:cNvPr id="15" name="Text Box 71">
                    <a:extLst>
                      <a:ext uri="{FF2B5EF4-FFF2-40B4-BE49-F238E27FC236}">
                        <a16:creationId xmlns:a16="http://schemas.microsoft.com/office/drawing/2014/main" id="{8B3E4D96-71C0-4B8E-B547-8CB4EB519871}"/>
                      </a:ext>
                    </a:extLst>
                  </p:cNvPr>
                  <p:cNvSpPr txBox="1"/>
                  <p:nvPr/>
                </p:nvSpPr>
                <p:spPr>
                  <a:xfrm>
                    <a:off x="119269" y="4381169"/>
                    <a:ext cx="302149" cy="294198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200" b="1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C</a:t>
                    </a:r>
                    <a:endParaRPr lang="en-US" sz="1200">
                      <a:effectLst/>
                      <a:latin typeface="Cambria" panose="020405030504060302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14EA0C4-77C3-4FD4-B025-9E117A28FB9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4783285" cy="4936412"/>
                    <a:chOff x="0" y="0"/>
                    <a:chExt cx="4783285" cy="4936412"/>
                  </a:xfrm>
                </p:grpSpPr>
                <p:sp>
                  <p:nvSpPr>
                    <p:cNvPr id="17" name="Text Box 72">
                      <a:extLst>
                        <a:ext uri="{FF2B5EF4-FFF2-40B4-BE49-F238E27FC236}">
                          <a16:creationId xmlns:a16="http://schemas.microsoft.com/office/drawing/2014/main" id="{B1A264CF-F278-4FB8-BC40-F3D08E655B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62754" y="4349418"/>
                      <a:ext cx="413468" cy="294198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P*</a:t>
                      </a:r>
                      <a:endParaRPr lang="en-US" sz="12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18" name="Group 17">
                      <a:extLst>
                        <a:ext uri="{FF2B5EF4-FFF2-40B4-BE49-F238E27FC236}">
                          <a16:creationId xmlns:a16="http://schemas.microsoft.com/office/drawing/2014/main" id="{7DF687D0-4E6E-44A2-B2C7-583C1A4159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4783285" cy="4936412"/>
                      <a:chOff x="0" y="0"/>
                      <a:chExt cx="4783285" cy="4936412"/>
                    </a:xfrm>
                  </p:grpSpPr>
                  <p:grpSp>
                    <p:nvGrpSpPr>
                      <p:cNvPr id="19" name="Group 18">
                        <a:extLst>
                          <a:ext uri="{FF2B5EF4-FFF2-40B4-BE49-F238E27FC236}">
                            <a16:creationId xmlns:a16="http://schemas.microsoft.com/office/drawing/2014/main" id="{EC2F53D0-B158-437C-A370-CA9A2433C7D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4783285" cy="4625283"/>
                        <a:chOff x="0" y="0"/>
                        <a:chExt cx="4783285" cy="4625283"/>
                      </a:xfrm>
                    </p:grpSpPr>
                    <p:grpSp>
                      <p:nvGrpSpPr>
                        <p:cNvPr id="21" name="Group 20">
                          <a:extLst>
                            <a:ext uri="{FF2B5EF4-FFF2-40B4-BE49-F238E27FC236}">
                              <a16:creationId xmlns:a16="http://schemas.microsoft.com/office/drawing/2014/main" id="{CB3E79CA-B463-4E66-B5AE-B40289675DF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4783285" cy="4348716"/>
                          <a:chOff x="0" y="0"/>
                          <a:chExt cx="4783285" cy="4348716"/>
                        </a:xfrm>
                      </p:grpSpPr>
                      <p:grpSp>
                        <p:nvGrpSpPr>
                          <p:cNvPr id="23" name="Group 22">
                            <a:extLst>
                              <a:ext uri="{FF2B5EF4-FFF2-40B4-BE49-F238E27FC236}">
                                <a16:creationId xmlns:a16="http://schemas.microsoft.com/office/drawing/2014/main" id="{016F554A-472D-4912-8401-56BCBAB9166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0"/>
                            <a:ext cx="4783285" cy="4348716"/>
                            <a:chOff x="0" y="0"/>
                            <a:chExt cx="4783285" cy="4348716"/>
                          </a:xfrm>
                        </p:grpSpPr>
                        <p:cxnSp>
                          <p:nvCxnSpPr>
                            <p:cNvPr id="25" name="Straight Connector 24">
                              <a:extLst>
                                <a:ext uri="{FF2B5EF4-FFF2-40B4-BE49-F238E27FC236}">
                                  <a16:creationId xmlns:a16="http://schemas.microsoft.com/office/drawing/2014/main" id="{D690ACB1-5F11-4519-92DC-3D871D46BA6D}"/>
                                </a:ext>
                              </a:extLst>
                            </p:cNvPr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0" y="0"/>
                              <a:ext cx="0" cy="434340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26" name="Straight Connector 25">
                              <a:extLst>
                                <a:ext uri="{FF2B5EF4-FFF2-40B4-BE49-F238E27FC236}">
                                  <a16:creationId xmlns:a16="http://schemas.microsoft.com/office/drawing/2014/main" id="{F4F03CF0-82ED-4842-89F4-5C44EBFCE6E6}"/>
                                </a:ext>
                              </a:extLst>
                            </p:cNvPr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0" y="4348716"/>
                              <a:ext cx="4572000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sp>
                          <p:nvSpPr>
                            <p:cNvPr id="27" name="Freeform: Shape 26">
                              <a:extLst>
                                <a:ext uri="{FF2B5EF4-FFF2-40B4-BE49-F238E27FC236}">
                                  <a16:creationId xmlns:a16="http://schemas.microsoft.com/office/drawing/2014/main" id="{18F2E3DB-CFCE-473E-BB3F-68E9B3E4BADA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308344" y="999461"/>
                              <a:ext cx="2057400" cy="3314700"/>
                            </a:xfrm>
                            <a:custGeom>
                              <a:avLst/>
                              <a:gdLst>
                                <a:gd name="T0" fmla="*/ 0 w 2520"/>
                                <a:gd name="T1" fmla="*/ 6840 h 6840"/>
                                <a:gd name="T2" fmla="*/ 2520 w 2520"/>
                                <a:gd name="T3" fmla="*/ 0 h 684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</a:cxnLst>
                              <a:rect l="0" t="0" r="r" b="b"/>
                              <a:pathLst>
                                <a:path w="2520" h="6840">
                                  <a:moveTo>
                                    <a:pt x="0" y="6840"/>
                                  </a:moveTo>
                                  <a:cubicBezTo>
                                    <a:pt x="735" y="3450"/>
                                    <a:pt x="1470" y="60"/>
                                    <a:pt x="2520" y="0"/>
                                  </a:cubicBezTo>
                                </a:path>
                              </a:pathLst>
                            </a:cu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rot="0" vert="horz" wrap="square" lIns="91440" tIns="45720" rIns="91440" bIns="45720" anchor="t" anchorCtr="0" upright="1">
                              <a:noAutofit/>
                            </a:bodyPr>
                            <a:lstStyle/>
                            <a:p>
                              <a:endParaRPr lang="en-US">
                                <a:latin typeface="Cambria" panose="020405030504060302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28" name="Freeform: Shape 27">
                              <a:extLst>
                                <a:ext uri="{FF2B5EF4-FFF2-40B4-BE49-F238E27FC236}">
                                  <a16:creationId xmlns:a16="http://schemas.microsoft.com/office/drawing/2014/main" id="{FAE78BED-11E6-47FF-86D1-F81A58D9864F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 flipH="1">
                              <a:off x="2371059" y="999461"/>
                              <a:ext cx="2412226" cy="3314700"/>
                            </a:xfrm>
                            <a:custGeom>
                              <a:avLst/>
                              <a:gdLst>
                                <a:gd name="T0" fmla="*/ 0 w 2520"/>
                                <a:gd name="T1" fmla="*/ 6840 h 6840"/>
                                <a:gd name="T2" fmla="*/ 2520 w 2520"/>
                                <a:gd name="T3" fmla="*/ 0 h 684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</a:cxnLst>
                              <a:rect l="0" t="0" r="r" b="b"/>
                              <a:pathLst>
                                <a:path w="2520" h="6840">
                                  <a:moveTo>
                                    <a:pt x="0" y="6840"/>
                                  </a:moveTo>
                                  <a:cubicBezTo>
                                    <a:pt x="735" y="3450"/>
                                    <a:pt x="1470" y="60"/>
                                    <a:pt x="2520" y="0"/>
                                  </a:cubicBezTo>
                                </a:path>
                              </a:pathLst>
                            </a:cu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rot="0" vert="horz" wrap="square" lIns="91440" tIns="45720" rIns="91440" bIns="45720" anchor="t" anchorCtr="0" upright="1">
                              <a:noAutofit/>
                            </a:bodyPr>
                            <a:lstStyle/>
                            <a:p>
                              <a:endParaRPr lang="en-US" dirty="0">
                                <a:latin typeface="Cambria" panose="020405030504060302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  <p:cxnSp>
                        <p:nvCxnSpPr>
                          <p:cNvPr id="24" name="Straight Connector 23">
                            <a:extLst>
                              <a:ext uri="{FF2B5EF4-FFF2-40B4-BE49-F238E27FC236}">
                                <a16:creationId xmlns:a16="http://schemas.microsoft.com/office/drawing/2014/main" id="{9DFD1D84-F657-4D49-BEF6-B485579C15D6}"/>
                              </a:ext>
                            </a:extLst>
                          </p:cNvPr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2369489" y="1001864"/>
                            <a:ext cx="0" cy="3314700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</p:grpSp>
                    <p:sp>
                      <p:nvSpPr>
                        <p:cNvPr id="22" name="Text Box 73">
                          <a:extLst>
                            <a:ext uri="{FF2B5EF4-FFF2-40B4-BE49-F238E27FC236}">
                              <a16:creationId xmlns:a16="http://schemas.microsoft.com/office/drawing/2014/main" id="{02D86DF6-4247-4C6F-90B0-A1975C095F4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079019" y="4349363"/>
                          <a:ext cx="667111" cy="275920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b="1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Firm 1 Price</a:t>
                          </a:r>
                          <a:endParaRPr lang="en-US" sz="12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20" name="Text Box 74">
                        <a:extLst>
                          <a:ext uri="{FF2B5EF4-FFF2-40B4-BE49-F238E27FC236}">
                            <a16:creationId xmlns:a16="http://schemas.microsoft.com/office/drawing/2014/main" id="{59FC45E4-EEF0-4834-8F86-593668DEB1D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45748" y="4571272"/>
                        <a:ext cx="715535" cy="36514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1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a:t>($200)</a:t>
                        </a:r>
                        <a:endParaRPr lang="en-US" sz="1200" dirty="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  <p:sp>
              <p:nvSpPr>
                <p:cNvPr id="14" name="Text Box 75">
                  <a:extLst>
                    <a:ext uri="{FF2B5EF4-FFF2-40B4-BE49-F238E27FC236}">
                      <a16:creationId xmlns:a16="http://schemas.microsoft.com/office/drawing/2014/main" id="{5F84EA5E-D7D5-400B-8360-E47A156DC4ED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715618" cy="310101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1" dirty="0">
                      <a:effectLst/>
                      <a:latin typeface="Cambria" panose="020405030504060302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Firm 1</a:t>
                  </a: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1" dirty="0">
                      <a:effectLst/>
                      <a:latin typeface="Cambria" panose="020405030504060302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Profits</a:t>
                  </a:r>
                  <a:endParaRPr lang="en-US" sz="1200" dirty="0"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9" name="Text Box 72">
                <a:extLst>
                  <a:ext uri="{FF2B5EF4-FFF2-40B4-BE49-F238E27FC236}">
                    <a16:creationId xmlns:a16="http://schemas.microsoft.com/office/drawing/2014/main" id="{B1A264CF-F278-4FB8-BC40-F3D08E655B1C}"/>
                  </a:ext>
                </a:extLst>
              </p:cNvPr>
              <p:cNvSpPr txBox="1"/>
              <p:nvPr/>
            </p:nvSpPr>
            <p:spPr>
              <a:xfrm>
                <a:off x="4894095" y="6083797"/>
                <a:ext cx="732005" cy="29418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1.05P*</a:t>
                </a:r>
                <a:endParaRPr lang="en-US" sz="12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 Box 74">
                <a:extLst>
                  <a:ext uri="{FF2B5EF4-FFF2-40B4-BE49-F238E27FC236}">
                    <a16:creationId xmlns:a16="http://schemas.microsoft.com/office/drawing/2014/main" id="{59FC45E4-EEF0-4834-8F86-593668DEB1D7}"/>
                  </a:ext>
                </a:extLst>
              </p:cNvPr>
              <p:cNvSpPr txBox="1"/>
              <p:nvPr/>
            </p:nvSpPr>
            <p:spPr>
              <a:xfrm>
                <a:off x="4811271" y="6314230"/>
                <a:ext cx="713602" cy="28270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($210)</a:t>
                </a:r>
                <a:endParaRPr lang="en-US" sz="12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9DFD1D84-F657-4D49-BEF6-B485579C15D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021418" y="2821661"/>
                <a:ext cx="48697" cy="3345263"/>
              </a:xfrm>
              <a:prstGeom prst="line">
                <a:avLst/>
              </a:prstGeom>
              <a:noFill/>
              <a:ln w="952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A6151B5E-A6C2-4FB5-3DCA-81B169EEC49F}"/>
                  </a:ext>
                </a:extLst>
              </p:cNvPr>
              <p:cNvSpPr/>
              <p:nvPr/>
            </p:nvSpPr>
            <p:spPr>
              <a:xfrm flipV="1">
                <a:off x="4639426" y="2692217"/>
                <a:ext cx="135774" cy="12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E9B49816-483B-266F-DEEC-CBC222110FA7}"/>
                  </a:ext>
                </a:extLst>
              </p:cNvPr>
              <p:cNvSpPr/>
              <p:nvPr/>
            </p:nvSpPr>
            <p:spPr>
              <a:xfrm>
                <a:off x="4954384" y="2730269"/>
                <a:ext cx="135130" cy="134852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948AA63-4836-5148-BF03-CFE95C0C692A}"/>
                </a:ext>
              </a:extLst>
            </p:cNvPr>
            <p:cNvGrpSpPr/>
            <p:nvPr/>
          </p:nvGrpSpPr>
          <p:grpSpPr>
            <a:xfrm>
              <a:off x="5947036" y="1304933"/>
              <a:ext cx="5310217" cy="4722829"/>
              <a:chOff x="3193676" y="1050933"/>
              <a:chExt cx="5310217" cy="4722829"/>
            </a:xfrm>
          </p:grpSpPr>
          <p:sp>
            <p:nvSpPr>
              <p:cNvPr id="32" name="Text Box 72">
                <a:extLst>
                  <a:ext uri="{FF2B5EF4-FFF2-40B4-BE49-F238E27FC236}">
                    <a16:creationId xmlns:a16="http://schemas.microsoft.com/office/drawing/2014/main" id="{E3554018-BCB4-AB47-CE70-5021FF0B2FF7}"/>
                  </a:ext>
                </a:extLst>
              </p:cNvPr>
              <p:cNvSpPr txBox="1"/>
              <p:nvPr/>
            </p:nvSpPr>
            <p:spPr>
              <a:xfrm>
                <a:off x="6128997" y="5439099"/>
                <a:ext cx="869973" cy="29418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1.05P*</a:t>
                </a:r>
                <a:endParaRPr lang="en-US" sz="12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72F9043-C108-3F1F-90FF-994424EBC298}"/>
                  </a:ext>
                </a:extLst>
              </p:cNvPr>
              <p:cNvGrpSpPr/>
              <p:nvPr/>
            </p:nvGrpSpPr>
            <p:grpSpPr>
              <a:xfrm>
                <a:off x="3193676" y="1050933"/>
                <a:ext cx="5310217" cy="4722829"/>
                <a:chOff x="6587116" y="1101733"/>
                <a:chExt cx="5310217" cy="4722829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0069EE99-6F84-4FA6-90D3-DCC6A88983E4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9771332" y="3384111"/>
                  <a:ext cx="0" cy="2145700"/>
                </a:xfrm>
                <a:prstGeom prst="line">
                  <a:avLst/>
                </a:prstGeom>
                <a:noFill/>
                <a:ln w="9525">
                  <a:solidFill>
                    <a:srgbClr val="C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CB11ADDA-1EDA-3462-571C-106A4090B46B}"/>
                    </a:ext>
                  </a:extLst>
                </p:cNvPr>
                <p:cNvGrpSpPr/>
                <p:nvPr/>
              </p:nvGrpSpPr>
              <p:grpSpPr>
                <a:xfrm>
                  <a:off x="6587116" y="1101733"/>
                  <a:ext cx="5310217" cy="4722829"/>
                  <a:chOff x="6587116" y="1101733"/>
                  <a:chExt cx="5310217" cy="4722829"/>
                </a:xfrm>
              </p:grpSpPr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36922E83-6FBD-3305-3206-AFD5CBB89220}"/>
                      </a:ext>
                    </a:extLst>
                  </p:cNvPr>
                  <p:cNvSpPr/>
                  <p:nvPr/>
                </p:nvSpPr>
                <p:spPr>
                  <a:xfrm>
                    <a:off x="9213703" y="3155244"/>
                    <a:ext cx="914400" cy="914400"/>
                  </a:xfrm>
                  <a:prstGeom prst="ellipse">
                    <a:avLst/>
                  </a:prstGeom>
                  <a:solidFill>
                    <a:srgbClr val="5B9BD5">
                      <a:alpha val="10196"/>
                    </a:srgb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B971EA15-AE83-6FFC-5767-2C1FA6AF1CBE}"/>
                      </a:ext>
                    </a:extLst>
                  </p:cNvPr>
                  <p:cNvGrpSpPr/>
                  <p:nvPr/>
                </p:nvGrpSpPr>
                <p:grpSpPr>
                  <a:xfrm>
                    <a:off x="6587116" y="1101733"/>
                    <a:ext cx="5310217" cy="4722829"/>
                    <a:chOff x="6587116" y="1101733"/>
                    <a:chExt cx="5310217" cy="4722829"/>
                  </a:xfrm>
                </p:grpSpPr>
                <p:grpSp>
                  <p:nvGrpSpPr>
                    <p:cNvPr id="42" name="Group 41">
                      <a:extLst>
                        <a:ext uri="{FF2B5EF4-FFF2-40B4-BE49-F238E27FC236}">
                          <a16:creationId xmlns:a16="http://schemas.microsoft.com/office/drawing/2014/main" id="{B6344133-7DED-1870-0669-6147AB72DF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51611" y="1149439"/>
                      <a:ext cx="4745722" cy="4675123"/>
                      <a:chOff x="0" y="0"/>
                      <a:chExt cx="4746130" cy="4675367"/>
                    </a:xfrm>
                  </p:grpSpPr>
                  <p:sp>
                    <p:nvSpPr>
                      <p:cNvPr id="44" name="Text Box 71">
                        <a:extLst>
                          <a:ext uri="{FF2B5EF4-FFF2-40B4-BE49-F238E27FC236}">
                            <a16:creationId xmlns:a16="http://schemas.microsoft.com/office/drawing/2014/main" id="{C71F7D6B-D356-9DBA-FE9C-480868CDAEE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9269" y="4381169"/>
                        <a:ext cx="302149" cy="294198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1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a:t>C</a:t>
                        </a:r>
                        <a:endPara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grpSp>
                    <p:nvGrpSpPr>
                      <p:cNvPr id="45" name="Group 44">
                        <a:extLst>
                          <a:ext uri="{FF2B5EF4-FFF2-40B4-BE49-F238E27FC236}">
                            <a16:creationId xmlns:a16="http://schemas.microsoft.com/office/drawing/2014/main" id="{06E5DD6D-BBF6-88D1-A12E-A558E699D96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4746130" cy="4643616"/>
                        <a:chOff x="0" y="0"/>
                        <a:chExt cx="4746130" cy="4643616"/>
                      </a:xfrm>
                    </p:grpSpPr>
                    <p:sp>
                      <p:nvSpPr>
                        <p:cNvPr id="46" name="Text Box 72">
                          <a:extLst>
                            <a:ext uri="{FF2B5EF4-FFF2-40B4-BE49-F238E27FC236}">
                              <a16:creationId xmlns:a16="http://schemas.microsoft.com/office/drawing/2014/main" id="{18CE578B-9EA9-489B-B760-003CB58F207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162754" y="4349418"/>
                          <a:ext cx="413468" cy="294198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b="1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P*</a:t>
                          </a:r>
                          <a:endParaRPr lang="en-US" sz="12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grpSp>
                      <p:nvGrpSpPr>
                        <p:cNvPr id="49" name="Group 48">
                          <a:extLst>
                            <a:ext uri="{FF2B5EF4-FFF2-40B4-BE49-F238E27FC236}">
                              <a16:creationId xmlns:a16="http://schemas.microsoft.com/office/drawing/2014/main" id="{1EDE3667-4F81-1A2A-AE30-586048A7711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4746130" cy="4625283"/>
                          <a:chOff x="0" y="0"/>
                          <a:chExt cx="4746130" cy="4625283"/>
                        </a:xfrm>
                      </p:grpSpPr>
                      <p:grpSp>
                        <p:nvGrpSpPr>
                          <p:cNvPr id="52" name="Group 51">
                            <a:extLst>
                              <a:ext uri="{FF2B5EF4-FFF2-40B4-BE49-F238E27FC236}">
                                <a16:creationId xmlns:a16="http://schemas.microsoft.com/office/drawing/2014/main" id="{10554C20-17E6-95EE-0D32-8DCD9B5914E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0"/>
                            <a:ext cx="4572000" cy="4416248"/>
                            <a:chOff x="0" y="0"/>
                            <a:chExt cx="4572000" cy="4416248"/>
                          </a:xfrm>
                        </p:grpSpPr>
                        <p:grpSp>
                          <p:nvGrpSpPr>
                            <p:cNvPr id="54" name="Group 53">
                              <a:extLst>
                                <a:ext uri="{FF2B5EF4-FFF2-40B4-BE49-F238E27FC236}">
                                  <a16:creationId xmlns:a16="http://schemas.microsoft.com/office/drawing/2014/main" id="{13365EAB-007D-ED2D-73E1-96310E643F1B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0" y="0"/>
                              <a:ext cx="4572000" cy="4348716"/>
                              <a:chOff x="0" y="0"/>
                              <a:chExt cx="4572000" cy="4348716"/>
                            </a:xfrm>
                          </p:grpSpPr>
                          <p:cxnSp>
                            <p:nvCxnSpPr>
                              <p:cNvPr id="56" name="Straight Connector 55">
                                <a:extLst>
                                  <a:ext uri="{FF2B5EF4-FFF2-40B4-BE49-F238E27FC236}">
                                    <a16:creationId xmlns:a16="http://schemas.microsoft.com/office/drawing/2014/main" id="{D9C9DC68-BDCD-D162-0FDA-8329993FE71F}"/>
                                  </a:ext>
                                </a:extLst>
                              </p:cNvPr>
                              <p:cNvCxnSpPr>
                                <a:cxnSpLocks noChangeShapeType="1"/>
                              </p:cNvCxnSpPr>
                              <p:nvPr/>
                            </p:nvCxnSpPr>
                            <p:spPr bwMode="auto">
                              <a:xfrm>
                                <a:off x="0" y="0"/>
                                <a:ext cx="0" cy="4343400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</p:cxnSp>
                          <p:cxnSp>
                            <p:nvCxnSpPr>
                              <p:cNvPr id="57" name="Straight Connector 56">
                                <a:extLst>
                                  <a:ext uri="{FF2B5EF4-FFF2-40B4-BE49-F238E27FC236}">
                                    <a16:creationId xmlns:a16="http://schemas.microsoft.com/office/drawing/2014/main" id="{8A40C0ED-7B7F-595A-0AA7-F28568C2E174}"/>
                                  </a:ext>
                                </a:extLst>
                              </p:cNvPr>
                              <p:cNvCxnSpPr>
                                <a:cxnSpLocks noChangeShapeType="1"/>
                              </p:cNvCxnSpPr>
                              <p:nvPr/>
                            </p:nvCxnSpPr>
                            <p:spPr bwMode="auto">
                              <a:xfrm>
                                <a:off x="0" y="4348716"/>
                                <a:ext cx="4572000" cy="0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</a:extLst>
                            </p:spPr>
                          </p:cxnSp>
                          <p:sp>
                            <p:nvSpPr>
                              <p:cNvPr id="58" name="Freeform: Shape 57">
                                <a:extLst>
                                  <a:ext uri="{FF2B5EF4-FFF2-40B4-BE49-F238E27FC236}">
                                    <a16:creationId xmlns:a16="http://schemas.microsoft.com/office/drawing/2014/main" id="{DCAA5A6A-AFED-2389-733B-B2B5C1A976A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 flipH="1" flipV="1">
                                <a:off x="139216" y="20994"/>
                                <a:ext cx="4078572" cy="3584630"/>
                              </a:xfrm>
                              <a:custGeom>
                                <a:avLst/>
                                <a:gdLst>
                                  <a:gd name="T0" fmla="*/ 0 w 2520"/>
                                  <a:gd name="T1" fmla="*/ 6840 h 6840"/>
                                  <a:gd name="T2" fmla="*/ 2520 w 2520"/>
                                  <a:gd name="T3" fmla="*/ 0 h 6840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</a:cxnLst>
                                <a:rect l="0" t="0" r="r" b="b"/>
                                <a:pathLst>
                                  <a:path w="2520" h="6840">
                                    <a:moveTo>
                                      <a:pt x="0" y="6840"/>
                                    </a:moveTo>
                                    <a:cubicBezTo>
                                      <a:pt x="735" y="3450"/>
                                      <a:pt x="1470" y="60"/>
                                      <a:pt x="2520" y="0"/>
                                    </a:cubicBezTo>
                                  </a:path>
                                </a:pathLst>
                              </a:cu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  <p:txBody>
                              <a:bodyPr rot="0" vert="horz" wrap="square" lIns="91440" tIns="45720" rIns="91440" bIns="45720" anchor="t" anchorCtr="0" upright="1">
                                <a:noAutofit/>
                              </a:bodyPr>
                              <a:lstStyle/>
                              <a:p>
                                <a:endParaRPr lang="en-US">
                                  <a:latin typeface="Cambria" panose="02040503050406030204" pitchFamily="18" charset="0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</p:grpSp>
                        <p:cxnSp>
                          <p:nvCxnSpPr>
                            <p:cNvPr id="55" name="Straight Connector 54">
                              <a:extLst>
                                <a:ext uri="{FF2B5EF4-FFF2-40B4-BE49-F238E27FC236}">
                                  <a16:creationId xmlns:a16="http://schemas.microsoft.com/office/drawing/2014/main" id="{7374E8AC-8922-AFAF-75A2-3728BF9A72CC}"/>
                                </a:ext>
                              </a:extLst>
                            </p:cNvPr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2295592" y="2507467"/>
                              <a:ext cx="0" cy="1908781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</p:grpSp>
                      <p:sp>
                        <p:nvSpPr>
                          <p:cNvPr id="53" name="Text Box 73">
                            <a:extLst>
                              <a:ext uri="{FF2B5EF4-FFF2-40B4-BE49-F238E27FC236}">
                                <a16:creationId xmlns:a16="http://schemas.microsoft.com/office/drawing/2014/main" id="{B3A5C0E0-7808-5FAB-0FF7-F9D2AB98DC5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079019" y="4349363"/>
                            <a:ext cx="667111" cy="27592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b="1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Firm 1 Price</a:t>
                            </a:r>
                            <a:endParaRPr lang="en-US" sz="12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</p:grpSp>
                <p:sp>
                  <p:nvSpPr>
                    <p:cNvPr id="43" name="Text Box 75">
                      <a:extLst>
                        <a:ext uri="{FF2B5EF4-FFF2-40B4-BE49-F238E27FC236}">
                          <a16:creationId xmlns:a16="http://schemas.microsoft.com/office/drawing/2014/main" id="{2F9CD811-37E7-7B78-5DE3-128FA59A69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87116" y="1101733"/>
                      <a:ext cx="715557" cy="310085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Firm 2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Profits</a:t>
                      </a:r>
                      <a:endParaRPr lang="en-US" sz="12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E0611AE3-D282-46F2-AC98-2C3E19253D44}"/>
                      </a:ext>
                    </a:extLst>
                  </p:cNvPr>
                  <p:cNvSpPr/>
                  <p:nvPr/>
                </p:nvSpPr>
                <p:spPr>
                  <a:xfrm flipV="1">
                    <a:off x="9394306" y="3626937"/>
                    <a:ext cx="135774" cy="129489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B94FFA86-DCE7-6D3A-0543-14F8E4283D0E}"/>
                      </a:ext>
                    </a:extLst>
                  </p:cNvPr>
                  <p:cNvSpPr/>
                  <p:nvPr/>
                </p:nvSpPr>
                <p:spPr>
                  <a:xfrm>
                    <a:off x="9719424" y="3258589"/>
                    <a:ext cx="135130" cy="134852"/>
                  </a:xfrm>
                  <a:prstGeom prst="ellipse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C00000"/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</p:grpSp>
      <p:sp>
        <p:nvSpPr>
          <p:cNvPr id="6" name="Text Box 74">
            <a:extLst>
              <a:ext uri="{FF2B5EF4-FFF2-40B4-BE49-F238E27FC236}">
                <a16:creationId xmlns:a16="http://schemas.microsoft.com/office/drawing/2014/main" id="{AB85D24F-3CB3-F8DD-7BFB-6FF8CE58EA8F}"/>
              </a:ext>
            </a:extLst>
          </p:cNvPr>
          <p:cNvSpPr txBox="1"/>
          <p:nvPr/>
        </p:nvSpPr>
        <p:spPr>
          <a:xfrm>
            <a:off x="8739821" y="5904271"/>
            <a:ext cx="738184" cy="30754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($200)</a:t>
            </a:r>
            <a:endParaRPr lang="en-US" sz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74">
            <a:extLst>
              <a:ext uri="{FF2B5EF4-FFF2-40B4-BE49-F238E27FC236}">
                <a16:creationId xmlns:a16="http://schemas.microsoft.com/office/drawing/2014/main" id="{3885EAC0-0F85-2673-CE73-79E7E64EAB96}"/>
              </a:ext>
            </a:extLst>
          </p:cNvPr>
          <p:cNvSpPr txBox="1"/>
          <p:nvPr/>
        </p:nvSpPr>
        <p:spPr>
          <a:xfrm>
            <a:off x="9317171" y="5903345"/>
            <a:ext cx="738184" cy="31711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($210)</a:t>
            </a:r>
            <a:endParaRPr lang="en-US" sz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6073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lide Number Placeholder 55">
            <a:extLst>
              <a:ext uri="{FF2B5EF4-FFF2-40B4-BE49-F238E27FC236}">
                <a16:creationId xmlns:a16="http://schemas.microsoft.com/office/drawing/2014/main" id="{B3F93D96-F595-49A6-B8A4-85BBC1107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8225" y="6110574"/>
            <a:ext cx="2743200" cy="365125"/>
          </a:xfrm>
        </p:spPr>
        <p:txBody>
          <a:bodyPr/>
          <a:lstStyle/>
          <a:p>
            <a:fld id="{DF3631D6-FBAB-464C-8D9A-F9ADA4FEF9F6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t>74</a:t>
            </a:fld>
            <a:endParaRPr lang="en-US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9268DC9-AF5F-FC26-FE32-FAC1AF329FF6}"/>
              </a:ext>
            </a:extLst>
          </p:cNvPr>
          <p:cNvGrpSpPr/>
          <p:nvPr/>
        </p:nvGrpSpPr>
        <p:grpSpPr>
          <a:xfrm>
            <a:off x="2231085" y="682785"/>
            <a:ext cx="7321214" cy="5536985"/>
            <a:chOff x="1749634" y="704088"/>
            <a:chExt cx="7321214" cy="5536985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C1F7C61-E0E2-974D-1F9B-F338F4B516D0}"/>
                </a:ext>
              </a:extLst>
            </p:cNvPr>
            <p:cNvSpPr/>
            <p:nvPr/>
          </p:nvSpPr>
          <p:spPr>
            <a:xfrm>
              <a:off x="5943600" y="3685032"/>
              <a:ext cx="219456" cy="1481328"/>
            </a:xfrm>
            <a:prstGeom prst="rect">
              <a:avLst/>
            </a:prstGeom>
            <a:pattFill prst="ltDnDiag">
              <a:fgClr>
                <a:schemeClr val="accent2">
                  <a:lumMod val="60000"/>
                  <a:lumOff val="40000"/>
                </a:schemeClr>
              </a:fgClr>
              <a:bgClr>
                <a:srgbClr val="FBE3D6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666F974-17ED-47D6-A863-272FC3FBE7EA}"/>
                </a:ext>
              </a:extLst>
            </p:cNvPr>
            <p:cNvSpPr/>
            <p:nvPr/>
          </p:nvSpPr>
          <p:spPr>
            <a:xfrm>
              <a:off x="5556559" y="3687043"/>
              <a:ext cx="376882" cy="15194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6E08F66-3BF3-48AC-AE14-0D9E72170F77}"/>
                </a:ext>
              </a:extLst>
            </p:cNvPr>
            <p:cNvSpPr/>
            <p:nvPr/>
          </p:nvSpPr>
          <p:spPr>
            <a:xfrm>
              <a:off x="2769519" y="3269964"/>
              <a:ext cx="2780889" cy="4219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E7CD5C2-43CB-4B73-90A5-581BCBDAEBEE}"/>
                </a:ext>
              </a:extLst>
            </p:cNvPr>
            <p:cNvCxnSpPr>
              <a:cxnSpLocks/>
            </p:cNvCxnSpPr>
            <p:nvPr/>
          </p:nvCxnSpPr>
          <p:spPr>
            <a:xfrm>
              <a:off x="5923317" y="3692172"/>
              <a:ext cx="18735" cy="196822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897DD1D-B402-4DE7-8B44-C2D0A69C40B3}"/>
                </a:ext>
              </a:extLst>
            </p:cNvPr>
            <p:cNvGrpSpPr/>
            <p:nvPr/>
          </p:nvGrpSpPr>
          <p:grpSpPr>
            <a:xfrm>
              <a:off x="1749634" y="704088"/>
              <a:ext cx="7321214" cy="5536985"/>
              <a:chOff x="2974939" y="1099023"/>
              <a:chExt cx="5317200" cy="4838186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29D0E2FE-18D7-473D-9A41-B45183869F98}"/>
                  </a:ext>
                </a:extLst>
              </p:cNvPr>
              <p:cNvGrpSpPr/>
              <p:nvPr/>
            </p:nvGrpSpPr>
            <p:grpSpPr>
              <a:xfrm>
                <a:off x="2974939" y="1099023"/>
                <a:ext cx="5317200" cy="4838186"/>
                <a:chOff x="-85319" y="0"/>
                <a:chExt cx="5317277" cy="4838660"/>
              </a:xfrm>
            </p:grpSpPr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88278942-4CE9-4EF4-A672-6771B5B8C5B8}"/>
                    </a:ext>
                  </a:extLst>
                </p:cNvPr>
                <p:cNvGrpSpPr/>
                <p:nvPr/>
              </p:nvGrpSpPr>
              <p:grpSpPr>
                <a:xfrm>
                  <a:off x="-85319" y="0"/>
                  <a:ext cx="5317277" cy="4838660"/>
                  <a:chOff x="-85319" y="0"/>
                  <a:chExt cx="5317277" cy="4838660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A1E6C88C-A248-4F41-BEB3-C39C2F1F861D}"/>
                      </a:ext>
                    </a:extLst>
                  </p:cNvPr>
                  <p:cNvGrpSpPr/>
                  <p:nvPr/>
                </p:nvGrpSpPr>
                <p:grpSpPr>
                  <a:xfrm>
                    <a:off x="-85319" y="0"/>
                    <a:ext cx="5317277" cy="4838660"/>
                    <a:chOff x="-85319" y="0"/>
                    <a:chExt cx="5317277" cy="4838660"/>
                  </a:xfrm>
                </p:grpSpPr>
                <p:grpSp>
                  <p:nvGrpSpPr>
                    <p:cNvPr id="9" name="Group 8">
                      <a:extLst>
                        <a:ext uri="{FF2B5EF4-FFF2-40B4-BE49-F238E27FC236}">
                          <a16:creationId xmlns:a16="http://schemas.microsoft.com/office/drawing/2014/main" id="{386BE226-CF53-4790-88BD-3E6501AED0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8153" y="0"/>
                      <a:ext cx="4603805" cy="4349363"/>
                      <a:chOff x="0" y="0"/>
                      <a:chExt cx="4603805" cy="4349363"/>
                    </a:xfrm>
                  </p:grpSpPr>
                  <p:cxnSp>
                    <p:nvCxnSpPr>
                      <p:cNvPr id="31" name="Straight Connector 30">
                        <a:extLst>
                          <a:ext uri="{FF2B5EF4-FFF2-40B4-BE49-F238E27FC236}">
                            <a16:creationId xmlns:a16="http://schemas.microsoft.com/office/drawing/2014/main" id="{F2B3E03E-7049-4853-BCF2-1B1F1315A579}"/>
                          </a:ext>
                        </a:extLst>
                      </p:cNvPr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7252" y="618467"/>
                        <a:ext cx="4538298" cy="3662668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grpSp>
                    <p:nvGrpSpPr>
                      <p:cNvPr id="32" name="Group 31">
                        <a:extLst>
                          <a:ext uri="{FF2B5EF4-FFF2-40B4-BE49-F238E27FC236}">
                            <a16:creationId xmlns:a16="http://schemas.microsoft.com/office/drawing/2014/main" id="{994726D1-A3CB-476A-A774-FF8B72D5E2B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4603805" cy="4349363"/>
                        <a:chOff x="0" y="0"/>
                        <a:chExt cx="4603805" cy="4349363"/>
                      </a:xfrm>
                    </p:grpSpPr>
                    <p:cxnSp>
                      <p:nvCxnSpPr>
                        <p:cNvPr id="33" name="Straight Connector 32">
                          <a:extLst>
                            <a:ext uri="{FF2B5EF4-FFF2-40B4-BE49-F238E27FC236}">
                              <a16:creationId xmlns:a16="http://schemas.microsoft.com/office/drawing/2014/main" id="{7852029F-270E-45FA-B5DF-6FC9D264A45B}"/>
                            </a:ext>
                          </a:extLst>
                        </p:cNvPr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 flipH="1">
                          <a:off x="2484663" y="2611227"/>
                          <a:ext cx="4383" cy="171353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grpSp>
                      <p:nvGrpSpPr>
                        <p:cNvPr id="34" name="Group 33">
                          <a:extLst>
                            <a:ext uri="{FF2B5EF4-FFF2-40B4-BE49-F238E27FC236}">
                              <a16:creationId xmlns:a16="http://schemas.microsoft.com/office/drawing/2014/main" id="{7B50979B-BCAD-4EFD-BDCF-5E5D2323D36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4603805" cy="4349363"/>
                          <a:chOff x="0" y="0"/>
                          <a:chExt cx="4603805" cy="4349363"/>
                        </a:xfrm>
                      </p:grpSpPr>
                      <p:cxnSp>
                        <p:nvCxnSpPr>
                          <p:cNvPr id="36" name="Straight Connector 35">
                            <a:extLst>
                              <a:ext uri="{FF2B5EF4-FFF2-40B4-BE49-F238E27FC236}">
                                <a16:creationId xmlns:a16="http://schemas.microsoft.com/office/drawing/2014/main" id="{BD7DC5FF-88C5-4132-BBBF-EC0149167C77}"/>
                              </a:ext>
                            </a:extLst>
                          </p:cNvPr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31805" y="0"/>
                            <a:ext cx="0" cy="4343400"/>
                          </a:xfrm>
                          <a:prstGeom prst="line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37" name="Straight Connector 36">
                            <a:extLst>
                              <a:ext uri="{FF2B5EF4-FFF2-40B4-BE49-F238E27FC236}">
                                <a16:creationId xmlns:a16="http://schemas.microsoft.com/office/drawing/2014/main" id="{C306DC16-C35C-43A7-BD78-7C6F29D65683}"/>
                              </a:ext>
                            </a:extLst>
                          </p:cNvPr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31805" y="4349363"/>
                            <a:ext cx="4572000" cy="0"/>
                          </a:xfrm>
                          <a:prstGeom prst="line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38" name="Straight Connector 37">
                            <a:extLst>
                              <a:ext uri="{FF2B5EF4-FFF2-40B4-BE49-F238E27FC236}">
                                <a16:creationId xmlns:a16="http://schemas.microsoft.com/office/drawing/2014/main" id="{21248123-FCB5-46F1-BD23-70B8FAC6E031}"/>
                              </a:ext>
                            </a:extLst>
                          </p:cNvPr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47709" y="3926950"/>
                            <a:ext cx="4060861" cy="7622"/>
                          </a:xfrm>
                          <a:prstGeom prst="line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39" name="Straight Connector 38">
                            <a:extLst>
                              <a:ext uri="{FF2B5EF4-FFF2-40B4-BE49-F238E27FC236}">
                                <a16:creationId xmlns:a16="http://schemas.microsoft.com/office/drawing/2014/main" id="{A7912650-0AFF-484C-930B-1F4D2DAA92ED}"/>
                              </a:ext>
                            </a:extLst>
                          </p:cNvPr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H="1" flipV="1">
                            <a:off x="2" y="2600075"/>
                            <a:ext cx="2489044" cy="5190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40" name="Straight Connector 39">
                            <a:extLst>
                              <a:ext uri="{FF2B5EF4-FFF2-40B4-BE49-F238E27FC236}">
                                <a16:creationId xmlns:a16="http://schemas.microsoft.com/office/drawing/2014/main" id="{7CCB68DF-B124-4BB7-854C-E238012F2B6F}"/>
                              </a:ext>
                            </a:extLst>
                          </p:cNvPr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H="1">
                            <a:off x="0" y="2242268"/>
                            <a:ext cx="2057400" cy="0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</p:grpSp>
                    <p:cxnSp>
                      <p:nvCxnSpPr>
                        <p:cNvPr id="35" name="Straight Connector 34">
                          <a:extLst>
                            <a:ext uri="{FF2B5EF4-FFF2-40B4-BE49-F238E27FC236}">
                              <a16:creationId xmlns:a16="http://schemas.microsoft.com/office/drawing/2014/main" id="{2CA70825-2F88-4717-8B07-D13F66B39187}"/>
                            </a:ext>
                          </a:extLst>
                        </p:cNvPr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2043485" y="2242268"/>
                          <a:ext cx="7951" cy="210013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</p:grpSp>
                </p:grpSp>
                <p:grpSp>
                  <p:nvGrpSpPr>
                    <p:cNvPr id="10" name="Group 9">
                      <a:extLst>
                        <a:ext uri="{FF2B5EF4-FFF2-40B4-BE49-F238E27FC236}">
                          <a16:creationId xmlns:a16="http://schemas.microsoft.com/office/drawing/2014/main" id="{AA1B20CD-7B0B-4727-B142-5DADB7077A0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85319" y="1904361"/>
                      <a:ext cx="4905526" cy="2934299"/>
                      <a:chOff x="-85319" y="1244403"/>
                      <a:chExt cx="4905526" cy="2934299"/>
                    </a:xfrm>
                  </p:grpSpPr>
                  <p:grpSp>
                    <p:nvGrpSpPr>
                      <p:cNvPr id="11" name="Group 10">
                        <a:extLst>
                          <a:ext uri="{FF2B5EF4-FFF2-40B4-BE49-F238E27FC236}">
                            <a16:creationId xmlns:a16="http://schemas.microsoft.com/office/drawing/2014/main" id="{13A93E78-EF46-4605-946A-31B6A91E95E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77123" y="1244403"/>
                        <a:ext cx="3643084" cy="1633805"/>
                        <a:chOff x="330" y="1244403"/>
                        <a:chExt cx="3643084" cy="1633805"/>
                      </a:xfrm>
                    </p:grpSpPr>
                    <p:sp>
                      <p:nvSpPr>
                        <p:cNvPr id="27" name="Text Box 46">
                          <a:extLst>
                            <a:ext uri="{FF2B5EF4-FFF2-40B4-BE49-F238E27FC236}">
                              <a16:creationId xmlns:a16="http://schemas.microsoft.com/office/drawing/2014/main" id="{76B214AF-A43E-4B09-852C-8FA067A14F68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95390" y="1244403"/>
                          <a:ext cx="1748024" cy="467340"/>
                        </a:xfrm>
                        <a:prstGeom prst="rect">
                          <a:avLst/>
                        </a:prstGeom>
                        <a:noFill/>
                        <a:ln w="6350">
                          <a:solidFill>
                            <a:schemeClr val="tx1"/>
                          </a:solidFill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Firm 2 Recapture </a:t>
                          </a: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 = $90 x 4 = $360</a:t>
                          </a: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8" name="Text Box 43">
                          <a:extLst>
                            <a:ext uri="{FF2B5EF4-FFF2-40B4-BE49-F238E27FC236}">
                              <a16:creationId xmlns:a16="http://schemas.microsoft.com/office/drawing/2014/main" id="{A7E2A0DB-8E69-4C7E-82D1-AC234680D82D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550423" y="2535308"/>
                          <a:ext cx="603885" cy="342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rgbClr val="C00000"/>
                              </a:solidFill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</a:t>
                          </a:r>
                          <a:r>
                            <a:rPr lang="en-US" sz="1400" b="1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en-US" sz="12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0" name="Text Box 102">
                          <a:extLst>
                            <a:ext uri="{FF2B5EF4-FFF2-40B4-BE49-F238E27FC236}">
                              <a16:creationId xmlns:a16="http://schemas.microsoft.com/office/drawing/2014/main" id="{5699F1FC-1500-4848-B9CF-06046AFB4C28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0" y="1608186"/>
                          <a:ext cx="922020" cy="342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Gain</a:t>
                          </a:r>
                          <a:endParaRPr lang="en-US" sz="12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grpSp>
                    <p:nvGrpSpPr>
                      <p:cNvPr id="12" name="Group 11">
                        <a:extLst>
                          <a:ext uri="{FF2B5EF4-FFF2-40B4-BE49-F238E27FC236}">
                            <a16:creationId xmlns:a16="http://schemas.microsoft.com/office/drawing/2014/main" id="{ED435C70-CA4F-437D-AF9D-2ECC5427163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85319" y="1409143"/>
                        <a:ext cx="931687" cy="2108894"/>
                        <a:chOff x="-85319" y="-14141"/>
                        <a:chExt cx="931687" cy="2108894"/>
                      </a:xfrm>
                    </p:grpSpPr>
                    <p:sp>
                      <p:nvSpPr>
                        <p:cNvPr id="21" name="Text Box 106">
                          <a:extLst>
                            <a:ext uri="{FF2B5EF4-FFF2-40B4-BE49-F238E27FC236}">
                              <a16:creationId xmlns:a16="http://schemas.microsoft.com/office/drawing/2014/main" id="{5F69D270-99A0-4E92-ACA5-2602A2001D3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-85319" y="-14141"/>
                          <a:ext cx="516255" cy="413385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($210) </a:t>
                          </a:r>
                        </a:p>
                      </p:txBody>
                    </p:sp>
                    <p:sp>
                      <p:nvSpPr>
                        <p:cNvPr id="22" name="Text Box 107">
                          <a:extLst>
                            <a:ext uri="{FF2B5EF4-FFF2-40B4-BE49-F238E27FC236}">
                              <a16:creationId xmlns:a16="http://schemas.microsoft.com/office/drawing/2014/main" id="{6751CC18-3FFC-40D0-9010-7119E4DBE1D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-77817" y="409988"/>
                          <a:ext cx="516835" cy="413467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($</a:t>
                          </a:r>
                          <a:r>
                            <a:rPr lang="en-US" sz="1200" dirty="0"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  <a:r>
                            <a:rPr lang="en-US" sz="12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0)</a:t>
                          </a:r>
                        </a:p>
                      </p:txBody>
                    </p:sp>
                    <p:sp>
                      <p:nvSpPr>
                        <p:cNvPr id="23" name="Text Box 108">
                          <a:extLst>
                            <a:ext uri="{FF2B5EF4-FFF2-40B4-BE49-F238E27FC236}">
                              <a16:creationId xmlns:a16="http://schemas.microsoft.com/office/drawing/2014/main" id="{BD7A042A-CA86-4ED9-AEDE-48A4D3C8E06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-16130" y="1681368"/>
                          <a:ext cx="516255" cy="413385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($110)</a:t>
                          </a:r>
                        </a:p>
                      </p:txBody>
                    </p:sp>
                    <p:sp>
                      <p:nvSpPr>
                        <p:cNvPr id="24" name="Text Box 109">
                          <a:extLst>
                            <a:ext uri="{FF2B5EF4-FFF2-40B4-BE49-F238E27FC236}">
                              <a16:creationId xmlns:a16="http://schemas.microsoft.com/office/drawing/2014/main" id="{6D1850A2-EF61-4F54-BCBB-362151A7E73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29948" y="-11098"/>
                          <a:ext cx="525331" cy="373380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b="1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1.05 P</a:t>
                          </a:r>
                          <a:r>
                            <a:rPr lang="en-US" sz="1200" b="1" dirty="0"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*</a:t>
                          </a:r>
                          <a:endParaRPr lang="en-US" sz="12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5" name="Text Box 110">
                          <a:extLst>
                            <a:ext uri="{FF2B5EF4-FFF2-40B4-BE49-F238E27FC236}">
                              <a16:creationId xmlns:a16="http://schemas.microsoft.com/office/drawing/2014/main" id="{8F61F818-1A60-470B-8D4E-D914FE03126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16998" y="320192"/>
                          <a:ext cx="429370" cy="373712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b="1" dirty="0"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P*</a:t>
                          </a:r>
                          <a:endParaRPr lang="en-US" sz="1200" baseline="-250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grpSp>
                    <p:nvGrpSpPr>
                      <p:cNvPr id="13" name="Group 12">
                        <a:extLst>
                          <a:ext uri="{FF2B5EF4-FFF2-40B4-BE49-F238E27FC236}">
                            <a16:creationId xmlns:a16="http://schemas.microsoft.com/office/drawing/2014/main" id="{D0E4C28D-7BB1-4BF0-9932-087313132CB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04820" y="3641698"/>
                        <a:ext cx="1693220" cy="537004"/>
                        <a:chOff x="71721" y="15903"/>
                        <a:chExt cx="1693220" cy="537004"/>
                      </a:xfrm>
                    </p:grpSpPr>
                    <p:sp>
                      <p:nvSpPr>
                        <p:cNvPr id="14" name="Text Box 112">
                          <a:extLst>
                            <a:ext uri="{FF2B5EF4-FFF2-40B4-BE49-F238E27FC236}">
                              <a16:creationId xmlns:a16="http://schemas.microsoft.com/office/drawing/2014/main" id="{318D7C97-7741-47B1-BB61-21953C79DE7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5033" y="68097"/>
                          <a:ext cx="429370" cy="373712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b="1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Q</a:t>
                          </a:r>
                          <a:r>
                            <a:rPr lang="en-US" sz="1200" b="1" dirty="0"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’</a:t>
                          </a:r>
                          <a:endParaRPr lang="en-US" sz="12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5" name="Text Box 113">
                          <a:extLst>
                            <a:ext uri="{FF2B5EF4-FFF2-40B4-BE49-F238E27FC236}">
                              <a16:creationId xmlns:a16="http://schemas.microsoft.com/office/drawing/2014/main" id="{CAF66C66-A7E5-4818-A064-B6A9A0F5D65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49305" y="68738"/>
                          <a:ext cx="304818" cy="373712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b="1" dirty="0"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Q*</a:t>
                          </a:r>
                          <a:endParaRPr lang="en-US" sz="1200" baseline="-250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" name="Text Box 114">
                          <a:extLst>
                            <a:ext uri="{FF2B5EF4-FFF2-40B4-BE49-F238E27FC236}">
                              <a16:creationId xmlns:a16="http://schemas.microsoft.com/office/drawing/2014/main" id="{482FDC82-5B0F-4333-BDE0-DBA7CC609AE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304014" y="15903"/>
                          <a:ext cx="429370" cy="373712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grpSp>
                      <p:nvGrpSpPr>
                        <p:cNvPr id="17" name="Group 16">
                          <a:extLst>
                            <a:ext uri="{FF2B5EF4-FFF2-40B4-BE49-F238E27FC236}">
                              <a16:creationId xmlns:a16="http://schemas.microsoft.com/office/drawing/2014/main" id="{B01F8AD3-52D3-4A19-849A-A0D9C61BD06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1721" y="190831"/>
                          <a:ext cx="1693220" cy="362076"/>
                          <a:chOff x="71721" y="23854"/>
                          <a:chExt cx="1693220" cy="362076"/>
                        </a:xfrm>
                      </p:grpSpPr>
                      <p:sp>
                        <p:nvSpPr>
                          <p:cNvPr id="18" name="Text Box 115">
                            <a:extLst>
                              <a:ext uri="{FF2B5EF4-FFF2-40B4-BE49-F238E27FC236}">
                                <a16:creationId xmlns:a16="http://schemas.microsoft.com/office/drawing/2014/main" id="{3C8B3E2C-B566-496E-9A46-FACD1F57FB4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71721" y="74155"/>
                            <a:ext cx="439195" cy="31177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dirty="0"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89</a:t>
                            </a:r>
                            <a:endParaRPr lang="en-US" sz="1200" dirty="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9" name="Text Box 116">
                            <a:extLst>
                              <a:ext uri="{FF2B5EF4-FFF2-40B4-BE49-F238E27FC236}">
                                <a16:creationId xmlns:a16="http://schemas.microsoft.com/office/drawing/2014/main" id="{63D5C786-5B78-4267-9E6B-6FA99CB688D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38142" y="68058"/>
                            <a:ext cx="508635" cy="30988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1200" dirty="0">
                                <a:effectLst/>
                                <a:latin typeface="Cambria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100</a:t>
                            </a:r>
                          </a:p>
                        </p:txBody>
                      </p:sp>
                      <p:sp>
                        <p:nvSpPr>
                          <p:cNvPr id="20" name="Text Box 117">
                            <a:extLst>
                              <a:ext uri="{FF2B5EF4-FFF2-40B4-BE49-F238E27FC236}">
                                <a16:creationId xmlns:a16="http://schemas.microsoft.com/office/drawing/2014/main" id="{130626ED-D8C6-4A3E-93C6-8961D99420F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256306" y="23854"/>
                            <a:ext cx="508635" cy="30988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endParaRPr lang="en-US" sz="12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  <p:sp>
                <p:nvSpPr>
                  <p:cNvPr id="8" name="Text Box 118">
                    <a:extLst>
                      <a:ext uri="{FF2B5EF4-FFF2-40B4-BE49-F238E27FC236}">
                        <a16:creationId xmlns:a16="http://schemas.microsoft.com/office/drawing/2014/main" id="{344FA4A1-6E23-4B50-A254-98589CF4E112}"/>
                      </a:ext>
                    </a:extLst>
                  </p:cNvPr>
                  <p:cNvSpPr txBox="1"/>
                  <p:nvPr/>
                </p:nvSpPr>
                <p:spPr>
                  <a:xfrm>
                    <a:off x="4716845" y="3728385"/>
                    <a:ext cx="413385" cy="38925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200" b="1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C</a:t>
                    </a:r>
                    <a:endParaRPr lang="en-US" sz="1200" dirty="0">
                      <a:effectLst/>
                      <a:latin typeface="Cambria" panose="020405030504060302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cxnSp>
              <p:nvCxnSpPr>
                <p:cNvPr id="4" name="Straight Arrow Connector 3">
                  <a:extLst>
                    <a:ext uri="{FF2B5EF4-FFF2-40B4-BE49-F238E27FC236}">
                      <a16:creationId xmlns:a16="http://schemas.microsoft.com/office/drawing/2014/main" id="{3E247459-8136-4EDE-8097-3AB0E0D44FDC}"/>
                    </a:ext>
                  </a:extLst>
                </p:cNvPr>
                <p:cNvCxnSpPr>
                  <a:cxnSpLocks/>
                  <a:stCxn id="27" idx="2"/>
                </p:cNvCxnSpPr>
                <p:nvPr/>
              </p:nvCxnSpPr>
              <p:spPr>
                <a:xfrm flipH="1">
                  <a:off x="3040383" y="2371701"/>
                  <a:ext cx="905812" cy="760676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Text Box 115">
                <a:extLst>
                  <a:ext uri="{FF2B5EF4-FFF2-40B4-BE49-F238E27FC236}">
                    <a16:creationId xmlns:a16="http://schemas.microsoft.com/office/drawing/2014/main" id="{980C0505-E7D3-4B43-89D7-DE51A5A10809}"/>
                  </a:ext>
                </a:extLst>
              </p:cNvPr>
              <p:cNvSpPr txBox="1"/>
              <p:nvPr/>
            </p:nvSpPr>
            <p:spPr>
              <a:xfrm>
                <a:off x="5840439" y="5566702"/>
                <a:ext cx="291863" cy="251854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96</a:t>
                </a:r>
              </a:p>
            </p:txBody>
          </p:sp>
        </p:grpSp>
        <p:sp>
          <p:nvSpPr>
            <p:cNvPr id="55" name="Text Box 43">
              <a:extLst>
                <a:ext uri="{FF2B5EF4-FFF2-40B4-BE49-F238E27FC236}">
                  <a16:creationId xmlns:a16="http://schemas.microsoft.com/office/drawing/2014/main" id="{BE960BB6-4604-4B75-84AE-2AC0812F80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0415" y="4913377"/>
              <a:ext cx="1030612" cy="422651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Loss</a:t>
              </a:r>
              <a:r>
                <a:rPr lang="en-US" sz="12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 Box 46">
              <a:extLst>
                <a:ext uri="{FF2B5EF4-FFF2-40B4-BE49-F238E27FC236}">
                  <a16:creationId xmlns:a16="http://schemas.microsoft.com/office/drawing/2014/main" id="{9578248E-8449-440C-9B8A-FE06E6DB5F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2272" y="1391548"/>
              <a:ext cx="2793904" cy="95846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Firm 1 Profit Gains &amp; Losses</a:t>
              </a:r>
            </a:p>
            <a:p>
              <a:pPr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Gain G= $10 x 89 =$890</a:t>
              </a:r>
            </a:p>
            <a:p>
              <a:pPr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Loss L = $90 x 11 = $990</a:t>
              </a: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Net Gain-Loss = -$100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Text Box 110">
            <a:extLst>
              <a:ext uri="{FF2B5EF4-FFF2-40B4-BE49-F238E27FC236}">
                <a16:creationId xmlns:a16="http://schemas.microsoft.com/office/drawing/2014/main" id="{6B8EEE8C-113E-28C9-3EF0-D3AA64D09E5B}"/>
              </a:ext>
            </a:extLst>
          </p:cNvPr>
          <p:cNvSpPr txBox="1"/>
          <p:nvPr/>
        </p:nvSpPr>
        <p:spPr>
          <a:xfrm>
            <a:off x="3242260" y="3683811"/>
            <a:ext cx="591188" cy="42764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P*</a:t>
            </a:r>
            <a:endParaRPr lang="en-US" sz="1200" baseline="-250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Box 110">
            <a:extLst>
              <a:ext uri="{FF2B5EF4-FFF2-40B4-BE49-F238E27FC236}">
                <a16:creationId xmlns:a16="http://schemas.microsoft.com/office/drawing/2014/main" id="{5FFD783B-3463-358A-226F-25190E117194}"/>
              </a:ext>
            </a:extLst>
          </p:cNvPr>
          <p:cNvSpPr txBox="1"/>
          <p:nvPr/>
        </p:nvSpPr>
        <p:spPr>
          <a:xfrm>
            <a:off x="2794892" y="4937423"/>
            <a:ext cx="591188" cy="42764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baseline="-2500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="1" baseline="-2500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1200" b="1" baseline="-250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6253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CD2E9A1A-7555-1CB6-4998-718E11E61855}"/>
              </a:ext>
            </a:extLst>
          </p:cNvPr>
          <p:cNvSpPr/>
          <p:nvPr/>
        </p:nvSpPr>
        <p:spPr>
          <a:xfrm>
            <a:off x="10175046" y="4120166"/>
            <a:ext cx="452582" cy="42930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699DAF-F66A-1DFB-0CFF-DE800548F261}"/>
              </a:ext>
            </a:extLst>
          </p:cNvPr>
          <p:cNvSpPr/>
          <p:nvPr/>
        </p:nvSpPr>
        <p:spPr>
          <a:xfrm>
            <a:off x="4520037" y="4143256"/>
            <a:ext cx="532107" cy="41545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B667D05-BA73-4656-83E0-BDF224C59DF9}"/>
              </a:ext>
            </a:extLst>
          </p:cNvPr>
          <p:cNvSpPr/>
          <p:nvPr/>
        </p:nvSpPr>
        <p:spPr>
          <a:xfrm>
            <a:off x="10061470" y="2681038"/>
            <a:ext cx="657225" cy="63643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7B3CD90-1AC2-4F16-9935-FCEC8EFBCD36}"/>
              </a:ext>
            </a:extLst>
          </p:cNvPr>
          <p:cNvSpPr/>
          <p:nvPr/>
        </p:nvSpPr>
        <p:spPr>
          <a:xfrm>
            <a:off x="4472606" y="3244601"/>
            <a:ext cx="657225" cy="6346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8258"/>
            <a:ext cx="12192000" cy="899688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 panose="02040503050406030204" pitchFamily="18" charset="0"/>
                <a:cs typeface="Times New Roman" panose="02020603050405020304" pitchFamily="18" charset="0"/>
              </a:rPr>
              <a:t>Rapid Entrants in No. 4 Pencil Merger</a:t>
            </a:r>
            <a:endParaRPr 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3FA0A93-60EE-4E9D-852F-604094E61050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t>75</a:t>
            </a:fld>
            <a:endParaRPr lang="en-US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1C4665F-2AB5-440F-B308-AEF2B58ACDCE}"/>
              </a:ext>
            </a:extLst>
          </p:cNvPr>
          <p:cNvCxnSpPr/>
          <p:nvPr/>
        </p:nvCxnSpPr>
        <p:spPr>
          <a:xfrm>
            <a:off x="3638550" y="3450818"/>
            <a:ext cx="857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F18C190-9836-42FF-BB88-EB0597959A8C}"/>
              </a:ext>
            </a:extLst>
          </p:cNvPr>
          <p:cNvCxnSpPr/>
          <p:nvPr/>
        </p:nvCxnSpPr>
        <p:spPr>
          <a:xfrm>
            <a:off x="3638550" y="3774668"/>
            <a:ext cx="857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AE252C6-466C-47F9-B55F-DDC112D434C2}"/>
              </a:ext>
            </a:extLst>
          </p:cNvPr>
          <p:cNvCxnSpPr>
            <a:cxnSpLocks/>
          </p:cNvCxnSpPr>
          <p:nvPr/>
        </p:nvCxnSpPr>
        <p:spPr>
          <a:xfrm>
            <a:off x="9067800" y="3441293"/>
            <a:ext cx="8572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2FE3B99-4BDB-4768-9838-CCEF8D13048B}"/>
              </a:ext>
            </a:extLst>
          </p:cNvPr>
          <p:cNvCxnSpPr>
            <a:cxnSpLocks/>
          </p:cNvCxnSpPr>
          <p:nvPr/>
        </p:nvCxnSpPr>
        <p:spPr>
          <a:xfrm>
            <a:off x="9067800" y="3774668"/>
            <a:ext cx="857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6E17BA8-EEFA-4E92-A470-EEDBD932E0A9}"/>
              </a:ext>
            </a:extLst>
          </p:cNvPr>
          <p:cNvSpPr/>
          <p:nvPr/>
        </p:nvSpPr>
        <p:spPr>
          <a:xfrm>
            <a:off x="2653916" y="2672624"/>
            <a:ext cx="657225" cy="6346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4410CCD-C66A-4C86-9452-1A327529F2DF}"/>
              </a:ext>
            </a:extLst>
          </p:cNvPr>
          <p:cNvSpPr/>
          <p:nvPr/>
        </p:nvSpPr>
        <p:spPr>
          <a:xfrm>
            <a:off x="2794397" y="4441488"/>
            <a:ext cx="395926" cy="3959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0EC515D-5917-4CA7-AB9C-D7F391C192FC}"/>
              </a:ext>
            </a:extLst>
          </p:cNvPr>
          <p:cNvCxnSpPr/>
          <p:nvPr/>
        </p:nvCxnSpPr>
        <p:spPr>
          <a:xfrm>
            <a:off x="3638550" y="4307212"/>
            <a:ext cx="857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964FBF6-C047-461A-BFEE-A2FBF17FC59D}"/>
              </a:ext>
            </a:extLst>
          </p:cNvPr>
          <p:cNvCxnSpPr>
            <a:cxnSpLocks/>
          </p:cNvCxnSpPr>
          <p:nvPr/>
        </p:nvCxnSpPr>
        <p:spPr>
          <a:xfrm>
            <a:off x="9067800" y="4320376"/>
            <a:ext cx="857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9318"/>
            <a:ext cx="10372725" cy="4895850"/>
          </a:xfrm>
          <a:ln>
            <a:solidFill>
              <a:srgbClr val="C00000"/>
            </a:solidFill>
          </a:ln>
        </p:spPr>
        <p:txBody>
          <a:bodyPr>
            <a:normAutofit fontScale="25000" lnSpcReduction="20000"/>
          </a:bodyPr>
          <a:lstStyle/>
          <a:p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6400" b="1" u="sng" dirty="0">
                <a:latin typeface="Cambria" panose="02040503050406030204" pitchFamily="18" charset="0"/>
                <a:cs typeface="Times New Roman" panose="02020603050405020304" pitchFamily="18" charset="0"/>
              </a:rPr>
              <a:t>Production Substitution into No. 4 Pencil Production</a:t>
            </a:r>
            <a:r>
              <a:rPr lang="en-US" sz="6400" b="1" dirty="0">
                <a:latin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	Pre-SSNIP      	Divertible	                                    Post-SSNIP Hypo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6000" dirty="0">
                <a:latin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US" sz="6000" u="sng" dirty="0">
                <a:latin typeface="Cambria" panose="02040503050406030204" pitchFamily="18" charset="0"/>
                <a:cs typeface="Times New Roman" panose="02020603050405020304" pitchFamily="18" charset="0"/>
              </a:rPr>
              <a:t>No. 4</a:t>
            </a:r>
            <a:r>
              <a:rPr lang="en-US" sz="6000" dirty="0">
                <a:latin typeface="Cambria" panose="02040503050406030204" pitchFamily="18" charset="0"/>
                <a:cs typeface="Times New Roman" panose="02020603050405020304" pitchFamily="18" charset="0"/>
              </a:rPr>
              <a:t> 	    </a:t>
            </a: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4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plus</a:t>
            </a:r>
            <a:r>
              <a:rPr lang="en-US" sz="6000" dirty="0">
                <a:latin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US" sz="6000" u="sng" dirty="0">
                <a:latin typeface="Cambria" panose="02040503050406030204" pitchFamily="18" charset="0"/>
                <a:cs typeface="Times New Roman" panose="02020603050405020304" pitchFamily="18" charset="0"/>
              </a:rPr>
              <a:t>capacity</a:t>
            </a:r>
            <a:r>
              <a:rPr lang="en-US" sz="6000" dirty="0">
                <a:latin typeface="Cambria" panose="02040503050406030204" pitchFamily="18" charset="0"/>
                <a:cs typeface="Times New Roman" panose="02020603050405020304" pitchFamily="18" charset="0"/>
              </a:rPr>
              <a:t>	       </a:t>
            </a:r>
            <a:r>
              <a:rPr lang="en-US" sz="64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equals </a:t>
            </a: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US" sz="6000" dirty="0">
                <a:latin typeface="Cambria" panose="02040503050406030204" pitchFamily="18" charset="0"/>
                <a:cs typeface="Times New Roman" panose="02020603050405020304" pitchFamily="18" charset="0"/>
              </a:rPr>
              <a:t>“</a:t>
            </a:r>
            <a:r>
              <a:rPr lang="en-US" sz="6000" u="sng" dirty="0">
                <a:latin typeface="Cambria" panose="02040503050406030204" pitchFamily="18" charset="0"/>
                <a:cs typeface="Times New Roman" panose="02020603050405020304" pitchFamily="18" charset="0"/>
              </a:rPr>
              <a:t>Production”  </a:t>
            </a:r>
            <a:r>
              <a:rPr lang="en-US" sz="6000" dirty="0">
                <a:latin typeface="Cambria" panose="020405030504060302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sz="6000" u="sng" dirty="0">
                <a:latin typeface="Cambria" panose="02040503050406030204" pitchFamily="18" charset="0"/>
                <a:cs typeface="Times New Roman" panose="02020603050405020304" pitchFamily="18" charset="0"/>
              </a:rPr>
              <a:t>Market Shares</a:t>
            </a:r>
            <a:endParaRPr lang="en-US" sz="60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Ace 		</a:t>
            </a:r>
            <a:r>
              <a:rPr lang="it-IT" sz="64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300</a:t>
            </a: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                	    0			  300			 </a:t>
            </a:r>
            <a:r>
              <a:rPr lang="it-IT" sz="64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15%</a:t>
            </a:r>
            <a:endParaRPr lang="en-US" sz="6400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Benny		</a:t>
            </a:r>
            <a:r>
              <a:rPr lang="it-IT" sz="64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200</a:t>
            </a: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	    0			   200			</a:t>
            </a:r>
            <a:r>
              <a:rPr lang="it-IT" sz="6400" b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64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10%</a:t>
            </a:r>
            <a:endParaRPr lang="en-US" sz="6400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Cavalier	  	 </a:t>
            </a:r>
            <a:r>
              <a:rPr lang="it-IT" sz="6400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0</a:t>
            </a: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it-IT" sz="6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500			   500</a:t>
            </a: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it-IT" sz="6400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6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25%</a:t>
            </a:r>
            <a:endParaRPr lang="en-US" sz="6400" dirty="0">
              <a:solidFill>
                <a:srgbClr val="0070C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Delta		  </a:t>
            </a:r>
            <a:r>
              <a:rPr lang="it-IT" sz="6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</a:t>
            </a: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it-IT" sz="6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500			   500  </a:t>
            </a:r>
            <a:r>
              <a:rPr lang="it-IT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	 	 </a:t>
            </a:r>
            <a:r>
              <a:rPr lang="it-IT" sz="6400" b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25%</a:t>
            </a:r>
            <a:endParaRPr lang="en-US" sz="6400" dirty="0">
              <a:solidFill>
                <a:srgbClr val="0070C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Enterprise          	  0		    0			       0 			   </a:t>
            </a:r>
            <a:r>
              <a:rPr lang="en-US" sz="6400" b="1" dirty="0">
                <a:latin typeface="Cambria" panose="02040503050406030204" pitchFamily="18" charset="0"/>
                <a:cs typeface="Times New Roman" panose="02020603050405020304" pitchFamily="18" charset="0"/>
              </a:rPr>
              <a:t>0</a:t>
            </a: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Funny		 </a:t>
            </a:r>
            <a:r>
              <a:rPr lang="en-US" sz="6400" u="sng" dirty="0">
                <a:latin typeface="Cambria" panose="02040503050406030204" pitchFamily="18" charset="0"/>
                <a:cs typeface="Times New Roman" panose="02020603050405020304" pitchFamily="18" charset="0"/>
              </a:rPr>
              <a:t> 0		</a:t>
            </a:r>
            <a:r>
              <a:rPr lang="en-US" sz="6400" b="1" u="sng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500</a:t>
            </a:r>
            <a:r>
              <a:rPr lang="en-US" sz="6400" u="sng" dirty="0">
                <a:latin typeface="Cambria" panose="02040503050406030204" pitchFamily="18" charset="0"/>
                <a:cs typeface="Times New Roman" panose="02020603050405020304" pitchFamily="18" charset="0"/>
              </a:rPr>
              <a:t>			   </a:t>
            </a:r>
            <a:r>
              <a:rPr lang="en-US" sz="6400" b="1" u="sng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500 </a:t>
            </a:r>
            <a:r>
              <a:rPr lang="en-US" sz="6400" u="sng" dirty="0">
                <a:latin typeface="Cambria" panose="02040503050406030204" pitchFamily="18" charset="0"/>
                <a:cs typeface="Times New Roman" panose="02020603050405020304" pitchFamily="18" charset="0"/>
              </a:rPr>
              <a:t>			 </a:t>
            </a:r>
            <a:r>
              <a:rPr lang="en-US" sz="6400" b="1" u="sng" dirty="0">
                <a:latin typeface="Cambria" panose="02040503050406030204" pitchFamily="18" charset="0"/>
                <a:cs typeface="Times New Roman" panose="02020603050405020304" pitchFamily="18" charset="0"/>
              </a:rPr>
              <a:t>25%</a:t>
            </a:r>
            <a:endParaRPr lang="en-US" sz="6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 Total 	            	</a:t>
            </a:r>
            <a:r>
              <a:rPr lang="en-US" sz="6400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500</a:t>
            </a: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          	1500                               	  2000			</a:t>
            </a:r>
            <a:r>
              <a:rPr lang="en-US" sz="6400" b="1" dirty="0">
                <a:latin typeface="Cambria" panose="02040503050406030204" pitchFamily="18" charset="0"/>
                <a:cs typeface="Times New Roman" panose="02020603050405020304" pitchFamily="18" charset="0"/>
              </a:rPr>
              <a:t>100%</a:t>
            </a:r>
            <a:r>
              <a:rPr lang="en-US" sz="6400" dirty="0">
                <a:latin typeface="Cambria" panose="02040503050406030204" pitchFamily="18" charset="0"/>
                <a:cs typeface="Times New Roman" panose="02020603050405020304" pitchFamily="18" charset="0"/>
              </a:rPr>
              <a:t>	 </a:t>
            </a:r>
          </a:p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en-US" sz="9600" b="1" i="1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Thus, the combined share of Ace and Benny would fall from 100% of No. 4 pencils (based on current production) down to 25%, once the rapid entry is taken into account.  </a:t>
            </a: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787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657F6-F0FE-2CE3-464B-DC312CF7D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CA139-F3A0-9B34-01E7-6B92EE9AE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497961" cy="2387600"/>
          </a:xfrm>
        </p:spPr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Chapter 13 </a:t>
            </a:r>
            <a:b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Figures and Tables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093EEF-3562-A89F-2C10-60176848F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7127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47600-AF1C-7DE6-AED8-58B16D2BF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EE641E4F-CF75-FB93-EB71-DB88235E4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88258"/>
            <a:ext cx="12192000" cy="916955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 dirty="0">
                <a:latin typeface="Cambria" panose="02040503050406030204" pitchFamily="18" charset="0"/>
                <a:cs typeface="Times New Roman" pitchFamily="18" charset="0"/>
              </a:rPr>
              <a:t>Input Foreclosure in Vertical Merger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D17369-0268-05E9-1176-E8CB2EAB8D24}"/>
              </a:ext>
            </a:extLst>
          </p:cNvPr>
          <p:cNvGrpSpPr/>
          <p:nvPr/>
        </p:nvGrpSpPr>
        <p:grpSpPr>
          <a:xfrm>
            <a:off x="1936843" y="1694352"/>
            <a:ext cx="8328418" cy="4306385"/>
            <a:chOff x="1730367" y="1369888"/>
            <a:chExt cx="8328418" cy="4306385"/>
          </a:xfrm>
        </p:grpSpPr>
        <p:sp>
          <p:nvSpPr>
            <p:cNvPr id="76803" name="AutoShape 3" descr="Blue tissue paper">
              <a:extLst>
                <a:ext uri="{FF2B5EF4-FFF2-40B4-BE49-F238E27FC236}">
                  <a16:creationId xmlns:a16="http://schemas.microsoft.com/office/drawing/2014/main" id="{7F23C939-A998-93C8-3D73-298709B8A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6930" y="1396719"/>
              <a:ext cx="1681998" cy="71508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Upstream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Merging Firm</a:t>
              </a:r>
            </a:p>
          </p:txBody>
        </p:sp>
        <p:sp>
          <p:nvSpPr>
            <p:cNvPr id="76804" name="AutoShape 4" descr="Blue tissue paper">
              <a:extLst>
                <a:ext uri="{FF2B5EF4-FFF2-40B4-BE49-F238E27FC236}">
                  <a16:creationId xmlns:a16="http://schemas.microsoft.com/office/drawing/2014/main" id="{AD157F43-2208-0C5C-2284-55A287978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1100" y="3294973"/>
              <a:ext cx="22098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Targeted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Rivals</a:t>
              </a:r>
            </a:p>
          </p:txBody>
        </p:sp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25D59B2B-4BFA-F277-A7C6-C95F321C1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415" y="3294973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endParaRPr lang="en-US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Downstream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Merging Firm </a:t>
              </a:r>
            </a:p>
            <a:p>
              <a:pPr algn="ctr">
                <a:spcBef>
                  <a:spcPct val="0"/>
                </a:spcBef>
              </a:pPr>
              <a:r>
                <a:rPr lang="en-US" b="1" i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(</a:t>
              </a:r>
            </a:p>
          </p:txBody>
        </p:sp>
        <p:sp>
          <p:nvSpPr>
            <p:cNvPr id="76806" name="Line 6">
              <a:extLst>
                <a:ext uri="{FF2B5EF4-FFF2-40B4-BE49-F238E27FC236}">
                  <a16:creationId xmlns:a16="http://schemas.microsoft.com/office/drawing/2014/main" id="{C0DAB11F-670B-202B-6990-00667F3C9E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16509" y="4135103"/>
              <a:ext cx="874055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>
              <a:extLst>
                <a:ext uri="{FF2B5EF4-FFF2-40B4-BE49-F238E27FC236}">
                  <a16:creationId xmlns:a16="http://schemas.microsoft.com/office/drawing/2014/main" id="{FCAEF199-349F-261C-2E41-627C7E8E8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287" y="2151973"/>
              <a:ext cx="1295393" cy="106487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8" name="AutoShape 8" descr="Blue tissue paper">
              <a:extLst>
                <a:ext uri="{FF2B5EF4-FFF2-40B4-BE49-F238E27FC236}">
                  <a16:creationId xmlns:a16="http://schemas.microsoft.com/office/drawing/2014/main" id="{A039DA8D-C13F-6D9B-8D73-5663BE720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700" y="4914273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Consumers</a:t>
              </a:r>
            </a:p>
          </p:txBody>
        </p:sp>
        <p:sp>
          <p:nvSpPr>
            <p:cNvPr id="76809" name="Line 9">
              <a:extLst>
                <a:ext uri="{FF2B5EF4-FFF2-40B4-BE49-F238E27FC236}">
                  <a16:creationId xmlns:a16="http://schemas.microsoft.com/office/drawing/2014/main" id="{0A6E4B72-7DB2-0A72-A446-34B5C48D5D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6715" y="2443058"/>
              <a:ext cx="0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0" name="Line 10">
              <a:extLst>
                <a:ext uri="{FF2B5EF4-FFF2-40B4-BE49-F238E27FC236}">
                  <a16:creationId xmlns:a16="http://schemas.microsoft.com/office/drawing/2014/main" id="{8B201342-8DF2-BB84-8009-22255E960C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47121" y="4101375"/>
              <a:ext cx="800081" cy="795728"/>
            </a:xfrm>
            <a:prstGeom prst="line">
              <a:avLst/>
            </a:prstGeom>
            <a:noFill/>
            <a:ln w="38100">
              <a:solidFill>
                <a:schemeClr val="accent6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n>
                  <a:solidFill>
                    <a:srgbClr val="92D050"/>
                  </a:solidFill>
                </a:ln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1" name="AutoShape 11" descr="Blue tissue paper">
              <a:extLst>
                <a:ext uri="{FF2B5EF4-FFF2-40B4-BE49-F238E27FC236}">
                  <a16:creationId xmlns:a16="http://schemas.microsoft.com/office/drawing/2014/main" id="{7A51CD49-9EA0-2328-CBFF-EA70F49DD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1687" y="1369888"/>
              <a:ext cx="2266384" cy="75085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Potential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Entrants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2" name="Line 12">
              <a:extLst>
                <a:ext uri="{FF2B5EF4-FFF2-40B4-BE49-F238E27FC236}">
                  <a16:creationId xmlns:a16="http://schemas.microsoft.com/office/drawing/2014/main" id="{A08B5DBE-C14F-DFEB-E76A-E8FC2A1F56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60244" y="2195016"/>
              <a:ext cx="1295395" cy="1021827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prstDash val="sys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>
              <a:extLst>
                <a:ext uri="{FF2B5EF4-FFF2-40B4-BE49-F238E27FC236}">
                  <a16:creationId xmlns:a16="http://schemas.microsoft.com/office/drawing/2014/main" id="{ADF7D0A2-7F7E-7179-BA35-FFF904BBC3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67" y="2221125"/>
              <a:ext cx="1508760" cy="951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Input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(Upstream) 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4" name="Text Box 14">
              <a:extLst>
                <a:ext uri="{FF2B5EF4-FFF2-40B4-BE49-F238E27FC236}">
                  <a16:creationId xmlns:a16="http://schemas.microsoft.com/office/drawing/2014/main" id="{B3F1BBF0-32D7-FD82-7F83-A672DB1CE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67" y="4133573"/>
              <a:ext cx="1729704" cy="97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Output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(Downstream)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</a:p>
          </p:txBody>
        </p:sp>
        <p:sp>
          <p:nvSpPr>
            <p:cNvPr id="18" name="AutoShape 4" descr="Blue tissue paper">
              <a:extLst>
                <a:ext uri="{FF2B5EF4-FFF2-40B4-BE49-F238E27FC236}">
                  <a16:creationId xmlns:a16="http://schemas.microsoft.com/office/drawing/2014/main" id="{AF5BD0A8-16E4-F288-9902-BD90A614E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985" y="3278109"/>
              <a:ext cx="25908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Non-Excluded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Competitors</a:t>
              </a:r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05CD7BA5-9F6C-13B3-8B32-F0237D6906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6000" y="4074143"/>
              <a:ext cx="0" cy="822960"/>
            </a:xfrm>
            <a:prstGeom prst="line">
              <a:avLst/>
            </a:prstGeom>
            <a:ln w="38100">
              <a:solidFill>
                <a:srgbClr val="C00000"/>
              </a:solidFill>
              <a:prstDash val="dash"/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Line 9">
              <a:extLst>
                <a:ext uri="{FF2B5EF4-FFF2-40B4-BE49-F238E27FC236}">
                  <a16:creationId xmlns:a16="http://schemas.microsoft.com/office/drawing/2014/main" id="{92CAA53D-B8AC-5785-8388-EEABEF77CA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19699" y="2430866"/>
              <a:ext cx="0" cy="76200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AutoShape 11" descr="Blue tissue paper">
              <a:extLst>
                <a:ext uri="{FF2B5EF4-FFF2-40B4-BE49-F238E27FC236}">
                  <a16:creationId xmlns:a16="http://schemas.microsoft.com/office/drawing/2014/main" id="{6D58E9F1-5C72-6685-C9D2-243AD7AB8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2040" y="1369888"/>
              <a:ext cx="2187921" cy="768095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Unrestrained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Suppliers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C303584E-E44F-CE37-2EE6-99D9CA014A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6000" y="2151973"/>
              <a:ext cx="0" cy="106487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49113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7" name="Rectangle 25"/>
          <p:cNvSpPr>
            <a:spLocks noGrp="1" noChangeArrowheads="1"/>
          </p:cNvSpPr>
          <p:nvPr>
            <p:ph type="title"/>
          </p:nvPr>
        </p:nvSpPr>
        <p:spPr>
          <a:xfrm>
            <a:off x="0" y="696394"/>
            <a:ext cx="12191999" cy="906264"/>
          </a:xfrm>
        </p:spPr>
        <p:txBody>
          <a:bodyPr anchor="ctr"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Staples/Essendant</a:t>
            </a:r>
            <a:endParaRPr lang="en-US" sz="32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294967295"/>
          </p:nvPr>
        </p:nvSpPr>
        <p:spPr>
          <a:xfrm>
            <a:off x="8610598" y="6317427"/>
            <a:ext cx="2743200" cy="365125"/>
          </a:xfrm>
        </p:spPr>
        <p:txBody>
          <a:bodyPr/>
          <a:lstStyle/>
          <a:p>
            <a:pPr defTabSz="685800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 </a:t>
            </a:r>
            <a:fld id="{09F6F0DB-5E55-4BC9-94D4-B6B5542F243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pPr defTabSz="685800">
                <a:defRPr/>
              </a:pPr>
              <a:t>78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2E11CD-412B-5493-5F45-CCF90E5979AD}"/>
              </a:ext>
            </a:extLst>
          </p:cNvPr>
          <p:cNvGrpSpPr/>
          <p:nvPr/>
        </p:nvGrpSpPr>
        <p:grpSpPr>
          <a:xfrm>
            <a:off x="2649038" y="1690222"/>
            <a:ext cx="6898854" cy="3741966"/>
            <a:chOff x="348287" y="2476808"/>
            <a:chExt cx="6898854" cy="3741966"/>
          </a:xfrm>
        </p:grpSpPr>
        <p:grpSp>
          <p:nvGrpSpPr>
            <p:cNvPr id="2" name="Group 24"/>
            <p:cNvGrpSpPr>
              <a:grpSpLocks/>
            </p:cNvGrpSpPr>
            <p:nvPr/>
          </p:nvGrpSpPr>
          <p:grpSpPr bwMode="auto">
            <a:xfrm>
              <a:off x="385204" y="2502072"/>
              <a:ext cx="4624975" cy="3716702"/>
              <a:chOff x="395" y="1775"/>
              <a:chExt cx="2403" cy="1997"/>
            </a:xfrm>
            <a:solidFill>
              <a:schemeClr val="tx2">
                <a:lumMod val="10000"/>
                <a:lumOff val="90000"/>
              </a:schemeClr>
            </a:solidFill>
          </p:grpSpPr>
          <p:sp>
            <p:nvSpPr>
              <p:cNvPr id="18438" name="Line 6"/>
              <p:cNvSpPr>
                <a:spLocks noChangeShapeType="1"/>
              </p:cNvSpPr>
              <p:nvPr/>
            </p:nvSpPr>
            <p:spPr bwMode="auto">
              <a:xfrm flipH="1">
                <a:off x="2223" y="2204"/>
                <a:ext cx="3" cy="272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defTabSz="685800">
                  <a:defRPr/>
                </a:pPr>
                <a:endParaRPr lang="en-US" sz="1350" dirty="0">
                  <a:solidFill>
                    <a:prstClr val="black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440" name="AutoShape 8" descr="Blue tissue paper"/>
              <p:cNvSpPr>
                <a:spLocks noChangeArrowheads="1"/>
              </p:cNvSpPr>
              <p:nvPr/>
            </p:nvSpPr>
            <p:spPr bwMode="auto">
              <a:xfrm>
                <a:off x="1068" y="1820"/>
                <a:ext cx="547" cy="388"/>
              </a:xfrm>
              <a:prstGeom prst="flowChartAlternateProcess">
                <a:avLst/>
              </a:prstGeom>
              <a:grpFill/>
              <a:ln w="38100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685800">
                  <a:defRPr/>
                </a:pPr>
                <a:r>
                  <a:rPr lang="en-US" sz="1400" b="1" dirty="0">
                    <a:solidFill>
                      <a:srgbClr val="002060"/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Essendant</a:t>
                </a:r>
              </a:p>
            </p:txBody>
          </p:sp>
          <p:sp>
            <p:nvSpPr>
              <p:cNvPr id="18441" name="AutoShape 9" descr="Blue tissue paper"/>
              <p:cNvSpPr>
                <a:spLocks noChangeArrowheads="1"/>
              </p:cNvSpPr>
              <p:nvPr/>
            </p:nvSpPr>
            <p:spPr bwMode="auto">
              <a:xfrm>
                <a:off x="1835" y="1775"/>
                <a:ext cx="782" cy="388"/>
              </a:xfrm>
              <a:prstGeom prst="flowChartAlternateProcess">
                <a:avLst/>
              </a:prstGeom>
              <a:grp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685800">
                  <a:defRPr/>
                </a:pPr>
                <a:r>
                  <a:rPr lang="en-US" sz="1200" b="1" dirty="0">
                    <a:solidFill>
                      <a:srgbClr val="002060"/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SP Richards</a:t>
                </a:r>
                <a:endParaRPr lang="en-US" sz="1350" dirty="0">
                  <a:solidFill>
                    <a:prstClr val="black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442" name="AutoShape 10" descr="Blue tissue paper"/>
              <p:cNvSpPr>
                <a:spLocks noChangeArrowheads="1"/>
              </p:cNvSpPr>
              <p:nvPr/>
            </p:nvSpPr>
            <p:spPr bwMode="auto">
              <a:xfrm>
                <a:off x="1712" y="3384"/>
                <a:ext cx="1010" cy="388"/>
              </a:xfrm>
              <a:prstGeom prst="flowChartAlternateProcess">
                <a:avLst/>
              </a:prstGeom>
              <a:grpFill/>
              <a:ln w="38100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685800">
                  <a:defRPr/>
                </a:pPr>
                <a:r>
                  <a:rPr lang="en-US" sz="1400" b="1" dirty="0">
                    <a:solidFill>
                      <a:srgbClr val="002060"/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Customers</a:t>
                </a:r>
                <a:endParaRPr lang="en-US" sz="1350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444" name="Line 12"/>
              <p:cNvSpPr>
                <a:spLocks noChangeShapeType="1"/>
              </p:cNvSpPr>
              <p:nvPr/>
            </p:nvSpPr>
            <p:spPr bwMode="auto">
              <a:xfrm>
                <a:off x="1400" y="2211"/>
                <a:ext cx="664" cy="285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75000"/>
                  </a:schemeClr>
                </a:solidFill>
                <a:prstDash val="sysDash"/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defTabSz="685800">
                  <a:defRPr/>
                </a:pPr>
                <a:endParaRPr lang="en-US" sz="1350" dirty="0">
                  <a:solidFill>
                    <a:prstClr val="black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447" name="AutoShape 15" descr="Blue tissue paper"/>
              <p:cNvSpPr>
                <a:spLocks noChangeArrowheads="1"/>
              </p:cNvSpPr>
              <p:nvPr/>
            </p:nvSpPr>
            <p:spPr bwMode="auto">
              <a:xfrm>
                <a:off x="1752" y="2535"/>
                <a:ext cx="1046" cy="406"/>
              </a:xfrm>
              <a:prstGeom prst="flowChartAlternateProcess">
                <a:avLst/>
              </a:prstGeom>
              <a:grpFill/>
              <a:ln w="38100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685800">
                  <a:defRPr/>
                </a:pPr>
                <a:endParaRPr lang="en-US" sz="1350" dirty="0">
                  <a:solidFill>
                    <a:prstClr val="black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 defTabSz="685800">
                  <a:defRPr/>
                </a:pPr>
                <a:r>
                  <a:rPr lang="en-US" sz="1400" b="1" i="1" dirty="0">
                    <a:solidFill>
                      <a:srgbClr val="C00000"/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Possibly Foreclosed </a:t>
                </a:r>
              </a:p>
              <a:p>
                <a:pPr algn="ctr" defTabSz="685800">
                  <a:defRPr/>
                </a:pPr>
                <a:r>
                  <a:rPr lang="en-US" sz="1400" b="1" dirty="0">
                    <a:solidFill>
                      <a:srgbClr val="C00000"/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Rival Dealers</a:t>
                </a:r>
              </a:p>
              <a:p>
                <a:pPr algn="ctr" defTabSz="685800">
                  <a:defRPr/>
                </a:pPr>
                <a:endParaRPr lang="en-US" sz="1350" dirty="0">
                  <a:solidFill>
                    <a:prstClr val="black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448" name="AutoShape 16" descr="Blue tissue paper"/>
              <p:cNvSpPr>
                <a:spLocks noChangeArrowheads="1"/>
              </p:cNvSpPr>
              <p:nvPr/>
            </p:nvSpPr>
            <p:spPr bwMode="auto">
              <a:xfrm>
                <a:off x="395" y="2589"/>
                <a:ext cx="670" cy="388"/>
              </a:xfrm>
              <a:prstGeom prst="flowChartAlternateProcess">
                <a:avLst/>
              </a:prstGeom>
              <a:grpFill/>
              <a:ln w="38100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685800"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Staples</a:t>
                </a:r>
                <a:endParaRPr lang="en-US" sz="1350" dirty="0">
                  <a:solidFill>
                    <a:prstClr val="black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AutoShape 15" descr="Blue tissue paper"/>
            <p:cNvSpPr>
              <a:spLocks noChangeArrowheads="1"/>
            </p:cNvSpPr>
            <p:nvPr/>
          </p:nvSpPr>
          <p:spPr bwMode="auto">
            <a:xfrm>
              <a:off x="5418340" y="3849519"/>
              <a:ext cx="1828801" cy="857250"/>
            </a:xfrm>
            <a:prstGeom prst="flowChartAlternateProcess">
              <a:avLst/>
            </a:prstGeom>
            <a:solidFill>
              <a:srgbClr val="00CCFF">
                <a:alpha val="1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685800">
                <a:defRPr/>
              </a:pPr>
              <a:r>
                <a:rPr lang="en-US" sz="1400" b="1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Vertically Integrated </a:t>
              </a:r>
            </a:p>
            <a:p>
              <a:pPr algn="ctr" defTabSz="685800">
                <a:defRPr/>
              </a:pPr>
              <a:r>
                <a:rPr lang="en-US" sz="1400" b="1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Dealers </a:t>
              </a:r>
            </a:p>
            <a:p>
              <a:pPr algn="ctr" defTabSz="685800">
                <a:defRPr/>
              </a:pPr>
              <a:r>
                <a:rPr lang="en-US" sz="1400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1400" b="1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(E.g., Office Depot)</a:t>
              </a:r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1571999" y="4998463"/>
              <a:ext cx="1215190" cy="57435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Line 6"/>
            <p:cNvSpPr>
              <a:spLocks noChangeShapeType="1"/>
            </p:cNvSpPr>
            <p:nvPr/>
          </p:nvSpPr>
          <p:spPr bwMode="auto">
            <a:xfrm flipH="1">
              <a:off x="4955454" y="4785431"/>
              <a:ext cx="941013" cy="69114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AutoShape 15" descr="Blue tissue paper"/>
            <p:cNvSpPr>
              <a:spLocks noChangeArrowheads="1"/>
            </p:cNvSpPr>
            <p:nvPr/>
          </p:nvSpPr>
          <p:spPr bwMode="auto">
            <a:xfrm>
              <a:off x="4982956" y="2476808"/>
              <a:ext cx="1314328" cy="779318"/>
            </a:xfrm>
            <a:prstGeom prst="flowChartAlternateProcess">
              <a:avLst/>
            </a:prstGeom>
            <a:solidFill>
              <a:srgbClr val="00CCFF">
                <a:alpha val="1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685800">
                <a:defRPr/>
              </a:pPr>
              <a:r>
                <a:rPr lang="en-US" sz="1400" b="1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Smaller</a:t>
              </a:r>
            </a:p>
            <a:p>
              <a:pPr algn="ctr" defTabSz="685800">
                <a:defRPr/>
              </a:pPr>
              <a:r>
                <a:rPr lang="en-US" sz="1400" b="1" dirty="0">
                  <a:solidFill>
                    <a:srgbClr val="00206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Wholesalers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29733" y="2627134"/>
              <a:ext cx="1245188" cy="276999"/>
            </a:xfrm>
            <a:prstGeom prst="rect">
              <a:avLst/>
            </a:prstGeom>
            <a:effectLst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endParaRPr lang="en-US" sz="1200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Line 6"/>
            <p:cNvSpPr>
              <a:spLocks noChangeShapeType="1"/>
            </p:cNvSpPr>
            <p:nvPr/>
          </p:nvSpPr>
          <p:spPr bwMode="auto">
            <a:xfrm flipH="1">
              <a:off x="4436588" y="3320070"/>
              <a:ext cx="1042276" cy="468178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Line 6">
              <a:extLst>
                <a:ext uri="{FF2B5EF4-FFF2-40B4-BE49-F238E27FC236}">
                  <a16:creationId xmlns:a16="http://schemas.microsoft.com/office/drawing/2014/main" id="{A1BE1906-1E75-480E-AC74-B7813C6654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0136" y="4859125"/>
              <a:ext cx="5774" cy="483934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685800">
                <a:defRPr/>
              </a:pPr>
              <a:endParaRPr lang="en-US" sz="13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AutoShape 8" descr="Blue tissue paper">
              <a:extLst>
                <a:ext uri="{FF2B5EF4-FFF2-40B4-BE49-F238E27FC236}">
                  <a16:creationId xmlns:a16="http://schemas.microsoft.com/office/drawing/2014/main" id="{FED65CA5-3935-367F-5913-9EA185424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730" y="2577444"/>
              <a:ext cx="1163163" cy="722124"/>
            </a:xfrm>
            <a:prstGeom prst="flowChartAlternateProcess">
              <a:avLst/>
            </a:prstGeom>
            <a:solidFill>
              <a:srgbClr val="00CCFF">
                <a:alpha val="10196"/>
              </a:srgbClr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685800">
                <a:defRPr/>
              </a:pPr>
              <a:r>
                <a:rPr lang="en-US" sz="1400" b="1" dirty="0">
                  <a:solidFill>
                    <a:prstClr val="black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Staples</a:t>
              </a:r>
              <a:endParaRPr lang="en-US" sz="13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F59E153-B1B0-9932-D882-47B302C3A32D}"/>
                </a:ext>
              </a:extLst>
            </p:cNvPr>
            <p:cNvCxnSpPr>
              <a:cxnSpLocks/>
            </p:cNvCxnSpPr>
            <p:nvPr/>
          </p:nvCxnSpPr>
          <p:spPr>
            <a:xfrm>
              <a:off x="906246" y="3378431"/>
              <a:ext cx="0" cy="49852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9CF70C-6159-D576-ECFD-9571E212227F}"/>
                </a:ext>
              </a:extLst>
            </p:cNvPr>
            <p:cNvSpPr/>
            <p:nvPr/>
          </p:nvSpPr>
          <p:spPr>
            <a:xfrm>
              <a:off x="348287" y="2496935"/>
              <a:ext cx="2454043" cy="234493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8635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5CFE6-E503-A051-C9AB-5271B01E5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8901829-B1CF-AA36-214F-A321CCE8E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7922"/>
            <a:ext cx="12192000" cy="895721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  <a:cs typeface="Times New Roman" panose="02020603050405020304" pitchFamily="18" charset="0"/>
              </a:rPr>
              <a:t>Complementary Product Incompatibility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7BA505E-4492-E345-94C7-371B9752DC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196963"/>
              </p:ext>
            </p:extLst>
          </p:nvPr>
        </p:nvGraphicFramePr>
        <p:xfrm>
          <a:off x="3369184" y="1934657"/>
          <a:ext cx="4188591" cy="391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142">
                  <a:extLst>
                    <a:ext uri="{9D8B030D-6E8A-4147-A177-3AD203B41FA5}">
                      <a16:colId xmlns:a16="http://schemas.microsoft.com/office/drawing/2014/main" val="916549044"/>
                    </a:ext>
                  </a:extLst>
                </a:gridCol>
                <a:gridCol w="265430">
                  <a:extLst>
                    <a:ext uri="{9D8B030D-6E8A-4147-A177-3AD203B41FA5}">
                      <a16:colId xmlns:a16="http://schemas.microsoft.com/office/drawing/2014/main" val="749758918"/>
                    </a:ext>
                  </a:extLst>
                </a:gridCol>
                <a:gridCol w="1426941">
                  <a:extLst>
                    <a:ext uri="{9D8B030D-6E8A-4147-A177-3AD203B41FA5}">
                      <a16:colId xmlns:a16="http://schemas.microsoft.com/office/drawing/2014/main" val="1426915155"/>
                    </a:ext>
                  </a:extLst>
                </a:gridCol>
                <a:gridCol w="682405">
                  <a:extLst>
                    <a:ext uri="{9D8B030D-6E8A-4147-A177-3AD203B41FA5}">
                      <a16:colId xmlns:a16="http://schemas.microsoft.com/office/drawing/2014/main" val="145786118"/>
                    </a:ext>
                  </a:extLst>
                </a:gridCol>
                <a:gridCol w="1054673">
                  <a:extLst>
                    <a:ext uri="{9D8B030D-6E8A-4147-A177-3AD203B41FA5}">
                      <a16:colId xmlns:a16="http://schemas.microsoft.com/office/drawing/2014/main" val="4284357066"/>
                    </a:ext>
                  </a:extLst>
                </a:gridCol>
              </a:tblGrid>
              <a:tr h="428395">
                <a:tc>
                  <a:txBody>
                    <a:bodyPr/>
                    <a:lstStyle/>
                    <a:p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B2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493403"/>
                  </a:ext>
                </a:extLst>
              </a:tr>
              <a:tr h="789149"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A1</a:t>
                      </a:r>
                      <a:endParaRPr lang="en-US" sz="3200" b="1" i="0" baseline="-25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5540507"/>
                  </a:ext>
                </a:extLst>
              </a:tr>
              <a:tr h="117734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456541"/>
                  </a:ext>
                </a:extLst>
              </a:tr>
              <a:tr h="789149"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A2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9851103"/>
                  </a:ext>
                </a:extLst>
              </a:tr>
              <a:tr h="4283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5109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9B2B00-CDD4-A491-05DA-43461284751A}"/>
              </a:ext>
            </a:extLst>
          </p:cNvPr>
          <p:cNvSpPr txBox="1"/>
          <p:nvPr/>
        </p:nvSpPr>
        <p:spPr>
          <a:xfrm>
            <a:off x="5987844" y="3165987"/>
            <a:ext cx="1258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3200" b="1" strike="sngStrike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A1</a:t>
            </a:r>
            <a:r>
              <a:rPr lang="en-US" sz="3200" b="1" strike="sngStrike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B2</a:t>
            </a:r>
            <a:endParaRPr lang="en-US" sz="3200" b="1" strike="sngStrike" baseline="-25000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4F5D6D-BF00-2E8B-A5FD-4DA845FA1D98}"/>
              </a:ext>
            </a:extLst>
          </p:cNvPr>
          <p:cNvSpPr txBox="1"/>
          <p:nvPr/>
        </p:nvSpPr>
        <p:spPr>
          <a:xfrm>
            <a:off x="4262284" y="4734232"/>
            <a:ext cx="1258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3200" b="1" strike="sngStrike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A2</a:t>
            </a:r>
            <a:r>
              <a:rPr lang="en-US" sz="3200" b="1" strike="sngStrike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B2</a:t>
            </a:r>
            <a:endParaRPr lang="en-US" sz="3200" b="1" strike="sngStrike" baseline="-25000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004571-CF06-A468-766F-25D8D3EB7FB3}"/>
              </a:ext>
            </a:extLst>
          </p:cNvPr>
          <p:cNvSpPr txBox="1"/>
          <p:nvPr/>
        </p:nvSpPr>
        <p:spPr>
          <a:xfrm>
            <a:off x="4365520" y="3205317"/>
            <a:ext cx="1258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A1</a:t>
            </a:r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B1</a:t>
            </a:r>
            <a:endParaRPr lang="en-US" sz="3200" b="1" baseline="-25000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F6EB41-686B-31CA-CDFA-CE4F4A1D2ED3}"/>
              </a:ext>
            </a:extLst>
          </p:cNvPr>
          <p:cNvSpPr txBox="1"/>
          <p:nvPr/>
        </p:nvSpPr>
        <p:spPr>
          <a:xfrm>
            <a:off x="5923935" y="4704736"/>
            <a:ext cx="1258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A2</a:t>
            </a:r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B2</a:t>
            </a:r>
            <a:endParaRPr lang="en-US" sz="3200" b="1" baseline="-25000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4272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8E4B4-7733-12D7-9EE2-830F748CC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9038CBAB-2C69-3E1A-41CD-99D8A1CDB1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8090"/>
            <a:ext cx="12192000" cy="907124"/>
          </a:xfrm>
        </p:spPr>
        <p:txBody>
          <a:bodyPr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3200">
                <a:latin typeface="Cambria" panose="02040503050406030204" pitchFamily="18" charset="0"/>
                <a:cs typeface="Times New Roman" pitchFamily="18" charset="0"/>
              </a:rPr>
              <a:t>Customer Foreclosure in Vertical Merger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5E7B621-B9A1-4942-5B5A-665382EA3474}"/>
              </a:ext>
            </a:extLst>
          </p:cNvPr>
          <p:cNvGrpSpPr/>
          <p:nvPr/>
        </p:nvGrpSpPr>
        <p:grpSpPr>
          <a:xfrm>
            <a:off x="1907347" y="1691689"/>
            <a:ext cx="8396955" cy="4279554"/>
            <a:chOff x="1730367" y="1396719"/>
            <a:chExt cx="8396955" cy="4279554"/>
          </a:xfrm>
        </p:grpSpPr>
        <p:sp>
          <p:nvSpPr>
            <p:cNvPr id="76803" name="AutoShape 3" descr="Blue tissue paper">
              <a:extLst>
                <a:ext uri="{FF2B5EF4-FFF2-40B4-BE49-F238E27FC236}">
                  <a16:creationId xmlns:a16="http://schemas.microsoft.com/office/drawing/2014/main" id="{9B4BC9CE-FA8B-98E4-B248-84DCAB652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6930" y="1396719"/>
              <a:ext cx="1681998" cy="715089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Upstream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Merging Firm</a:t>
              </a:r>
            </a:p>
          </p:txBody>
        </p:sp>
        <p:sp>
          <p:nvSpPr>
            <p:cNvPr id="76804" name="AutoShape 4" descr="Blue tissue paper">
              <a:extLst>
                <a:ext uri="{FF2B5EF4-FFF2-40B4-BE49-F238E27FC236}">
                  <a16:creationId xmlns:a16="http://schemas.microsoft.com/office/drawing/2014/main" id="{9D12C018-749C-7C87-2802-61303DE34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1100" y="3294973"/>
              <a:ext cx="22098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Downstream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Rivals </a:t>
              </a:r>
            </a:p>
          </p:txBody>
        </p:sp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7619D027-9988-D326-5CB1-6D52C9EA4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415" y="3294973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endParaRPr lang="en-US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Downstream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Merging Firm </a:t>
              </a:r>
            </a:p>
            <a:p>
              <a:pPr algn="ctr">
                <a:spcBef>
                  <a:spcPct val="0"/>
                </a:spcBef>
              </a:pPr>
              <a:r>
                <a:rPr lang="en-US" b="1" i="1" dirty="0">
                  <a:solidFill>
                    <a:schemeClr val="accent4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(</a:t>
              </a:r>
            </a:p>
          </p:txBody>
        </p:sp>
        <p:sp>
          <p:nvSpPr>
            <p:cNvPr id="76806" name="Line 6">
              <a:extLst>
                <a:ext uri="{FF2B5EF4-FFF2-40B4-BE49-F238E27FC236}">
                  <a16:creationId xmlns:a16="http://schemas.microsoft.com/office/drawing/2014/main" id="{0B16CEAF-3EBD-9C00-000B-F4B0AEA9EE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16509" y="4135103"/>
              <a:ext cx="874055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>
              <a:extLst>
                <a:ext uri="{FF2B5EF4-FFF2-40B4-BE49-F238E27FC236}">
                  <a16:creationId xmlns:a16="http://schemas.microsoft.com/office/drawing/2014/main" id="{D2B952BD-AD14-FADD-CB03-3845E641FE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12404" y="2260314"/>
              <a:ext cx="1109608" cy="883577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 type="triangl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8" name="AutoShape 8" descr="Blue tissue paper">
              <a:extLst>
                <a:ext uri="{FF2B5EF4-FFF2-40B4-BE49-F238E27FC236}">
                  <a16:creationId xmlns:a16="http://schemas.microsoft.com/office/drawing/2014/main" id="{70F4988D-3E89-DFCD-4D5D-6C72D5C74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700" y="4914273"/>
              <a:ext cx="25146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Consumers</a:t>
              </a:r>
            </a:p>
          </p:txBody>
        </p:sp>
        <p:sp>
          <p:nvSpPr>
            <p:cNvPr id="76809" name="Line 9">
              <a:extLst>
                <a:ext uri="{FF2B5EF4-FFF2-40B4-BE49-F238E27FC236}">
                  <a16:creationId xmlns:a16="http://schemas.microsoft.com/office/drawing/2014/main" id="{4476504B-9379-11A7-5475-A3BED2DD7A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33007" y="2352781"/>
              <a:ext cx="1489751" cy="852757"/>
            </a:xfrm>
            <a:prstGeom prst="line">
              <a:avLst/>
            </a:prstGeom>
            <a:noFill/>
            <a:ln w="63500">
              <a:solidFill>
                <a:srgbClr val="7030A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>
              <a:extLst>
                <a:ext uri="{FF2B5EF4-FFF2-40B4-BE49-F238E27FC236}">
                  <a16:creationId xmlns:a16="http://schemas.microsoft.com/office/drawing/2014/main" id="{F74555C9-A969-8754-E7C8-17AB10B64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67" y="2221125"/>
              <a:ext cx="1508760" cy="951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Input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(Upstream) 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4" name="Text Box 14">
              <a:extLst>
                <a:ext uri="{FF2B5EF4-FFF2-40B4-BE49-F238E27FC236}">
                  <a16:creationId xmlns:a16="http://schemas.microsoft.com/office/drawing/2014/main" id="{0040DA18-9C17-3E4A-B5FD-15935A3946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67" y="4133573"/>
              <a:ext cx="1729704" cy="97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Output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(Downstream)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96541B78-40F5-45B8-F177-342FA9D0C9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6000" y="4074143"/>
              <a:ext cx="0" cy="822960"/>
            </a:xfrm>
            <a:prstGeom prst="line">
              <a:avLst/>
            </a:prstGeom>
            <a:ln w="38100">
              <a:solidFill>
                <a:srgbClr val="C00000"/>
              </a:solidFill>
              <a:prstDash val="dash"/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Line 9">
              <a:extLst>
                <a:ext uri="{FF2B5EF4-FFF2-40B4-BE49-F238E27FC236}">
                  <a16:creationId xmlns:a16="http://schemas.microsoft.com/office/drawing/2014/main" id="{C8FC7749-7A2C-9FB4-F20B-B18A5510C9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1200" y="2194559"/>
              <a:ext cx="9820" cy="877413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AutoShape 11" descr="Blue tissue paper">
              <a:extLst>
                <a:ext uri="{FF2B5EF4-FFF2-40B4-BE49-F238E27FC236}">
                  <a16:creationId xmlns:a16="http://schemas.microsoft.com/office/drawing/2014/main" id="{A101BE40-7F94-B65F-E9FB-CFD0A7D0B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2225" y="1462356"/>
              <a:ext cx="2187921" cy="768095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175">
              <a:solidFill>
                <a:srgbClr val="1E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Other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Input Rival(s)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D1CD8B92-81C8-FEBF-45CE-5B06A538FD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85043" y="2229491"/>
              <a:ext cx="10272" cy="98632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AutoShape 11" descr="Blue tissue paper">
              <a:extLst>
                <a:ext uri="{FF2B5EF4-FFF2-40B4-BE49-F238E27FC236}">
                  <a16:creationId xmlns:a16="http://schemas.microsoft.com/office/drawing/2014/main" id="{74CA0CA6-31F6-6FD1-3C24-C4FD51C5C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440" y="1522288"/>
              <a:ext cx="2187921" cy="768095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Targeted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Input Rival(s)CV</a:t>
              </a:r>
              <a:endParaRPr lang="en-US" b="1" i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EEF0A79D-0E4F-8042-B3E7-1FB44F2FDF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57653" y="2270589"/>
              <a:ext cx="1448655" cy="893851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AutoShape 4" descr="Blue tissue paper">
              <a:extLst>
                <a:ext uri="{FF2B5EF4-FFF2-40B4-BE49-F238E27FC236}">
                  <a16:creationId xmlns:a16="http://schemas.microsoft.com/office/drawing/2014/main" id="{910970C4-D21C-F7FC-EB5B-562910C42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7522" y="3313809"/>
              <a:ext cx="2209800" cy="762000"/>
            </a:xfrm>
            <a:prstGeom prst="flowChartAlternateProcess">
              <a:avLst/>
            </a:prstGeom>
            <a:solidFill>
              <a:schemeClr val="tx2">
                <a:lumMod val="10000"/>
                <a:lumOff val="90000"/>
              </a:schemeClr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Other Input users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in other </a:t>
              </a:r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mkts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32E0F5CE-F485-FDCE-7C8C-221F18A0F7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8854" y="2307783"/>
              <a:ext cx="4126386" cy="976191"/>
            </a:xfrm>
            <a:prstGeom prst="line">
              <a:avLst/>
            </a:prstGeom>
            <a:noFill/>
            <a:ln w="63500">
              <a:solidFill>
                <a:srgbClr val="7030A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992CF827-F982-A795-1454-8CEC14215C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693" y="2194766"/>
              <a:ext cx="1682352" cy="959399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4F64E567-532A-1358-98C2-9D73AA1F1E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885432" y="2309973"/>
              <a:ext cx="20549" cy="893852"/>
            </a:xfrm>
            <a:prstGeom prst="line">
              <a:avLst/>
            </a:prstGeom>
            <a:noFill/>
            <a:ln w="63500">
              <a:solidFill>
                <a:srgbClr val="7030A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024691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8090"/>
            <a:ext cx="12192000" cy="906746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 panose="02040503050406030204" pitchFamily="18" charset="0"/>
                <a:cs typeface="Times New Roman" panose="02020603050405020304" pitchFamily="18" charset="0"/>
              </a:rPr>
              <a:t>“Opportunity Costs” of EDM Pass-Thru</a:t>
            </a:r>
            <a:endParaRPr lang="en-US" sz="3200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6555" y="-420460"/>
            <a:ext cx="7742429" cy="59975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5BC2894-B4CD-47B7-AA5C-DCF19E324941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t>81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6CD2AA7-D7C3-AA43-3CC0-DB65F115E7CF}"/>
              </a:ext>
            </a:extLst>
          </p:cNvPr>
          <p:cNvGrpSpPr/>
          <p:nvPr/>
        </p:nvGrpSpPr>
        <p:grpSpPr>
          <a:xfrm>
            <a:off x="2901105" y="1688383"/>
            <a:ext cx="6520354" cy="3528773"/>
            <a:chOff x="2212847" y="1816201"/>
            <a:chExt cx="6520354" cy="3528773"/>
          </a:xfrm>
        </p:grpSpPr>
        <p:sp>
          <p:nvSpPr>
            <p:cNvPr id="5" name="AutoShape 4" descr="Blue tissue paper">
              <a:extLst>
                <a:ext uri="{FF2B5EF4-FFF2-40B4-BE49-F238E27FC236}">
                  <a16:creationId xmlns:a16="http://schemas.microsoft.com/office/drawing/2014/main" id="{D06F7E59-DC3B-0E7F-D1BC-A5C495CFD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1719" y="3208396"/>
              <a:ext cx="1257608" cy="794520"/>
            </a:xfrm>
            <a:prstGeom prst="flowChartAlternateProcess">
              <a:avLst/>
            </a:prstGeom>
            <a:solidFill>
              <a:srgbClr val="FFFFCC"/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Rivals</a:t>
              </a:r>
            </a:p>
          </p:txBody>
        </p:sp>
        <p:sp>
          <p:nvSpPr>
            <p:cNvPr id="6" name="AutoShape 5" descr="Blue tissue paper">
              <a:extLst>
                <a:ext uri="{FF2B5EF4-FFF2-40B4-BE49-F238E27FC236}">
                  <a16:creationId xmlns:a16="http://schemas.microsoft.com/office/drawing/2014/main" id="{ACF3BAB3-3160-1BE2-AEA4-CD24DA95C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9909" y="3210552"/>
              <a:ext cx="1776068" cy="794520"/>
            </a:xfrm>
            <a:prstGeom prst="flowChartAlternateProcess">
              <a:avLst/>
            </a:prstGeom>
            <a:solidFill>
              <a:srgbClr val="CCFFFF">
                <a:alpha val="32941"/>
              </a:srgbClr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Downstream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Partner</a:t>
              </a:r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9A0BB6D2-8195-AC65-6DCE-767A77852A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56853" y="2455764"/>
              <a:ext cx="742779" cy="622934"/>
            </a:xfrm>
            <a:prstGeom prst="line">
              <a:avLst/>
            </a:prstGeom>
            <a:noFill/>
            <a:ln w="57150">
              <a:solidFill>
                <a:srgbClr val="C00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35B2A58D-1EA7-3C91-281B-749762FDAE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742" y="2530827"/>
              <a:ext cx="854520" cy="622934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AutoShape 11" descr="Blue tissue paper">
              <a:extLst>
                <a:ext uri="{FF2B5EF4-FFF2-40B4-BE49-F238E27FC236}">
                  <a16:creationId xmlns:a16="http://schemas.microsoft.com/office/drawing/2014/main" id="{F1231467-87E0-4346-4A0F-DFD631FD8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767" y="1816201"/>
              <a:ext cx="2385692" cy="556165"/>
            </a:xfrm>
            <a:prstGeom prst="flowChartAlternateProcess">
              <a:avLst/>
            </a:prstGeom>
            <a:solidFill>
              <a:srgbClr val="CCFFFF">
                <a:alpha val="32941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Upstream Partner</a:t>
              </a:r>
              <a:endParaRPr lang="en-US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F8D69BF4-2807-2A45-E57F-C348E19008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95032" y="3474814"/>
              <a:ext cx="1340804" cy="10142"/>
            </a:xfrm>
            <a:prstGeom prst="line">
              <a:avLst/>
            </a:prstGeom>
            <a:ln w="57150">
              <a:solidFill>
                <a:srgbClr val="C00000"/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r>
                <a:rPr lang="en-US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33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Cambria" panose="02040503050406030204" pitchFamily="18" charset="0"/>
                  <a:cs typeface="Times New Roman" panose="02020603050405020304" pitchFamily="18" charset="0"/>
                </a:rPr>
                <a:t>              </a:t>
              </a:r>
            </a:p>
          </p:txBody>
        </p:sp>
        <p:sp>
          <p:nvSpPr>
            <p:cNvPr id="16" name="AutoShape 11" descr="Blue tissue paper">
              <a:extLst>
                <a:ext uri="{FF2B5EF4-FFF2-40B4-BE49-F238E27FC236}">
                  <a16:creationId xmlns:a16="http://schemas.microsoft.com/office/drawing/2014/main" id="{ADFB3F22-A90D-B40B-D699-F5942D091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2014" y="4788809"/>
              <a:ext cx="2385692" cy="556165"/>
            </a:xfrm>
            <a:prstGeom prst="flowChartAlternate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Consumers</a:t>
              </a:r>
              <a:endParaRPr lang="en-US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Line 9">
              <a:extLst>
                <a:ext uri="{FF2B5EF4-FFF2-40B4-BE49-F238E27FC236}">
                  <a16:creationId xmlns:a16="http://schemas.microsoft.com/office/drawing/2014/main" id="{157C36DC-8731-A8DD-564B-0AA7337039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75940" y="4107063"/>
              <a:ext cx="854520" cy="622934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D8D8399C-EBF4-5BD0-3477-8CD224472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3282" y="4115037"/>
              <a:ext cx="623518" cy="639659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564F33D-74A4-12ED-13CF-9D337533C9E3}"/>
                </a:ext>
              </a:extLst>
            </p:cNvPr>
            <p:cNvSpPr txBox="1"/>
            <p:nvPr/>
          </p:nvSpPr>
          <p:spPr>
            <a:xfrm>
              <a:off x="7000903" y="2292005"/>
              <a:ext cx="1732298" cy="70788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Lower </a:t>
              </a:r>
            </a:p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input profits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964D9E8-22C6-287F-235A-2D977C29BDCE}"/>
                </a:ext>
              </a:extLst>
            </p:cNvPr>
            <p:cNvSpPr txBox="1"/>
            <p:nvPr/>
          </p:nvSpPr>
          <p:spPr>
            <a:xfrm>
              <a:off x="5117278" y="2965007"/>
              <a:ext cx="1340804" cy="40011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Diversion</a:t>
              </a:r>
              <a:endParaRPr lang="en-US" b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7152D0B-8495-68AA-8A34-D5FF8B7F2571}"/>
                </a:ext>
              </a:extLst>
            </p:cNvPr>
            <p:cNvSpPr txBox="1"/>
            <p:nvPr/>
          </p:nvSpPr>
          <p:spPr>
            <a:xfrm>
              <a:off x="2212847" y="4236629"/>
              <a:ext cx="1847089" cy="70788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Higher </a:t>
              </a:r>
            </a:p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output profits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8689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9DE100D-7EC3-4A9D-8540-0B8087D517DF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pPr/>
              <a:t>82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67937"/>
            <a:ext cx="12192000" cy="910857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 i="1" dirty="0">
                <a:latin typeface="Cambria" panose="02040503050406030204" pitchFamily="18" charset="0"/>
                <a:cs typeface="Times New Roman" pitchFamily="18" charset="0"/>
              </a:rPr>
              <a:t>Illumina/Grail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37DE6B1-A9E1-CB66-7A2E-EF5CB48A4C82}"/>
              </a:ext>
            </a:extLst>
          </p:cNvPr>
          <p:cNvGrpSpPr/>
          <p:nvPr/>
        </p:nvGrpSpPr>
        <p:grpSpPr>
          <a:xfrm>
            <a:off x="2501243" y="1694789"/>
            <a:ext cx="7196563" cy="3959351"/>
            <a:chOff x="2501243" y="1694789"/>
            <a:chExt cx="7196563" cy="3959351"/>
          </a:xfrm>
        </p:grpSpPr>
        <p:sp>
          <p:nvSpPr>
            <p:cNvPr id="76804" name="AutoShape 4" descr="Blue tissue paper"/>
            <p:cNvSpPr>
              <a:spLocks noChangeArrowheads="1"/>
            </p:cNvSpPr>
            <p:nvPr/>
          </p:nvSpPr>
          <p:spPr bwMode="auto">
            <a:xfrm>
              <a:off x="5537845" y="3330327"/>
              <a:ext cx="1691183" cy="653934"/>
            </a:xfrm>
            <a:prstGeom prst="flowChartAlternateProcess">
              <a:avLst/>
            </a:prstGeom>
            <a:solidFill>
              <a:srgbClr val="FFFFCC"/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Rival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Tests</a:t>
              </a:r>
            </a:p>
          </p:txBody>
        </p:sp>
        <p:sp>
          <p:nvSpPr>
            <p:cNvPr id="76805" name="AutoShape 5" descr="Blue tissue paper"/>
            <p:cNvSpPr>
              <a:spLocks noChangeArrowheads="1"/>
            </p:cNvSpPr>
            <p:nvPr/>
          </p:nvSpPr>
          <p:spPr bwMode="auto">
            <a:xfrm>
              <a:off x="3498231" y="3394335"/>
              <a:ext cx="1473201" cy="653934"/>
            </a:xfrm>
            <a:prstGeom prst="flowChartAlternateProcess">
              <a:avLst/>
            </a:prstGeom>
            <a:solidFill>
              <a:srgbClr val="CCFFFF">
                <a:alpha val="32941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Grail</a:t>
              </a:r>
            </a:p>
          </p:txBody>
        </p:sp>
        <p:sp>
          <p:nvSpPr>
            <p:cNvPr id="76807" name="Line 7"/>
            <p:cNvSpPr>
              <a:spLocks noChangeShapeType="1"/>
            </p:cNvSpPr>
            <p:nvPr/>
          </p:nvSpPr>
          <p:spPr bwMode="auto">
            <a:xfrm>
              <a:off x="5614219" y="2576052"/>
              <a:ext cx="707923" cy="678425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9" name="Line 9"/>
            <p:cNvSpPr>
              <a:spLocks noChangeShapeType="1"/>
            </p:cNvSpPr>
            <p:nvPr/>
          </p:nvSpPr>
          <p:spPr bwMode="auto">
            <a:xfrm flipH="1">
              <a:off x="4267200" y="2576053"/>
              <a:ext cx="707922" cy="757082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/>
            <p:cNvSpPr txBox="1">
              <a:spLocks noChangeArrowheads="1"/>
            </p:cNvSpPr>
            <p:nvPr/>
          </p:nvSpPr>
          <p:spPr bwMode="auto">
            <a:xfrm>
              <a:off x="2501243" y="2444122"/>
              <a:ext cx="1342971" cy="951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Test 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Platform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AutoShape 4" descr="Blue tissue paper">
              <a:extLst>
                <a:ext uri="{FF2B5EF4-FFF2-40B4-BE49-F238E27FC236}">
                  <a16:creationId xmlns:a16="http://schemas.microsoft.com/office/drawing/2014/main" id="{AA9B2A1B-EF19-68BA-B5CA-BC0B1485F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8006" y="3278316"/>
              <a:ext cx="2209800" cy="76200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Other 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Tests </a:t>
              </a:r>
              <a:b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AutoShape 11" descr="Blue tissue paper">
              <a:extLst>
                <a:ext uri="{FF2B5EF4-FFF2-40B4-BE49-F238E27FC236}">
                  <a16:creationId xmlns:a16="http://schemas.microsoft.com/office/drawing/2014/main" id="{CA23CACC-C4BC-0C3D-328E-99CAC0BA1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3438" y="1694789"/>
              <a:ext cx="2438400" cy="816504"/>
            </a:xfrm>
            <a:prstGeom prst="flowChartAlternateProcess">
              <a:avLst/>
            </a:prstGeom>
            <a:solidFill>
              <a:srgbClr val="CCFFFF">
                <a:alpha val="32941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Illumina</a:t>
              </a:r>
              <a:endParaRPr lang="en-US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AutoShape 11" descr="Blue tissue paper">
              <a:extLst>
                <a:ext uri="{FF2B5EF4-FFF2-40B4-BE49-F238E27FC236}">
                  <a16:creationId xmlns:a16="http://schemas.microsoft.com/office/drawing/2014/main" id="{FD690315-5EA2-E6FE-78D0-CE024742C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5446" y="5009308"/>
              <a:ext cx="1342591" cy="644832"/>
            </a:xfrm>
            <a:prstGeom prst="flowChartAlternate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Oncology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Labs</a:t>
              </a:r>
              <a:endParaRPr lang="en-US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A597374B-B0A4-AE25-AD89-C649868E10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93108" y="4044368"/>
              <a:ext cx="7692" cy="91109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453D5B75-4FA8-5D9C-F64E-628CA012AE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5115" y="4110659"/>
              <a:ext cx="1309104" cy="89396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13">
              <a:extLst>
                <a:ext uri="{FF2B5EF4-FFF2-40B4-BE49-F238E27FC236}">
                  <a16:creationId xmlns:a16="http://schemas.microsoft.com/office/drawing/2014/main" id="{20D01AF8-1BFF-76DE-BAC3-94419202D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9091" y="4507618"/>
              <a:ext cx="1282011" cy="97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Oncology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Test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0DD3DF93-B22C-F0A8-B0D1-2AD59F1F6A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39895" y="4080387"/>
              <a:ext cx="1229033" cy="9144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884366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8B36A-5F14-91B5-ADBF-2BC3BB6FC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CF24B4D-65DC-A7E5-045A-53FB63367DC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9DE100D-7EC3-4A9D-8540-0B8087D517DF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pPr/>
              <a:t>83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0F96D176-D5C3-0C1C-B95B-E9EC7E8454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88258"/>
            <a:ext cx="12192000" cy="917374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>
                <a:latin typeface="Cambria" panose="02040503050406030204" pitchFamily="18" charset="0"/>
                <a:cs typeface="Times New Roman" pitchFamily="18" charset="0"/>
              </a:rPr>
              <a:t>“Vertical Arithmetic” Methodology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97DFBC7-7D82-24A2-CCBD-C2CAAA98A6C7}"/>
              </a:ext>
            </a:extLst>
          </p:cNvPr>
          <p:cNvGrpSpPr/>
          <p:nvPr/>
        </p:nvGrpSpPr>
        <p:grpSpPr>
          <a:xfrm>
            <a:off x="1851082" y="1694430"/>
            <a:ext cx="8496737" cy="2812013"/>
            <a:chOff x="1133327" y="996335"/>
            <a:chExt cx="8496737" cy="2812013"/>
          </a:xfrm>
        </p:grpSpPr>
        <p:sp>
          <p:nvSpPr>
            <p:cNvPr id="76804" name="AutoShape 4" descr="Blue tissue paper">
              <a:extLst>
                <a:ext uri="{FF2B5EF4-FFF2-40B4-BE49-F238E27FC236}">
                  <a16:creationId xmlns:a16="http://schemas.microsoft.com/office/drawing/2014/main" id="{E11CD819-C5E8-01A1-8E3D-0C399917A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9439" y="2321339"/>
              <a:ext cx="1691183" cy="653934"/>
            </a:xfrm>
            <a:prstGeom prst="flowChartAlternateProcess">
              <a:avLst/>
            </a:prstGeom>
            <a:solidFill>
              <a:srgbClr val="FFFFCC"/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Rival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Tests</a:t>
              </a:r>
            </a:p>
          </p:txBody>
        </p:sp>
        <p:sp>
          <p:nvSpPr>
            <p:cNvPr id="76805" name="AutoShape 5" descr="Blue tissue paper">
              <a:extLst>
                <a:ext uri="{FF2B5EF4-FFF2-40B4-BE49-F238E27FC236}">
                  <a16:creationId xmlns:a16="http://schemas.microsoft.com/office/drawing/2014/main" id="{841342A5-31D0-EBD9-DAB5-E0221F4A4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337" y="2321339"/>
              <a:ext cx="1473201" cy="653934"/>
            </a:xfrm>
            <a:prstGeom prst="flowChartAlternateProcess">
              <a:avLst/>
            </a:prstGeom>
            <a:solidFill>
              <a:srgbClr val="CCFFFF">
                <a:alpha val="32941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Grail</a:t>
              </a:r>
            </a:p>
          </p:txBody>
        </p:sp>
        <p:sp>
          <p:nvSpPr>
            <p:cNvPr id="76806" name="Line 6">
              <a:extLst>
                <a:ext uri="{FF2B5EF4-FFF2-40B4-BE49-F238E27FC236}">
                  <a16:creationId xmlns:a16="http://schemas.microsoft.com/office/drawing/2014/main" id="{A5EDF7B1-939B-A43B-2F09-0054FC20C1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6880" y="2603509"/>
              <a:ext cx="755967" cy="10941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>
              <a:extLst>
                <a:ext uri="{FF2B5EF4-FFF2-40B4-BE49-F238E27FC236}">
                  <a16:creationId xmlns:a16="http://schemas.microsoft.com/office/drawing/2014/main" id="{067E6F22-E346-F917-A572-3A337711F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0170" y="1588220"/>
              <a:ext cx="759190" cy="597437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9" name="Line 9">
              <a:extLst>
                <a:ext uri="{FF2B5EF4-FFF2-40B4-BE49-F238E27FC236}">
                  <a16:creationId xmlns:a16="http://schemas.microsoft.com/office/drawing/2014/main" id="{7C0FDA55-D3FE-0007-B314-441CFBE7A2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82591" y="1663283"/>
              <a:ext cx="873399" cy="597437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>
              <a:extLst>
                <a:ext uri="{FF2B5EF4-FFF2-40B4-BE49-F238E27FC236}">
                  <a16:creationId xmlns:a16="http://schemas.microsoft.com/office/drawing/2014/main" id="{55E469A8-4B36-92F7-C679-F56D9A74A2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3327" y="1163057"/>
              <a:ext cx="1944688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Test Platform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25710818-4092-AAE7-C107-A485BD32E0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06772" y="2605214"/>
              <a:ext cx="691155" cy="1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AutoShape 4" descr="Blue tissue paper">
              <a:extLst>
                <a:ext uri="{FF2B5EF4-FFF2-40B4-BE49-F238E27FC236}">
                  <a16:creationId xmlns:a16="http://schemas.microsoft.com/office/drawing/2014/main" id="{4F70C934-C685-410B-DBA0-5C487FD07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0264" y="2214464"/>
              <a:ext cx="2209800" cy="76200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Other</a:t>
              </a: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Tests</a:t>
              </a: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b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AutoShape 11" descr="Blue tissue paper">
              <a:extLst>
                <a:ext uri="{FF2B5EF4-FFF2-40B4-BE49-F238E27FC236}">
                  <a16:creationId xmlns:a16="http://schemas.microsoft.com/office/drawing/2014/main" id="{BAF6BEFA-9D99-FF23-0136-CB47A34A6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7560" y="996335"/>
              <a:ext cx="2438400" cy="533401"/>
            </a:xfrm>
            <a:prstGeom prst="flowChartAlternateProcess">
              <a:avLst/>
            </a:prstGeom>
            <a:solidFill>
              <a:srgbClr val="CCFFFF">
                <a:alpha val="32941"/>
              </a:srgb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Illumina</a:t>
              </a:r>
              <a:endParaRPr lang="en-US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1CB4636-BD75-4E49-A9B0-0165226E2B2D}"/>
                </a:ext>
              </a:extLst>
            </p:cNvPr>
            <p:cNvSpPr txBox="1"/>
            <p:nvPr/>
          </p:nvSpPr>
          <p:spPr>
            <a:xfrm>
              <a:off x="5333050" y="1535705"/>
              <a:ext cx="508440" cy="40011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#1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282DC1C-B203-58E4-6458-07AD48EC11C0}"/>
                </a:ext>
              </a:extLst>
            </p:cNvPr>
            <p:cNvSpPr txBox="1"/>
            <p:nvPr/>
          </p:nvSpPr>
          <p:spPr>
            <a:xfrm>
              <a:off x="6606772" y="2165113"/>
              <a:ext cx="581362" cy="40011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#2</a:t>
              </a:r>
              <a:endParaRPr lang="en-US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655932-BB53-2DDF-BB21-D7A124811435}"/>
                </a:ext>
              </a:extLst>
            </p:cNvPr>
            <p:cNvSpPr txBox="1"/>
            <p:nvPr/>
          </p:nvSpPr>
          <p:spPr>
            <a:xfrm>
              <a:off x="3984009" y="2195286"/>
              <a:ext cx="5415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#2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58C2EA-A1D3-0F86-0492-3F0E12AD79AB}"/>
                </a:ext>
              </a:extLst>
            </p:cNvPr>
            <p:cNvSpPr txBox="1"/>
            <p:nvPr/>
          </p:nvSpPr>
          <p:spPr>
            <a:xfrm>
              <a:off x="2730582" y="1655241"/>
              <a:ext cx="5415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#3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AutoShape 11" descr="Blue tissue paper">
              <a:extLst>
                <a:ext uri="{FF2B5EF4-FFF2-40B4-BE49-F238E27FC236}">
                  <a16:creationId xmlns:a16="http://schemas.microsoft.com/office/drawing/2014/main" id="{0C4121D2-CA3C-1BC8-1E47-EC28A0BFE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601" y="3396816"/>
              <a:ext cx="1152600" cy="411532"/>
            </a:xfrm>
            <a:prstGeom prst="flowChartAlternate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Labs</a:t>
              </a:r>
              <a:endParaRPr lang="en-US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77132F7F-8EB7-2854-8D7E-23D1170598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38230" y="3067631"/>
              <a:ext cx="440486" cy="40011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633B14BA-2039-9613-17D9-3076E7D2C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4968" y="3044055"/>
              <a:ext cx="382586" cy="40011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13">
              <a:extLst>
                <a:ext uri="{FF2B5EF4-FFF2-40B4-BE49-F238E27FC236}">
                  <a16:creationId xmlns:a16="http://schemas.microsoft.com/office/drawing/2014/main" id="{282779D0-F3B6-D2C6-2680-06651E39BC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3968" y="2988982"/>
              <a:ext cx="1112417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Test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97EB4ED-988F-4736-B039-DA12A7EB53EC}"/>
                </a:ext>
              </a:extLst>
            </p:cNvPr>
            <p:cNvSpPr txBox="1"/>
            <p:nvPr/>
          </p:nvSpPr>
          <p:spPr>
            <a:xfrm>
              <a:off x="2837961" y="3170646"/>
              <a:ext cx="5415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#3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52579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9DE100D-7EC3-4A9D-8540-0B8087D517DF}" type="slidenum">
              <a:rPr lang="en-US" smtClean="0">
                <a:latin typeface="Cambria" panose="02040503050406030204" pitchFamily="18" charset="0"/>
                <a:cs typeface="Times New Roman" panose="02020603050405020304" pitchFamily="18" charset="0"/>
              </a:rPr>
              <a:pPr/>
              <a:t>84</a:t>
            </a:fld>
            <a:endParaRPr 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8257"/>
            <a:ext cx="12123173" cy="916513"/>
          </a:xfrm>
        </p:spPr>
        <p:txBody>
          <a:bodyPr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3200" i="1" dirty="0">
                <a:latin typeface="Cambria" panose="02040503050406030204" pitchFamily="18" charset="0"/>
                <a:cs typeface="Times New Roman" pitchFamily="18" charset="0"/>
              </a:rPr>
              <a:t>AT&amp;T/</a:t>
            </a:r>
            <a:r>
              <a:rPr lang="en-US" sz="3200" i="1" dirty="0" err="1">
                <a:latin typeface="Cambria" panose="02040503050406030204" pitchFamily="18" charset="0"/>
                <a:cs typeface="Times New Roman" pitchFamily="18" charset="0"/>
              </a:rPr>
              <a:t>TimeWarner</a:t>
            </a:r>
            <a:endParaRPr lang="en-US" sz="3200" i="1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CAC091-E0E1-90AE-0EE7-EDEAB17920C2}"/>
              </a:ext>
            </a:extLst>
          </p:cNvPr>
          <p:cNvGrpSpPr/>
          <p:nvPr/>
        </p:nvGrpSpPr>
        <p:grpSpPr>
          <a:xfrm>
            <a:off x="1516528" y="1692431"/>
            <a:ext cx="9161513" cy="3886199"/>
            <a:chOff x="1447704" y="984505"/>
            <a:chExt cx="9161513" cy="3886199"/>
          </a:xfrm>
        </p:grpSpPr>
        <p:sp>
          <p:nvSpPr>
            <p:cNvPr id="76803" name="AutoShape 3" descr="Blue tissue paper"/>
            <p:cNvSpPr>
              <a:spLocks noChangeArrowheads="1"/>
            </p:cNvSpPr>
            <p:nvPr/>
          </p:nvSpPr>
          <p:spPr bwMode="auto">
            <a:xfrm>
              <a:off x="3339975" y="1060705"/>
              <a:ext cx="1619108" cy="408623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Time Warner</a:t>
              </a:r>
            </a:p>
          </p:txBody>
        </p:sp>
        <p:sp>
          <p:nvSpPr>
            <p:cNvPr id="76804" name="AutoShape 4" descr="Blue tissue paper"/>
            <p:cNvSpPr>
              <a:spLocks noChangeArrowheads="1"/>
            </p:cNvSpPr>
            <p:nvPr/>
          </p:nvSpPr>
          <p:spPr bwMode="auto">
            <a:xfrm>
              <a:off x="5507736" y="2432304"/>
              <a:ext cx="22098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Dish</a:t>
              </a:r>
            </a:p>
          </p:txBody>
        </p:sp>
        <p:sp>
          <p:nvSpPr>
            <p:cNvPr id="76805" name="AutoShape 5" descr="Blue tissue paper"/>
            <p:cNvSpPr>
              <a:spLocks noChangeArrowheads="1"/>
            </p:cNvSpPr>
            <p:nvPr/>
          </p:nvSpPr>
          <p:spPr bwMode="auto">
            <a:xfrm>
              <a:off x="2840736" y="2432304"/>
              <a:ext cx="25146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AT&amp;T</a:t>
              </a:r>
            </a:p>
            <a:p>
              <a:pPr algn="ctr">
                <a:spcBef>
                  <a:spcPct val="0"/>
                </a:spcBef>
              </a:pPr>
              <a:r>
                <a:rPr lang="en-US" dirty="0">
                  <a:solidFill>
                    <a:srgbClr val="0070C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(DirecTV)</a:t>
              </a:r>
            </a:p>
          </p:txBody>
        </p:sp>
        <p:sp>
          <p:nvSpPr>
            <p:cNvPr id="76806" name="Line 6"/>
            <p:cNvSpPr>
              <a:spLocks noChangeShapeType="1"/>
            </p:cNvSpPr>
            <p:nvPr/>
          </p:nvSpPr>
          <p:spPr bwMode="auto">
            <a:xfrm flipH="1" flipV="1">
              <a:off x="4440936" y="3270504"/>
              <a:ext cx="1295400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7" name="Line 7"/>
            <p:cNvSpPr>
              <a:spLocks noChangeShapeType="1"/>
            </p:cNvSpPr>
            <p:nvPr/>
          </p:nvSpPr>
          <p:spPr bwMode="auto">
            <a:xfrm>
              <a:off x="4669536" y="1594105"/>
              <a:ext cx="1219200" cy="762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08" name="AutoShape 8" descr="Blue tissue paper"/>
            <p:cNvSpPr>
              <a:spLocks noChangeArrowheads="1"/>
            </p:cNvSpPr>
            <p:nvPr/>
          </p:nvSpPr>
          <p:spPr bwMode="auto">
            <a:xfrm>
              <a:off x="5279136" y="4108704"/>
              <a:ext cx="25146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Subscribers</a:t>
              </a:r>
            </a:p>
          </p:txBody>
        </p:sp>
        <p:sp>
          <p:nvSpPr>
            <p:cNvPr id="76809" name="Line 9"/>
            <p:cNvSpPr>
              <a:spLocks noChangeShapeType="1"/>
            </p:cNvSpPr>
            <p:nvPr/>
          </p:nvSpPr>
          <p:spPr bwMode="auto">
            <a:xfrm flipH="1">
              <a:off x="3983736" y="1594104"/>
              <a:ext cx="0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0" name="Line 10"/>
            <p:cNvSpPr>
              <a:spLocks noChangeShapeType="1"/>
            </p:cNvSpPr>
            <p:nvPr/>
          </p:nvSpPr>
          <p:spPr bwMode="auto">
            <a:xfrm flipH="1">
              <a:off x="7488936" y="3270504"/>
              <a:ext cx="1143000" cy="762000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n>
                  <a:solidFill>
                    <a:srgbClr val="92D05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1" name="AutoShape 11" descr="Blue tissue paper"/>
            <p:cNvSpPr>
              <a:spLocks noChangeArrowheads="1"/>
            </p:cNvSpPr>
            <p:nvPr/>
          </p:nvSpPr>
          <p:spPr bwMode="auto">
            <a:xfrm>
              <a:off x="5355336" y="984505"/>
              <a:ext cx="2438400" cy="533401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Disney, Fox, 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CBS, etc.</a:t>
              </a:r>
              <a:endParaRPr lang="en-US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2" name="Line 12"/>
            <p:cNvSpPr>
              <a:spLocks noChangeShapeType="1"/>
            </p:cNvSpPr>
            <p:nvPr/>
          </p:nvSpPr>
          <p:spPr bwMode="auto">
            <a:xfrm flipH="1">
              <a:off x="6498336" y="1594104"/>
              <a:ext cx="0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3" name="Text Box 13"/>
            <p:cNvSpPr txBox="1">
              <a:spLocks noChangeArrowheads="1"/>
            </p:cNvSpPr>
            <p:nvPr/>
          </p:nvSpPr>
          <p:spPr bwMode="auto">
            <a:xfrm>
              <a:off x="1447704" y="1603414"/>
              <a:ext cx="1944688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Video Content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  <a:endParaRPr lang="en-US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814" name="Text Box 14"/>
            <p:cNvSpPr txBox="1">
              <a:spLocks noChangeArrowheads="1"/>
            </p:cNvSpPr>
            <p:nvPr/>
          </p:nvSpPr>
          <p:spPr bwMode="auto">
            <a:xfrm>
              <a:off x="1447704" y="3752201"/>
              <a:ext cx="2148280" cy="674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Video Distribution</a:t>
              </a:r>
            </a:p>
            <a:p>
              <a:pPr>
                <a:spcBef>
                  <a:spcPct val="1000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Market</a:t>
              </a:r>
            </a:p>
          </p:txBody>
        </p:sp>
        <p:sp>
          <p:nvSpPr>
            <p:cNvPr id="18" name="AutoShape 4" descr="Blue tissue paper"/>
            <p:cNvSpPr>
              <a:spLocks noChangeArrowheads="1"/>
            </p:cNvSpPr>
            <p:nvPr/>
          </p:nvSpPr>
          <p:spPr bwMode="auto">
            <a:xfrm>
              <a:off x="7869936" y="2432304"/>
              <a:ext cx="2590800" cy="762000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Comcast; 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Charter; </a:t>
              </a:r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etc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Line 12"/>
            <p:cNvSpPr>
              <a:spLocks noChangeShapeType="1"/>
            </p:cNvSpPr>
            <p:nvPr/>
          </p:nvSpPr>
          <p:spPr bwMode="auto">
            <a:xfrm flipH="1">
              <a:off x="6574536" y="3270504"/>
              <a:ext cx="0" cy="82296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AutoShape 11" descr="Blue tissue paper"/>
            <p:cNvSpPr>
              <a:spLocks noChangeArrowheads="1"/>
            </p:cNvSpPr>
            <p:nvPr/>
          </p:nvSpPr>
          <p:spPr bwMode="auto">
            <a:xfrm>
              <a:off x="8005354" y="985298"/>
              <a:ext cx="2603863" cy="609601"/>
            </a:xfrm>
            <a:prstGeom prst="flowChartAlternateProcess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NBCU</a:t>
              </a:r>
              <a:b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dirty="0">
                  <a:latin typeface="Cambria" panose="02040503050406030204" pitchFamily="18" charset="0"/>
                  <a:cs typeface="Times New Roman" panose="02020603050405020304" pitchFamily="18" charset="0"/>
                </a:rPr>
                <a:t>(owned by Comcast)</a:t>
              </a: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 flipH="1">
              <a:off x="7107937" y="1746506"/>
              <a:ext cx="2061754" cy="558978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 flipH="1">
              <a:off x="9309028" y="1630837"/>
              <a:ext cx="0" cy="76200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Line 6">
              <a:extLst>
                <a:ext uri="{FF2B5EF4-FFF2-40B4-BE49-F238E27FC236}">
                  <a16:creationId xmlns:a16="http://schemas.microsoft.com/office/drawing/2014/main" id="{8730F1E5-2EC4-C1B7-DC3A-A5791AC6F5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107936" y="1667256"/>
              <a:ext cx="1450848" cy="664464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40879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B17DD-21FF-E403-37C5-DAE7D8047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089"/>
            <a:ext cx="12192000" cy="904569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 panose="02040503050406030204" pitchFamily="18" charset="0"/>
                <a:cs typeface="Times New Roman" panose="02020603050405020304" pitchFamily="18" charset="0"/>
              </a:rPr>
              <a:t>JeldWen/CMI Horizontal/Vertical Merger</a:t>
            </a:r>
            <a:endParaRPr 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E2AF20B-443C-DE06-3CEA-7366F5848A91}"/>
              </a:ext>
            </a:extLst>
          </p:cNvPr>
          <p:cNvGrpSpPr/>
          <p:nvPr/>
        </p:nvGrpSpPr>
        <p:grpSpPr>
          <a:xfrm>
            <a:off x="2492116" y="1694656"/>
            <a:ext cx="7209664" cy="5119447"/>
            <a:chOff x="161866" y="1448851"/>
            <a:chExt cx="7209664" cy="511944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2418681-2E40-A4BF-76C3-E8A397786968}"/>
                </a:ext>
              </a:extLst>
            </p:cNvPr>
            <p:cNvSpPr txBox="1"/>
            <p:nvPr/>
          </p:nvSpPr>
          <p:spPr>
            <a:xfrm>
              <a:off x="3887930" y="4469856"/>
              <a:ext cx="1799773" cy="64633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Steves</a:t>
              </a:r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&amp; Sons;</a:t>
              </a:r>
            </a:p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Other </a:t>
              </a:r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Indeps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9C4B79B-41DC-4C71-AB6D-FECC1380CD70}"/>
                </a:ext>
              </a:extLst>
            </p:cNvPr>
            <p:cNvSpPr txBox="1"/>
            <p:nvPr/>
          </p:nvSpPr>
          <p:spPr>
            <a:xfrm>
              <a:off x="5931179" y="1749029"/>
              <a:ext cx="1361934" cy="369332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JeldWen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A3743E-6D50-3E3A-E0F7-FC5DFD938CB4}"/>
                </a:ext>
              </a:extLst>
            </p:cNvPr>
            <p:cNvSpPr txBox="1"/>
            <p:nvPr/>
          </p:nvSpPr>
          <p:spPr>
            <a:xfrm>
              <a:off x="1713522" y="1824572"/>
              <a:ext cx="1447967" cy="369332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Masonite</a:t>
              </a:r>
              <a:endParaRPr lang="en-US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74D595A-6C1C-64A4-5022-D07D8742C35E}"/>
                </a:ext>
              </a:extLst>
            </p:cNvPr>
            <p:cNvSpPr txBox="1"/>
            <p:nvPr/>
          </p:nvSpPr>
          <p:spPr>
            <a:xfrm>
              <a:off x="1730908" y="4510634"/>
              <a:ext cx="1362076" cy="369332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Masonite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F884A49-C968-B209-70F3-C9E54FD9E80A}"/>
                </a:ext>
              </a:extLst>
            </p:cNvPr>
            <p:cNvSpPr txBox="1"/>
            <p:nvPr/>
          </p:nvSpPr>
          <p:spPr>
            <a:xfrm>
              <a:off x="217256" y="2655569"/>
              <a:ext cx="1751067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Doorskins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45E6B9-C0B7-F874-22CF-DB04A274C0BA}"/>
                </a:ext>
              </a:extLst>
            </p:cNvPr>
            <p:cNvSpPr txBox="1"/>
            <p:nvPr/>
          </p:nvSpPr>
          <p:spPr>
            <a:xfrm>
              <a:off x="161866" y="5220000"/>
              <a:ext cx="1668434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Molded Doors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1F18303-9F34-E7D5-1B33-606E4CB5B5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58034" y="2470903"/>
              <a:ext cx="0" cy="1744872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351BD17-4E3D-8471-E753-CEBC0BD43B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7817" y="2334265"/>
              <a:ext cx="0" cy="1998900"/>
            </a:xfrm>
            <a:prstGeom prst="straightConnector1">
              <a:avLst/>
            </a:prstGeom>
            <a:ln w="38100"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3542633-B2D0-EB87-CEF4-CFC6F60DB6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68261" y="2392499"/>
              <a:ext cx="1464445" cy="1818777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41898B-97B1-F884-FD0A-8F09A6FA6B3B}"/>
                </a:ext>
              </a:extLst>
            </p:cNvPr>
            <p:cNvSpPr txBox="1"/>
            <p:nvPr/>
          </p:nvSpPr>
          <p:spPr>
            <a:xfrm>
              <a:off x="3869181" y="6198966"/>
              <a:ext cx="1689759" cy="369332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Consumers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79A2208-288C-B6B2-D060-1E2710182E2B}"/>
                </a:ext>
              </a:extLst>
            </p:cNvPr>
            <p:cNvCxnSpPr>
              <a:cxnSpLocks/>
            </p:cNvCxnSpPr>
            <p:nvPr/>
          </p:nvCxnSpPr>
          <p:spPr>
            <a:xfrm>
              <a:off x="2768261" y="5116187"/>
              <a:ext cx="808090" cy="78361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651B01B-8A8D-F42B-946A-A333D4F1B6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3349" y="5449171"/>
              <a:ext cx="1" cy="68064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C70C9A9-952D-A803-0E87-08371D0DB8F1}"/>
                </a:ext>
              </a:extLst>
            </p:cNvPr>
            <p:cNvSpPr txBox="1"/>
            <p:nvPr/>
          </p:nvSpPr>
          <p:spPr>
            <a:xfrm>
              <a:off x="4102382" y="1803785"/>
              <a:ext cx="1361934" cy="369332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CMI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15AC28-CBA8-367F-095D-AB7109ED832B}"/>
                </a:ext>
              </a:extLst>
            </p:cNvPr>
            <p:cNvSpPr txBox="1"/>
            <p:nvPr/>
          </p:nvSpPr>
          <p:spPr>
            <a:xfrm>
              <a:off x="5907554" y="4486296"/>
              <a:ext cx="1361934" cy="369332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latin typeface="Cambria" panose="02040503050406030204" pitchFamily="18" charset="0"/>
                  <a:cs typeface="Times New Roman" panose="02020603050405020304" pitchFamily="18" charset="0"/>
                </a:rPr>
                <a:t>JeldWen</a:t>
              </a:r>
              <a:endParaRPr lang="en-US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DDF7D81-FE8F-2D59-6CE4-74D042DD56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2376" y="2377537"/>
              <a:ext cx="0" cy="1744872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DCD3CDF-1A8C-67A8-24C3-A7AE17D3C9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83288" y="5178663"/>
              <a:ext cx="966094" cy="81706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29A3491-923B-9289-B9F9-4559F87158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27093" y="2334265"/>
              <a:ext cx="961894" cy="1998900"/>
            </a:xfrm>
            <a:prstGeom prst="straightConnector1">
              <a:avLst/>
            </a:prstGeom>
            <a:ln w="38100"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9807DA3-96E5-9F7D-2B86-FAC5A4B235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5779" y="1920079"/>
              <a:ext cx="539775" cy="6840"/>
            </a:xfrm>
            <a:prstGeom prst="line">
              <a:avLst/>
            </a:prstGeom>
            <a:ln w="57150">
              <a:solidFill>
                <a:srgbClr val="0070C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B744851-EF3B-6C9A-7EF8-A6ED41AA9B27}"/>
                </a:ext>
              </a:extLst>
            </p:cNvPr>
            <p:cNvSpPr txBox="1"/>
            <p:nvPr/>
          </p:nvSpPr>
          <p:spPr>
            <a:xfrm>
              <a:off x="3085384" y="2404653"/>
              <a:ext cx="1449911" cy="46166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2- Refusal to deal announcement</a:t>
              </a:r>
              <a:endParaRPr lang="fr-BE" sz="12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1A7CEBB-F50B-8C15-D14B-FE4C9ABF8961}"/>
                </a:ext>
              </a:extLst>
            </p:cNvPr>
            <p:cNvSpPr txBox="1"/>
            <p:nvPr/>
          </p:nvSpPr>
          <p:spPr>
            <a:xfrm>
              <a:off x="5219896" y="2475768"/>
              <a:ext cx="861728" cy="4616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3- Raise </a:t>
              </a:r>
            </a:p>
            <a:p>
              <a:pPr defTabSz="685800"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prices</a:t>
              </a:r>
              <a:endParaRPr lang="fr-BE" sz="12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AFF1B6-C518-C5E8-0281-A9C1BA8A82C8}"/>
                </a:ext>
              </a:extLst>
            </p:cNvPr>
            <p:cNvSpPr txBox="1"/>
            <p:nvPr/>
          </p:nvSpPr>
          <p:spPr>
            <a:xfrm>
              <a:off x="6128372" y="5578122"/>
              <a:ext cx="919410" cy="46166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4- Raise </a:t>
              </a:r>
            </a:p>
            <a:p>
              <a:pPr defTabSz="685800"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prices</a:t>
              </a:r>
              <a:endParaRPr lang="fr-BE" sz="12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ED879-6C23-DA17-0DAA-34B6332EC185}"/>
                </a:ext>
              </a:extLst>
            </p:cNvPr>
            <p:cNvSpPr txBox="1"/>
            <p:nvPr/>
          </p:nvSpPr>
          <p:spPr>
            <a:xfrm>
              <a:off x="5408553" y="1470274"/>
              <a:ext cx="8815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1- Merger</a:t>
              </a:r>
              <a:endParaRPr lang="fr-BE" sz="12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CA32D33-7F89-9A6C-7C45-17AFF2AAF450}"/>
                </a:ext>
              </a:extLst>
            </p:cNvPr>
            <p:cNvCxnSpPr/>
            <p:nvPr/>
          </p:nvCxnSpPr>
          <p:spPr>
            <a:xfrm flipV="1">
              <a:off x="3170544" y="3008718"/>
              <a:ext cx="405807" cy="48251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611D33D-2826-D3C0-72DE-9E073C27F0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2984" y="3161118"/>
              <a:ext cx="635767" cy="888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C9DC3CF-B7FC-1D5C-0ADB-B39AE9083832}"/>
                </a:ext>
              </a:extLst>
            </p:cNvPr>
            <p:cNvSpPr/>
            <p:nvPr/>
          </p:nvSpPr>
          <p:spPr>
            <a:xfrm>
              <a:off x="3985149" y="1448851"/>
              <a:ext cx="3386381" cy="79146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D14E3E-3E90-E30D-BE71-C902D6130CF0}"/>
                </a:ext>
              </a:extLst>
            </p:cNvPr>
            <p:cNvSpPr txBox="1"/>
            <p:nvPr/>
          </p:nvSpPr>
          <p:spPr>
            <a:xfrm>
              <a:off x="2165974" y="5342335"/>
              <a:ext cx="919410" cy="46166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4- Raise </a:t>
              </a:r>
            </a:p>
            <a:p>
              <a:pPr defTabSz="685800">
                <a:defRPr/>
              </a:pPr>
              <a:r>
                <a:rPr lang="en-US" sz="1200" b="1" dirty="0">
                  <a:solidFill>
                    <a:srgbClr val="C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prices</a:t>
              </a:r>
              <a:endParaRPr lang="fr-BE" sz="12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8521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ffd51a4-5314-4c60-bce6-0affc34d9cd7}" enabled="1" method="Standard" siteId="{4a156c19-bc94-41ac-aacf-954686490869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134528</TotalTime>
  <Words>3153</Words>
  <Application>Microsoft Office PowerPoint</Application>
  <PresentationFormat>Widescreen</PresentationFormat>
  <Paragraphs>1273</Paragraphs>
  <Slides>85</Slides>
  <Notes>43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3" baseType="lpstr">
      <vt:lpstr>Aptos</vt:lpstr>
      <vt:lpstr>Aptos Display</vt:lpstr>
      <vt:lpstr>Arial</vt:lpstr>
      <vt:lpstr>Calibri</vt:lpstr>
      <vt:lpstr>Cambria</vt:lpstr>
      <vt:lpstr>Times New Roman</vt:lpstr>
      <vt:lpstr>Office Theme</vt:lpstr>
      <vt:lpstr>think-cell Slide</vt:lpstr>
      <vt:lpstr>Modern Economic Analysis and Antitrust Law  Figures and Tables</vt:lpstr>
      <vt:lpstr>Chapter 1  Figures and Tables</vt:lpstr>
      <vt:lpstr> </vt:lpstr>
      <vt:lpstr>Chapter 2  Figures and Tables</vt:lpstr>
      <vt:lpstr>MES and MVS</vt:lpstr>
      <vt:lpstr>Post-Entry Competition as an Entry Barrier:  Price War “Death Spiral”</vt:lpstr>
      <vt:lpstr>Demand and Supply: 2 Cases</vt:lpstr>
      <vt:lpstr>Individual and Market Demand Curves</vt:lpstr>
      <vt:lpstr>Marginal Cost and Supply Curves</vt:lpstr>
      <vt:lpstr>Profit-Maximization </vt:lpstr>
      <vt:lpstr>Market Power Harms</vt:lpstr>
      <vt:lpstr>PowerPoint Presentation</vt:lpstr>
      <vt:lpstr>Chapter 3  Figures and Tables</vt:lpstr>
      <vt:lpstr>Modern Species of the Rule of Reason</vt:lpstr>
      <vt:lpstr>PowerPoint Presentation</vt:lpstr>
      <vt:lpstr>PowerPoint Presentation</vt:lpstr>
      <vt:lpstr>PowerPoint Presentation</vt:lpstr>
      <vt:lpstr>PowerPoint Presentation</vt:lpstr>
      <vt:lpstr>Chapter 4  Figures and Tables</vt:lpstr>
      <vt:lpstr>Modern Species of the Rule of Reason</vt:lpstr>
      <vt:lpstr>Chapter 5  Figures and Tables</vt:lpstr>
      <vt:lpstr>Chapter 6 Figures and Tables</vt:lpstr>
      <vt:lpstr>Air Shuttle Duopoly</vt:lpstr>
      <vt:lpstr>Chapter 7  Figures and Tables</vt:lpstr>
      <vt:lpstr>Raising Own Costs and Profits</vt:lpstr>
      <vt:lpstr>PowerPoint Presentation</vt:lpstr>
      <vt:lpstr>Chapter 8  Figures and Tables</vt:lpstr>
      <vt:lpstr>Outcome of a patent race:  Profits of a monopolist and a potential new entrant </vt:lpstr>
      <vt:lpstr>R&amp;D incentives of monopolist and successor monopolist </vt:lpstr>
      <vt:lpstr>Chapter 9  Figures and Tables</vt:lpstr>
      <vt:lpstr>Exclusionary Conduct  by a Price-Taker Firm</vt:lpstr>
      <vt:lpstr>Limit Pricing Model</vt:lpstr>
      <vt:lpstr>MES and MVS</vt:lpstr>
      <vt:lpstr>Raising Rivals’ Costs  in the Limit Pricing Model</vt:lpstr>
      <vt:lpstr>Raising Rivals Costs to Gain Power Over Price</vt:lpstr>
      <vt:lpstr>Rival Counterstrategies Leading to Successive Monopolies</vt:lpstr>
      <vt:lpstr>Strategic Entry Deterrence: Zero Gross Benefits</vt:lpstr>
      <vt:lpstr>Strategic Entry Deterrence</vt:lpstr>
      <vt:lpstr>PowerPoint Presentation</vt:lpstr>
      <vt:lpstr>Rival Counterstrategies:  Equally Efficient Rival</vt:lpstr>
      <vt:lpstr>Chapter 10  Figures and Tables</vt:lpstr>
      <vt:lpstr>Input Foreclosure</vt:lpstr>
      <vt:lpstr>Exclusive Gasoline Contracts</vt:lpstr>
      <vt:lpstr>PowerPoint Presentation</vt:lpstr>
      <vt:lpstr>Dentsply: Input Foreclosure: (Distribution Services Is The Input) </vt:lpstr>
      <vt:lpstr>Lorain Journal</vt:lpstr>
      <vt:lpstr>Competition for Search Engine Distribution </vt:lpstr>
      <vt:lpstr>Rival Counterstrategy  Competition for Distribution  </vt:lpstr>
      <vt:lpstr>Equally Efficient Rival Counterstrategy    </vt:lpstr>
      <vt:lpstr>Counterstrategy that Increases Joint Profits    </vt:lpstr>
      <vt:lpstr>“Opportunity Costs” of EDM Pass-Thru</vt:lpstr>
      <vt:lpstr>Impact of Buyer-Driven Exclusives on Price Competition </vt:lpstr>
      <vt:lpstr>PowerPoint Presentation</vt:lpstr>
      <vt:lpstr>Chapter 11  Figures and Tables</vt:lpstr>
      <vt:lpstr>Lorain Journal</vt:lpstr>
      <vt:lpstr>Zuffa Monopolization of Pay-TV Content</vt:lpstr>
      <vt:lpstr>Zuffa Monopsonization of Lower-Tier Fighters</vt:lpstr>
      <vt:lpstr>Zuffa Monopsonization of Top-Tier Fighters  With Expiring Contracts</vt:lpstr>
      <vt:lpstr>Google AdTech Case</vt:lpstr>
      <vt:lpstr>Live Concert Ecosystem</vt:lpstr>
      <vt:lpstr>U.S. v Visa</vt:lpstr>
      <vt:lpstr>SCLC v Visa</vt:lpstr>
      <vt:lpstr>Monopolist’s Demand Curve</vt:lpstr>
      <vt:lpstr>  Non-Competition Payment  </vt:lpstr>
      <vt:lpstr>  Litigation Settlement  </vt:lpstr>
      <vt:lpstr>JTC Petroleum</vt:lpstr>
      <vt:lpstr>JTC Petroleum</vt:lpstr>
      <vt:lpstr>Chapter 12  Figures and Tables  </vt:lpstr>
      <vt:lpstr>Standard Critical Loss Analysis </vt:lpstr>
      <vt:lpstr>PowerPoint Presentation</vt:lpstr>
      <vt:lpstr>Supermarket Draw Areas and Consumer Choice</vt:lpstr>
      <vt:lpstr>Impact of Store A Price Increase</vt:lpstr>
      <vt:lpstr> Merged Firm’s Profit Losses and Gains </vt:lpstr>
      <vt:lpstr>PowerPoint Presentation</vt:lpstr>
      <vt:lpstr>Rapid Entrants in No. 4 Pencil Merger</vt:lpstr>
      <vt:lpstr>Chapter 13  Figures and Tables</vt:lpstr>
      <vt:lpstr>Input Foreclosure in Vertical Merger</vt:lpstr>
      <vt:lpstr>Staples/Essendant</vt:lpstr>
      <vt:lpstr>Complementary Product Incompatibility</vt:lpstr>
      <vt:lpstr>Customer Foreclosure in Vertical Merger</vt:lpstr>
      <vt:lpstr>“Opportunity Costs” of EDM Pass-Thru</vt:lpstr>
      <vt:lpstr>Illumina/Grail</vt:lpstr>
      <vt:lpstr>“Vertical Arithmetic” Methodology</vt:lpstr>
      <vt:lpstr>AT&amp;T/TimeWarner</vt:lpstr>
      <vt:lpstr>JeldWen/CMI Horizontal/Vertical Merger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Salop, Steve</dc:creator>
  <cp:lastModifiedBy>Steve Salop</cp:lastModifiedBy>
  <cp:revision>334</cp:revision>
  <cp:lastPrinted>2026-06-01T12:43:07Z</cp:lastPrinted>
  <dcterms:created xsi:type="dcterms:W3CDTF">2025-02-22T20:07:37Z</dcterms:created>
  <dcterms:modified xsi:type="dcterms:W3CDTF">2026-07-08T15:26:57Z</dcterms:modified>
</cp:coreProperties>
</file>