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2"/>
  </p:notesMasterIdLst>
  <p:sldIdLst>
    <p:sldId id="574" r:id="rId2"/>
    <p:sldId id="762" r:id="rId3"/>
    <p:sldId id="764" r:id="rId4"/>
    <p:sldId id="667" r:id="rId5"/>
    <p:sldId id="542" r:id="rId6"/>
    <p:sldId id="727" r:id="rId7"/>
    <p:sldId id="589" r:id="rId8"/>
    <p:sldId id="732" r:id="rId9"/>
    <p:sldId id="668" r:id="rId10"/>
    <p:sldId id="733" r:id="rId11"/>
    <p:sldId id="763" r:id="rId12"/>
    <p:sldId id="691" r:id="rId13"/>
    <p:sldId id="692" r:id="rId14"/>
    <p:sldId id="721" r:id="rId15"/>
    <p:sldId id="694" r:id="rId16"/>
    <p:sldId id="693" r:id="rId17"/>
    <p:sldId id="728" r:id="rId18"/>
    <p:sldId id="708" r:id="rId19"/>
    <p:sldId id="641" r:id="rId20"/>
    <p:sldId id="729" r:id="rId21"/>
    <p:sldId id="710" r:id="rId22"/>
    <p:sldId id="737" r:id="rId23"/>
    <p:sldId id="703" r:id="rId24"/>
    <p:sldId id="738" r:id="rId25"/>
    <p:sldId id="643" r:id="rId26"/>
    <p:sldId id="682" r:id="rId27"/>
    <p:sldId id="748" r:id="rId28"/>
    <p:sldId id="739" r:id="rId29"/>
    <p:sldId id="740" r:id="rId30"/>
    <p:sldId id="753" r:id="rId31"/>
    <p:sldId id="752" r:id="rId32"/>
    <p:sldId id="742" r:id="rId33"/>
    <p:sldId id="743" r:id="rId34"/>
    <p:sldId id="259" r:id="rId35"/>
    <p:sldId id="760" r:id="rId36"/>
    <p:sldId id="626" r:id="rId37"/>
    <p:sldId id="749" r:id="rId38"/>
    <p:sldId id="750" r:id="rId39"/>
    <p:sldId id="751" r:id="rId40"/>
    <p:sldId id="632" r:id="rId41"/>
    <p:sldId id="697" r:id="rId42"/>
    <p:sldId id="630" r:id="rId43"/>
    <p:sldId id="464" r:id="rId44"/>
    <p:sldId id="711" r:id="rId45"/>
    <p:sldId id="714" r:id="rId46"/>
    <p:sldId id="746" r:id="rId47"/>
    <p:sldId id="756" r:id="rId48"/>
    <p:sldId id="635" r:id="rId49"/>
    <p:sldId id="637" r:id="rId50"/>
    <p:sldId id="636" r:id="rId51"/>
    <p:sldId id="638" r:id="rId52"/>
    <p:sldId id="639" r:id="rId53"/>
    <p:sldId id="640" r:id="rId54"/>
    <p:sldId id="774" r:id="rId55"/>
    <p:sldId id="758" r:id="rId56"/>
    <p:sldId id="685" r:id="rId57"/>
    <p:sldId id="686" r:id="rId58"/>
    <p:sldId id="688" r:id="rId59"/>
    <p:sldId id="699" r:id="rId60"/>
    <p:sldId id="700" r:id="rId61"/>
    <p:sldId id="687" r:id="rId62"/>
    <p:sldId id="757" r:id="rId63"/>
    <p:sldId id="705" r:id="rId64"/>
    <p:sldId id="276" r:id="rId65"/>
    <p:sldId id="265" r:id="rId66"/>
    <p:sldId id="292" r:id="rId67"/>
    <p:sldId id="765" r:id="rId68"/>
    <p:sldId id="333" r:id="rId69"/>
    <p:sldId id="761" r:id="rId70"/>
    <p:sldId id="323" r:id="rId71"/>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salop" initials="ss" lastIdx="1" clrIdx="0"/>
  <p:cmAuthor id="2" name="Steven C Salop" initials="SCS" lastIdx="2" clrIdx="1">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FD37"/>
    <a:srgbClr val="FBE5D6"/>
    <a:srgbClr val="FBFB35"/>
    <a:srgbClr val="99CCFF"/>
    <a:srgbClr val="FF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3883" autoAdjust="0"/>
  </p:normalViewPr>
  <p:slideViewPr>
    <p:cSldViewPr snapToGrid="0">
      <p:cViewPr varScale="1">
        <p:scale>
          <a:sx n="70" d="100"/>
          <a:sy n="70" d="100"/>
        </p:scale>
        <p:origin x="522" y="39"/>
      </p:cViewPr>
      <p:guideLst>
        <p:guide orient="horz" pos="2160"/>
        <p:guide pos="3840"/>
      </p:guideLst>
    </p:cSldViewPr>
  </p:slideViewPr>
  <p:outlineViewPr>
    <p:cViewPr>
      <p:scale>
        <a:sx n="33" d="100"/>
        <a:sy n="33" d="100"/>
      </p:scale>
      <p:origin x="0" y="83796"/>
    </p:cViewPr>
  </p:outlineViewPr>
  <p:notesTextViewPr>
    <p:cViewPr>
      <p:scale>
        <a:sx n="1" d="1"/>
        <a:sy n="1" d="1"/>
      </p:scale>
      <p:origin x="0" y="0"/>
    </p:cViewPr>
  </p:notesTextViewPr>
  <p:sorterViewPr>
    <p:cViewPr varScale="1">
      <p:scale>
        <a:sx n="100" d="100"/>
        <a:sy n="100" d="100"/>
      </p:scale>
      <p:origin x="0" y="-2508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0BD3684C-C0B3-4D7D-8322-755881833EB1}" type="datetimeFigureOut">
              <a:rPr lang="en-US" smtClean="0"/>
              <a:t>2/2/2022</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8EFC5997-3504-4B37-A938-6FA4C3B2C1A8}" type="slidenum">
              <a:rPr lang="en-US" smtClean="0"/>
              <a:t>‹#›</a:t>
            </a:fld>
            <a:endParaRPr lang="en-US"/>
          </a:p>
        </p:txBody>
      </p:sp>
    </p:spTree>
    <p:extLst>
      <p:ext uri="{BB962C8B-B14F-4D97-AF65-F5344CB8AC3E}">
        <p14:creationId xmlns:p14="http://schemas.microsoft.com/office/powerpoint/2010/main" val="272386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16</a:t>
            </a:fld>
            <a:endParaRPr lang="en-US"/>
          </a:p>
        </p:txBody>
      </p:sp>
    </p:spTree>
    <p:extLst>
      <p:ext uri="{BB962C8B-B14F-4D97-AF65-F5344CB8AC3E}">
        <p14:creationId xmlns:p14="http://schemas.microsoft.com/office/powerpoint/2010/main" val="3147869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EFC5997-3504-4B37-A938-6FA4C3B2C1A8}" type="slidenum">
              <a:rPr lang="en-US" smtClean="0"/>
              <a:t>66</a:t>
            </a:fld>
            <a:endParaRPr lang="en-US"/>
          </a:p>
        </p:txBody>
      </p:sp>
    </p:spTree>
    <p:extLst>
      <p:ext uri="{BB962C8B-B14F-4D97-AF65-F5344CB8AC3E}">
        <p14:creationId xmlns:p14="http://schemas.microsoft.com/office/powerpoint/2010/main" val="505601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70</a:t>
            </a:fld>
            <a:endParaRPr lang="en-US"/>
          </a:p>
        </p:txBody>
      </p:sp>
    </p:spTree>
    <p:extLst>
      <p:ext uri="{BB962C8B-B14F-4D97-AF65-F5344CB8AC3E}">
        <p14:creationId xmlns:p14="http://schemas.microsoft.com/office/powerpoint/2010/main" val="4194096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18</a:t>
            </a:fld>
            <a:endParaRPr lang="en-US"/>
          </a:p>
        </p:txBody>
      </p:sp>
    </p:spTree>
    <p:extLst>
      <p:ext uri="{BB962C8B-B14F-4D97-AF65-F5344CB8AC3E}">
        <p14:creationId xmlns:p14="http://schemas.microsoft.com/office/powerpoint/2010/main" val="4094158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19</a:t>
            </a:fld>
            <a:endParaRPr lang="en-US"/>
          </a:p>
        </p:txBody>
      </p:sp>
    </p:spTree>
    <p:extLst>
      <p:ext uri="{BB962C8B-B14F-4D97-AF65-F5344CB8AC3E}">
        <p14:creationId xmlns:p14="http://schemas.microsoft.com/office/powerpoint/2010/main" val="4093591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20</a:t>
            </a:fld>
            <a:endParaRPr lang="en-US"/>
          </a:p>
        </p:txBody>
      </p:sp>
    </p:spTree>
    <p:extLst>
      <p:ext uri="{BB962C8B-B14F-4D97-AF65-F5344CB8AC3E}">
        <p14:creationId xmlns:p14="http://schemas.microsoft.com/office/powerpoint/2010/main" val="2878004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30</a:t>
            </a:fld>
            <a:endParaRPr lang="en-US"/>
          </a:p>
        </p:txBody>
      </p:sp>
    </p:spTree>
    <p:extLst>
      <p:ext uri="{BB962C8B-B14F-4D97-AF65-F5344CB8AC3E}">
        <p14:creationId xmlns:p14="http://schemas.microsoft.com/office/powerpoint/2010/main" val="2231609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33</a:t>
            </a:fld>
            <a:endParaRPr lang="en-US"/>
          </a:p>
        </p:txBody>
      </p:sp>
    </p:spTree>
    <p:extLst>
      <p:ext uri="{BB962C8B-B14F-4D97-AF65-F5344CB8AC3E}">
        <p14:creationId xmlns:p14="http://schemas.microsoft.com/office/powerpoint/2010/main" val="239582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43</a:t>
            </a:fld>
            <a:endParaRPr lang="en-US"/>
          </a:p>
        </p:txBody>
      </p:sp>
    </p:spTree>
    <p:extLst>
      <p:ext uri="{BB962C8B-B14F-4D97-AF65-F5344CB8AC3E}">
        <p14:creationId xmlns:p14="http://schemas.microsoft.com/office/powerpoint/2010/main" val="3717466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46</a:t>
            </a:fld>
            <a:endParaRPr lang="en-US"/>
          </a:p>
        </p:txBody>
      </p:sp>
    </p:spTree>
    <p:extLst>
      <p:ext uri="{BB962C8B-B14F-4D97-AF65-F5344CB8AC3E}">
        <p14:creationId xmlns:p14="http://schemas.microsoft.com/office/powerpoint/2010/main" val="201709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a:p>
        </p:txBody>
      </p:sp>
      <p:sp>
        <p:nvSpPr>
          <p:cNvPr id="50180" name="Slide Number Placeholder 3"/>
          <p:cNvSpPr>
            <a:spLocks noGrp="1"/>
          </p:cNvSpPr>
          <p:nvPr>
            <p:ph type="sldNum" sz="quarter" idx="5"/>
          </p:nvPr>
        </p:nvSpPr>
        <p:spPr>
          <a:noFill/>
        </p:spPr>
        <p:txBody>
          <a:bodyPr/>
          <a:lstStyle/>
          <a:p>
            <a:fld id="{CC23727A-268E-429A-BE29-B64F53DF1B6A}" type="slidenum">
              <a:rPr lang="en-US" smtClean="0"/>
              <a:pPr/>
              <a:t>64</a:t>
            </a:fld>
            <a:endParaRPr lang="en-US"/>
          </a:p>
        </p:txBody>
      </p:sp>
    </p:spTree>
    <p:extLst>
      <p:ext uri="{BB962C8B-B14F-4D97-AF65-F5344CB8AC3E}">
        <p14:creationId xmlns:p14="http://schemas.microsoft.com/office/powerpoint/2010/main" val="414279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BF9DBE-DA26-43B3-A7F1-753337EE74BA}" type="datetime1">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111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4B43A2-C815-4F43-8D71-8C799DD45F13}" type="datetime1">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718009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F00DF2-FB31-4E52-AB61-832C24B285EA}" type="datetime1">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4263188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2-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7501" y="134359"/>
            <a:ext cx="10218228" cy="670722"/>
          </a:xfrm>
          <a:prstGeom prst="rect">
            <a:avLst/>
          </a:prstGeom>
        </p:spPr>
        <p:txBody>
          <a:bodyPr>
            <a:noAutofit/>
          </a:bodyPr>
          <a:lstStyle>
            <a:lvl1pPr>
              <a:defRPr sz="2200" b="1" cap="none" baseline="0">
                <a:solidFill>
                  <a:schemeClr val="tx1"/>
                </a:solidFill>
              </a:defRPr>
            </a:lvl1pPr>
          </a:lstStyle>
          <a:p>
            <a:r>
              <a:rPr lang="en-US" dirty="0"/>
              <a:t>General Slide − 1 Column</a:t>
            </a:r>
            <a:br>
              <a:rPr lang="en-US" dirty="0"/>
            </a:br>
            <a:r>
              <a:rPr lang="en-US" dirty="0"/>
              <a:t>(2-line Title)</a:t>
            </a:r>
          </a:p>
        </p:txBody>
      </p:sp>
      <p:sp>
        <p:nvSpPr>
          <p:cNvPr id="5" name="Text Placeholder 4"/>
          <p:cNvSpPr>
            <a:spLocks noGrp="1"/>
          </p:cNvSpPr>
          <p:nvPr>
            <p:ph type="body" sz="quarter" idx="10" hasCustomPrompt="1"/>
          </p:nvPr>
        </p:nvSpPr>
        <p:spPr>
          <a:xfrm>
            <a:off x="271244" y="1191237"/>
            <a:ext cx="11328400" cy="5075980"/>
          </a:xfrm>
        </p:spPr>
        <p:txBody>
          <a:bodyPr/>
          <a:lstStyle>
            <a:lvl5pPr>
              <a:defRPr sz="1000"/>
            </a:lvl5pPr>
          </a:lstStyle>
          <a:p>
            <a:pPr lvl="0"/>
            <a:r>
              <a:rPr lang="en-US" dirty="0"/>
              <a:t>Type text or press “tab” to start with first-level bullet</a:t>
            </a:r>
          </a:p>
          <a:p>
            <a:pPr lvl="1"/>
            <a:r>
              <a:rPr lang="en-US" dirty="0"/>
              <a:t>First-level bullet</a:t>
            </a:r>
          </a:p>
          <a:p>
            <a:pPr lvl="2"/>
            <a:r>
              <a:rPr lang="en-US" dirty="0"/>
              <a:t>Second-level bullet</a:t>
            </a:r>
          </a:p>
          <a:p>
            <a:pPr lvl="3"/>
            <a:r>
              <a:rPr lang="en-US" dirty="0"/>
              <a:t>Third-level bullet</a:t>
            </a:r>
          </a:p>
          <a:p>
            <a:pPr lvl="4"/>
            <a:r>
              <a:rPr lang="en-US" dirty="0"/>
              <a:t>Fourth-level bullet</a:t>
            </a:r>
          </a:p>
        </p:txBody>
      </p:sp>
      <p:cxnSp>
        <p:nvCxnSpPr>
          <p:cNvPr id="8" name="Straight Connector 7"/>
          <p:cNvCxnSpPr/>
          <p:nvPr userDrawn="1"/>
        </p:nvCxnSpPr>
        <p:spPr>
          <a:xfrm>
            <a:off x="273052" y="915449"/>
            <a:ext cx="11703049" cy="0"/>
          </a:xfrm>
          <a:prstGeom prst="line">
            <a:avLst/>
          </a:prstGeom>
          <a:ln w="3175" cap="sq" cmpd="sng">
            <a:solidFill>
              <a:schemeClr val="tx1">
                <a:lumMod val="50000"/>
                <a:lumOff val="50000"/>
              </a:schemeClr>
            </a:solidFill>
            <a:prstDash val="solid"/>
            <a:round/>
            <a:tailEnd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369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849CC1-12DA-400F-A8DC-45630E9B93DC}" type="datetime1">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2436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6FB9B6-EEE8-479E-A5E6-85B665F6F05C}" type="datetime1">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470457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FBCFB-1B1F-4BE1-8ACF-CF4A324E105E}" type="datetime1">
              <a:rPr lang="en-US" smtClean="0"/>
              <a:t>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3171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EF9D3B-B8E5-4C4F-98E2-1606DF2263F9}" type="datetime1">
              <a:rPr lang="en-US" smtClean="0"/>
              <a:t>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1403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D9058-D2ED-4594-B772-AF98AB067BE6}" type="datetime1">
              <a:rPr lang="en-US" smtClean="0"/>
              <a:t>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31156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7C548-91CC-4FE7-9B72-C6855C990E53}" type="datetime1">
              <a:rPr lang="en-US" smtClean="0"/>
              <a:t>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40878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C14CDB-9A27-41D2-A078-540B5F345D07}" type="datetime1">
              <a:rPr lang="en-US" smtClean="0"/>
              <a:t>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9835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61E8F83-F9F1-4D09-ABCC-9E0220556FC0}" type="datetime1">
              <a:rPr lang="en-US" smtClean="0"/>
              <a:t>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9739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98A7CE-A5CA-406C-9F0A-79A9EE747ED7}" type="datetime1">
              <a:rPr lang="en-US" smtClean="0"/>
              <a:t>2/2/2022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A0A93-60EE-4E9D-852F-604094E61050}" type="slidenum">
              <a:rPr lang="en-US" smtClean="0"/>
              <a:t>‹#›</a:t>
            </a:fld>
            <a:endParaRPr lang="en-US"/>
          </a:p>
        </p:txBody>
      </p:sp>
    </p:spTree>
    <p:extLst>
      <p:ext uri="{BB962C8B-B14F-4D97-AF65-F5344CB8AC3E}">
        <p14:creationId xmlns:p14="http://schemas.microsoft.com/office/powerpoint/2010/main" val="344452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B5122-3A8B-4A42-9BF8-9ADE2CF0650A}"/>
              </a:ext>
            </a:extLst>
          </p:cNvPr>
          <p:cNvSpPr>
            <a:spLocks noGrp="1"/>
          </p:cNvSpPr>
          <p:nvPr>
            <p:ph type="title"/>
          </p:nvPr>
        </p:nvSpPr>
        <p:spPr/>
        <p:txBody>
          <a:bodyPr/>
          <a:lstStyle/>
          <a:p>
            <a:pPr algn="ctr"/>
            <a:r>
              <a:rPr lang="en-US" dirty="0"/>
              <a:t>Topic 11</a:t>
            </a:r>
            <a:br>
              <a:rPr lang="en-US" dirty="0"/>
            </a:br>
            <a:br>
              <a:rPr lang="en-US" dirty="0"/>
            </a:br>
            <a:r>
              <a:rPr lang="en-US" dirty="0"/>
              <a:t>Further Market Definition Analysis:</a:t>
            </a:r>
            <a:br>
              <a:rPr lang="en-US" dirty="0"/>
            </a:br>
            <a:r>
              <a:rPr lang="en-US" dirty="0"/>
              <a:t>Cluster Markets, Price Discrimination and </a:t>
            </a:r>
            <a:br>
              <a:rPr lang="en-US" dirty="0"/>
            </a:br>
            <a:r>
              <a:rPr lang="en-US" dirty="0"/>
              <a:t>Targeted Customer Markets</a:t>
            </a:r>
          </a:p>
        </p:txBody>
      </p:sp>
      <p:sp>
        <p:nvSpPr>
          <p:cNvPr id="3" name="Text Placeholder 2">
            <a:extLst>
              <a:ext uri="{FF2B5EF4-FFF2-40B4-BE49-F238E27FC236}">
                <a16:creationId xmlns:a16="http://schemas.microsoft.com/office/drawing/2014/main" id="{8BAB1774-3E81-44F7-8C08-28702EDCB17A}"/>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F9902C1-1759-4064-904C-57D02E0939CC}"/>
              </a:ext>
            </a:extLst>
          </p:cNvPr>
          <p:cNvSpPr>
            <a:spLocks noGrp="1"/>
          </p:cNvSpPr>
          <p:nvPr>
            <p:ph type="sldNum" sz="quarter" idx="12"/>
          </p:nvPr>
        </p:nvSpPr>
        <p:spPr/>
        <p:txBody>
          <a:bodyPr/>
          <a:lstStyle/>
          <a:p>
            <a:fld id="{A3FA0A93-60EE-4E9D-852F-604094E61050}" type="slidenum">
              <a:rPr lang="en-US" smtClean="0"/>
              <a:t>1</a:t>
            </a:fld>
            <a:endParaRPr lang="en-US"/>
          </a:p>
        </p:txBody>
      </p:sp>
    </p:spTree>
    <p:extLst>
      <p:ext uri="{BB962C8B-B14F-4D97-AF65-F5344CB8AC3E}">
        <p14:creationId xmlns:p14="http://schemas.microsoft.com/office/powerpoint/2010/main" val="3428089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E873C-41DD-4352-AE1C-7EEBA755EE00}"/>
              </a:ext>
            </a:extLst>
          </p:cNvPr>
          <p:cNvSpPr>
            <a:spLocks noGrp="1"/>
          </p:cNvSpPr>
          <p:nvPr>
            <p:ph type="title"/>
          </p:nvPr>
        </p:nvSpPr>
        <p:spPr/>
        <p:txBody>
          <a:bodyPr/>
          <a:lstStyle/>
          <a:p>
            <a:r>
              <a:rPr lang="en-US" b="1" i="1" dirty="0">
                <a:solidFill>
                  <a:srgbClr val="0070C0"/>
                </a:solidFill>
              </a:rPr>
              <a:t>All This Complexity is a Reminder for Why the Formal HMT Test is Used More at the Agencies than in Court</a:t>
            </a:r>
            <a:endParaRPr lang="en-US" i="1" dirty="0"/>
          </a:p>
        </p:txBody>
      </p:sp>
      <p:sp>
        <p:nvSpPr>
          <p:cNvPr id="3" name="Text Placeholder 2">
            <a:extLst>
              <a:ext uri="{FF2B5EF4-FFF2-40B4-BE49-F238E27FC236}">
                <a16:creationId xmlns:a16="http://schemas.microsoft.com/office/drawing/2014/main" id="{403E716E-20A5-4F34-A81C-344AEB2F60A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B65B281B-ABA8-45AA-B0EA-8D525FE57274}"/>
              </a:ext>
            </a:extLst>
          </p:cNvPr>
          <p:cNvSpPr>
            <a:spLocks noGrp="1"/>
          </p:cNvSpPr>
          <p:nvPr>
            <p:ph type="sldNum" sz="quarter" idx="12"/>
          </p:nvPr>
        </p:nvSpPr>
        <p:spPr/>
        <p:txBody>
          <a:bodyPr/>
          <a:lstStyle/>
          <a:p>
            <a:fld id="{A3FA0A93-60EE-4E9D-852F-604094E61050}" type="slidenum">
              <a:rPr lang="en-US" smtClean="0"/>
              <a:t>10</a:t>
            </a:fld>
            <a:endParaRPr lang="en-US"/>
          </a:p>
        </p:txBody>
      </p:sp>
    </p:spTree>
    <p:extLst>
      <p:ext uri="{BB962C8B-B14F-4D97-AF65-F5344CB8AC3E}">
        <p14:creationId xmlns:p14="http://schemas.microsoft.com/office/powerpoint/2010/main" val="111952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AF823-8474-4670-96A4-AB2DB780942D}"/>
              </a:ext>
            </a:extLst>
          </p:cNvPr>
          <p:cNvSpPr>
            <a:spLocks noGrp="1"/>
          </p:cNvSpPr>
          <p:nvPr>
            <p:ph type="title"/>
          </p:nvPr>
        </p:nvSpPr>
        <p:spPr/>
        <p:txBody>
          <a:bodyPr/>
          <a:lstStyle/>
          <a:p>
            <a:r>
              <a:rPr lang="en-US" u="sng" dirty="0"/>
              <a:t>An Exception</a:t>
            </a:r>
            <a:r>
              <a:rPr lang="en-US" dirty="0"/>
              <a:t>: See </a:t>
            </a:r>
            <a:r>
              <a:rPr lang="en-US" i="1" dirty="0"/>
              <a:t>US v </a:t>
            </a:r>
            <a:r>
              <a:rPr lang="en-US" i="1" dirty="0" err="1"/>
              <a:t>Bazaarvoice</a:t>
            </a:r>
            <a:r>
              <a:rPr lang="en-US" i="1" dirty="0"/>
              <a:t> </a:t>
            </a:r>
            <a:r>
              <a:rPr lang="en-US" dirty="0"/>
              <a:t>(2014)</a:t>
            </a:r>
          </a:p>
        </p:txBody>
      </p:sp>
      <p:sp>
        <p:nvSpPr>
          <p:cNvPr id="3" name="Content Placeholder 2">
            <a:extLst>
              <a:ext uri="{FF2B5EF4-FFF2-40B4-BE49-F238E27FC236}">
                <a16:creationId xmlns:a16="http://schemas.microsoft.com/office/drawing/2014/main" id="{7AF96ED2-D4CE-4014-9946-A419B0D65F30}"/>
              </a:ext>
            </a:extLst>
          </p:cNvPr>
          <p:cNvSpPr>
            <a:spLocks noGrp="1"/>
          </p:cNvSpPr>
          <p:nvPr>
            <p:ph idx="1"/>
          </p:nvPr>
        </p:nvSpPr>
        <p:spPr>
          <a:xfrm>
            <a:off x="838200" y="1825625"/>
            <a:ext cx="7237288" cy="4895850"/>
          </a:xfrm>
        </p:spPr>
        <p:txBody>
          <a:bodyPr>
            <a:normAutofit lnSpcReduction="10000"/>
          </a:bodyPr>
          <a:lstStyle/>
          <a:p>
            <a:pPr marL="0" indent="0">
              <a:buNone/>
            </a:pPr>
            <a:r>
              <a:rPr lang="en-US" sz="1800" b="0" i="0" u="none" strike="noStrike" baseline="0" dirty="0">
                <a:solidFill>
                  <a:srgbClr val="000000"/>
                </a:solidFill>
                <a:latin typeface="Times New Roman" panose="02020603050405020304" pitchFamily="18" charset="0"/>
              </a:rPr>
              <a:t>“</a:t>
            </a:r>
            <a:r>
              <a:rPr lang="en-US" sz="1800" b="0" i="0" u="none" strike="noStrike" baseline="0" dirty="0">
                <a:solidFill>
                  <a:srgbClr val="C00000"/>
                </a:solidFill>
                <a:latin typeface="Times New Roman" panose="02020603050405020304" pitchFamily="18" charset="0"/>
              </a:rPr>
              <a:t>Dr. Shapiro looked at the recapture rate to support his opinion. </a:t>
            </a:r>
          </a:p>
          <a:p>
            <a:pPr marL="0" indent="0">
              <a:buNone/>
            </a:pPr>
            <a:r>
              <a:rPr lang="en-US" sz="1800" b="0" i="0" u="none" strike="noStrike" baseline="0" dirty="0">
                <a:solidFill>
                  <a:srgbClr val="C00000"/>
                </a:solidFill>
                <a:latin typeface="Times New Roman" panose="02020603050405020304" pitchFamily="18" charset="0"/>
              </a:rPr>
              <a:t>In order for a </a:t>
            </a:r>
            <a:r>
              <a:rPr lang="en-US" sz="1800" b="0" i="0" u="none" strike="noStrike" baseline="0" dirty="0" err="1">
                <a:solidFill>
                  <a:srgbClr val="C00000"/>
                </a:solidFill>
                <a:latin typeface="Times New Roman" panose="02020603050405020304" pitchFamily="18" charset="0"/>
              </a:rPr>
              <a:t>SSNIP</a:t>
            </a:r>
            <a:r>
              <a:rPr lang="en-US" sz="1800" b="0" i="0" u="none" strike="noStrike" baseline="0" dirty="0">
                <a:solidFill>
                  <a:srgbClr val="C00000"/>
                </a:solidFill>
                <a:latin typeface="Times New Roman" panose="02020603050405020304" pitchFamily="18" charset="0"/>
              </a:rPr>
              <a:t> imposed by a hypothetical monopolist to be profitable, the recapture rate (“the percentage of sales lost by one product in the candidate market, when its price alone rises, that is recaptured by other products in the candidate market”) must be high enough that the incremental profits from the increased price plus the incremental profits from the recaptured sales that goes to other products in the candidate market exceeds the profits lost to products outside the candidate market</a:t>
            </a:r>
            <a:r>
              <a:rPr lang="en-US" sz="1800" b="0" i="0" u="none" strike="noStrike" baseline="0" dirty="0">
                <a:solidFill>
                  <a:srgbClr val="000000"/>
                </a:solidFill>
                <a:latin typeface="Times New Roman" panose="02020603050405020304" pitchFamily="18" charset="0"/>
              </a:rPr>
              <a:t>. GX983* at 45; MERGER GUIDELINES § 4.1.3. </a:t>
            </a:r>
          </a:p>
          <a:p>
            <a:pPr marL="0" indent="0">
              <a:buNone/>
            </a:pPr>
            <a:r>
              <a:rPr lang="en-US" sz="1800" b="0" i="0" u="none" strike="noStrike" baseline="0" dirty="0">
                <a:solidFill>
                  <a:srgbClr val="C00000"/>
                </a:solidFill>
                <a:latin typeface="Times New Roman" panose="02020603050405020304" pitchFamily="18" charset="0"/>
              </a:rPr>
              <a:t>He concluded that the minimum recapture rate needed for </a:t>
            </a:r>
            <a:r>
              <a:rPr lang="en-US" sz="1800" b="0" i="0" u="none" strike="noStrike" baseline="0" dirty="0" err="1">
                <a:solidFill>
                  <a:srgbClr val="C00000"/>
                </a:solidFill>
                <a:latin typeface="Times New Roman" panose="02020603050405020304" pitchFamily="18" charset="0"/>
              </a:rPr>
              <a:t>R&amp;R</a:t>
            </a:r>
            <a:r>
              <a:rPr lang="en-US" sz="1800" b="0" i="0" u="none" strike="noStrike" baseline="0" dirty="0">
                <a:solidFill>
                  <a:srgbClr val="C00000"/>
                </a:solidFill>
                <a:latin typeface="Times New Roman" panose="02020603050405020304" pitchFamily="18" charset="0"/>
              </a:rPr>
              <a:t> platforms to form a relevant market would be 17 percent</a:t>
            </a:r>
            <a:r>
              <a:rPr lang="en-US" sz="1800" b="0" i="0" u="none" strike="noStrike" baseline="0" dirty="0">
                <a:solidFill>
                  <a:srgbClr val="000000"/>
                </a:solidFill>
                <a:latin typeface="Times New Roman" panose="02020603050405020304" pitchFamily="18" charset="0"/>
              </a:rPr>
              <a:t>. Trial Tr. 933:5-19 (Shapiro); GX983* at 46. </a:t>
            </a:r>
          </a:p>
          <a:p>
            <a:pPr marL="0" indent="0">
              <a:buNone/>
            </a:pPr>
            <a:r>
              <a:rPr lang="en-US" sz="1800" b="0" i="0" u="none" strike="noStrike" baseline="0" dirty="0">
                <a:solidFill>
                  <a:srgbClr val="C00000"/>
                </a:solidFill>
                <a:latin typeface="Times New Roman" panose="02020603050405020304" pitchFamily="18" charset="0"/>
              </a:rPr>
              <a:t>Dr. Shapiro estimated various possible recapture rates and proxies for the recapture rate and determined that all variations were substantially larger than 17 percent</a:t>
            </a:r>
            <a:r>
              <a:rPr lang="en-US" sz="1800" b="0" i="0" u="none" strike="noStrike" baseline="0" dirty="0">
                <a:solidFill>
                  <a:srgbClr val="000000"/>
                </a:solidFill>
                <a:latin typeface="Times New Roman" panose="02020603050405020304" pitchFamily="18" charset="0"/>
              </a:rPr>
              <a:t>. Trial Tr. 935:13-936:14 (Shapiro); GX983* at 45-48. He performed another estimation of the recapture rate based upon data cited by </a:t>
            </a:r>
            <a:r>
              <a:rPr lang="en-US" sz="1800" b="0" i="0" u="none" strike="noStrike" baseline="0" dirty="0" err="1">
                <a:solidFill>
                  <a:srgbClr val="000000"/>
                </a:solidFill>
                <a:latin typeface="Times New Roman" panose="02020603050405020304" pitchFamily="18" charset="0"/>
              </a:rPr>
              <a:t>Bazaarvoice’s</a:t>
            </a:r>
            <a:r>
              <a:rPr lang="en-US" sz="1800" b="0" i="0" u="none" strike="noStrike" baseline="0" dirty="0">
                <a:solidFill>
                  <a:srgbClr val="000000"/>
                </a:solidFill>
                <a:latin typeface="Times New Roman" panose="02020603050405020304" pitchFamily="18" charset="0"/>
              </a:rPr>
              <a:t> expert and also found that the recapture rate is well above the 17 percent threshold necessary to show </a:t>
            </a:r>
            <a:r>
              <a:rPr lang="en-US" sz="1800" b="0" i="0" u="none" strike="noStrike" baseline="0" dirty="0" err="1">
                <a:solidFill>
                  <a:srgbClr val="000000"/>
                </a:solidFill>
                <a:latin typeface="Times New Roman" panose="02020603050405020304" pitchFamily="18" charset="0"/>
              </a:rPr>
              <a:t>R&amp;R</a:t>
            </a:r>
            <a:r>
              <a:rPr lang="en-US" sz="1800" b="0" i="0" u="none" strike="noStrike" baseline="0" dirty="0">
                <a:solidFill>
                  <a:srgbClr val="000000"/>
                </a:solidFill>
                <a:latin typeface="Times New Roman" panose="02020603050405020304" pitchFamily="18" charset="0"/>
              </a:rPr>
              <a:t> platforms to be a relevant market. GX984* at 3.” </a:t>
            </a:r>
            <a:endParaRPr lang="en-US" dirty="0"/>
          </a:p>
        </p:txBody>
      </p:sp>
      <p:sp>
        <p:nvSpPr>
          <p:cNvPr id="4" name="Slide Number Placeholder 3">
            <a:extLst>
              <a:ext uri="{FF2B5EF4-FFF2-40B4-BE49-F238E27FC236}">
                <a16:creationId xmlns:a16="http://schemas.microsoft.com/office/drawing/2014/main" id="{E63FAF98-5754-47BB-8F42-40780D00DCCF}"/>
              </a:ext>
            </a:extLst>
          </p:cNvPr>
          <p:cNvSpPr>
            <a:spLocks noGrp="1"/>
          </p:cNvSpPr>
          <p:nvPr>
            <p:ph type="sldNum" sz="quarter" idx="12"/>
          </p:nvPr>
        </p:nvSpPr>
        <p:spPr/>
        <p:txBody>
          <a:bodyPr/>
          <a:lstStyle/>
          <a:p>
            <a:fld id="{A3FA0A93-60EE-4E9D-852F-604094E61050}" type="slidenum">
              <a:rPr lang="en-US" smtClean="0"/>
              <a:t>11</a:t>
            </a:fld>
            <a:endParaRPr lang="en-US"/>
          </a:p>
        </p:txBody>
      </p:sp>
      <p:cxnSp>
        <p:nvCxnSpPr>
          <p:cNvPr id="5" name="Straight Arrow Connector 4">
            <a:extLst>
              <a:ext uri="{FF2B5EF4-FFF2-40B4-BE49-F238E27FC236}">
                <a16:creationId xmlns:a16="http://schemas.microsoft.com/office/drawing/2014/main" id="{94CA8279-E458-4ACB-9AD3-3C8CAEAA9BDB}"/>
              </a:ext>
            </a:extLst>
          </p:cNvPr>
          <p:cNvCxnSpPr>
            <a:cxnSpLocks/>
          </p:cNvCxnSpPr>
          <p:nvPr/>
        </p:nvCxnSpPr>
        <p:spPr>
          <a:xfrm flipH="1" flipV="1">
            <a:off x="6830994" y="1884095"/>
            <a:ext cx="1779606" cy="30430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5959F1B-7917-4EC3-9B94-DC73BB642290}"/>
              </a:ext>
            </a:extLst>
          </p:cNvPr>
          <p:cNvSpPr txBox="1"/>
          <p:nvPr/>
        </p:nvSpPr>
        <p:spPr>
          <a:xfrm>
            <a:off x="8846072" y="1436080"/>
            <a:ext cx="3263803" cy="1200329"/>
          </a:xfrm>
          <a:prstGeom prst="rect">
            <a:avLst/>
          </a:prstGeom>
          <a:noFill/>
          <a:ln w="38100">
            <a:solidFill>
              <a:srgbClr val="0070C0"/>
            </a:solidFill>
          </a:ln>
        </p:spPr>
        <p:txBody>
          <a:bodyPr wrap="square" rtlCol="0">
            <a:spAutoFit/>
          </a:bodyPr>
          <a:lstStyle/>
          <a:p>
            <a:r>
              <a:rPr lang="en-US" b="1" i="1" dirty="0">
                <a:solidFill>
                  <a:srgbClr val="0070C0"/>
                </a:solidFill>
              </a:rPr>
              <a:t>Shapiro was the primary drafter of the 2010 HMGs and one of the developers of this version of the HMT. </a:t>
            </a:r>
          </a:p>
        </p:txBody>
      </p:sp>
    </p:spTree>
    <p:extLst>
      <p:ext uri="{BB962C8B-B14F-4D97-AF65-F5344CB8AC3E}">
        <p14:creationId xmlns:p14="http://schemas.microsoft.com/office/powerpoint/2010/main" val="2679355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79752-2DED-4C9A-A968-AB7E4715A9C4}"/>
              </a:ext>
            </a:extLst>
          </p:cNvPr>
          <p:cNvSpPr>
            <a:spLocks noGrp="1"/>
          </p:cNvSpPr>
          <p:nvPr>
            <p:ph type="title"/>
          </p:nvPr>
        </p:nvSpPr>
        <p:spPr/>
        <p:txBody>
          <a:bodyPr/>
          <a:lstStyle/>
          <a:p>
            <a:pPr algn="ctr"/>
            <a:r>
              <a:rPr lang="en-US" i="1" dirty="0"/>
              <a:t>“In Any Section of the Country”</a:t>
            </a:r>
            <a:br>
              <a:rPr lang="en-US" dirty="0"/>
            </a:br>
            <a:br>
              <a:rPr lang="en-US" dirty="0"/>
            </a:br>
            <a:r>
              <a:rPr lang="en-US" dirty="0"/>
              <a:t>Geographic Market Definition </a:t>
            </a:r>
            <a:r>
              <a:rPr lang="en-US" i="1" dirty="0">
                <a:solidFill>
                  <a:srgbClr val="00B0F0"/>
                </a:solidFill>
              </a:rPr>
              <a:t>(HMGs </a:t>
            </a:r>
            <a:r>
              <a:rPr lang="en-US" sz="3200" i="1" dirty="0">
                <a:solidFill>
                  <a:srgbClr val="00B0F0"/>
                </a:solidFill>
                <a:effectLst/>
                <a:latin typeface="Times New Roman" panose="02020603050405020304" pitchFamily="18" charset="0"/>
                <a:ea typeface="Times New Roman" panose="02020603050405020304" pitchFamily="18" charset="0"/>
              </a:rPr>
              <a:t>§4.2)</a:t>
            </a:r>
            <a:endParaRPr lang="en-US" i="1" dirty="0">
              <a:solidFill>
                <a:srgbClr val="00B0F0"/>
              </a:solidFill>
            </a:endParaRPr>
          </a:p>
        </p:txBody>
      </p:sp>
      <p:sp>
        <p:nvSpPr>
          <p:cNvPr id="3" name="Text Placeholder 2">
            <a:extLst>
              <a:ext uri="{FF2B5EF4-FFF2-40B4-BE49-F238E27FC236}">
                <a16:creationId xmlns:a16="http://schemas.microsoft.com/office/drawing/2014/main" id="{782C37E3-E019-4C64-9824-7587B78DBA2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CA0C9D2-C12F-4A63-9875-ECDB1058550B}"/>
              </a:ext>
            </a:extLst>
          </p:cNvPr>
          <p:cNvSpPr>
            <a:spLocks noGrp="1"/>
          </p:cNvSpPr>
          <p:nvPr>
            <p:ph type="sldNum" sz="quarter" idx="12"/>
          </p:nvPr>
        </p:nvSpPr>
        <p:spPr/>
        <p:txBody>
          <a:bodyPr/>
          <a:lstStyle/>
          <a:p>
            <a:fld id="{A3FA0A93-60EE-4E9D-852F-604094E61050}" type="slidenum">
              <a:rPr lang="en-US" smtClean="0"/>
              <a:t>12</a:t>
            </a:fld>
            <a:endParaRPr lang="en-US"/>
          </a:p>
        </p:txBody>
      </p:sp>
    </p:spTree>
    <p:extLst>
      <p:ext uri="{BB962C8B-B14F-4D97-AF65-F5344CB8AC3E}">
        <p14:creationId xmlns:p14="http://schemas.microsoft.com/office/powerpoint/2010/main" val="2709069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58180-FF5E-4B00-85FC-B8398EF70C67}"/>
              </a:ext>
            </a:extLst>
          </p:cNvPr>
          <p:cNvSpPr>
            <a:spLocks noGrp="1"/>
          </p:cNvSpPr>
          <p:nvPr>
            <p:ph type="title"/>
          </p:nvPr>
        </p:nvSpPr>
        <p:spPr/>
        <p:txBody>
          <a:bodyPr/>
          <a:lstStyle/>
          <a:p>
            <a:r>
              <a:rPr lang="en-US" dirty="0"/>
              <a:t>Spatial Economics: Transportation Costs Limit Market Size</a:t>
            </a:r>
          </a:p>
        </p:txBody>
      </p:sp>
      <p:sp>
        <p:nvSpPr>
          <p:cNvPr id="3" name="Content Placeholder 2">
            <a:extLst>
              <a:ext uri="{FF2B5EF4-FFF2-40B4-BE49-F238E27FC236}">
                <a16:creationId xmlns:a16="http://schemas.microsoft.com/office/drawing/2014/main" id="{3DB1B0D3-09B6-4BAB-9D4C-824B99C399A3}"/>
              </a:ext>
            </a:extLst>
          </p:cNvPr>
          <p:cNvSpPr>
            <a:spLocks noGrp="1"/>
          </p:cNvSpPr>
          <p:nvPr>
            <p:ph idx="1"/>
          </p:nvPr>
        </p:nvSpPr>
        <p:spPr>
          <a:xfrm>
            <a:off x="582202" y="1690688"/>
            <a:ext cx="7544656" cy="4351338"/>
          </a:xfrm>
        </p:spPr>
        <p:txBody>
          <a:bodyPr>
            <a:normAutofit fontScale="70000" lnSpcReduction="20000"/>
          </a:bodyPr>
          <a:lstStyle/>
          <a:p>
            <a:r>
              <a:rPr lang="en-US" i="1" dirty="0"/>
              <a:t>Transportation costs for the product/seller</a:t>
            </a:r>
          </a:p>
          <a:p>
            <a:pPr lvl="1"/>
            <a:r>
              <a:rPr lang="en-US" dirty="0"/>
              <a:t>A consumer may be limited to producers located relatively nearby, </a:t>
            </a:r>
            <a:br>
              <a:rPr lang="en-US" dirty="0"/>
            </a:br>
            <a:r>
              <a:rPr lang="en-US" dirty="0"/>
              <a:t>if they deliver the product</a:t>
            </a:r>
            <a:endParaRPr lang="en-US" i="1" dirty="0"/>
          </a:p>
          <a:p>
            <a:pPr lvl="1"/>
            <a:r>
              <a:rPr lang="en-US" dirty="0"/>
              <a:t>Asphalt for a road project – heavy; spoils if it cools</a:t>
            </a:r>
          </a:p>
          <a:p>
            <a:pPr lvl="1"/>
            <a:r>
              <a:rPr lang="en-US" dirty="0"/>
              <a:t>Concrete for a construction site – same</a:t>
            </a:r>
          </a:p>
          <a:p>
            <a:pPr lvl="1"/>
            <a:r>
              <a:rPr lang="en-US" dirty="0"/>
              <a:t>Food delivery  </a:t>
            </a:r>
          </a:p>
          <a:p>
            <a:r>
              <a:rPr lang="en-US" i="1" dirty="0"/>
              <a:t>Transportation costs for the consumer</a:t>
            </a:r>
          </a:p>
          <a:p>
            <a:pPr lvl="1"/>
            <a:r>
              <a:rPr lang="en-US" dirty="0"/>
              <a:t>A consumer may only be able to buy from sellers located relatively nearby, if the consumer travels to the seller</a:t>
            </a:r>
            <a:endParaRPr lang="en-US" i="1" dirty="0"/>
          </a:p>
          <a:p>
            <a:pPr lvl="1"/>
            <a:r>
              <a:rPr lang="en-US" dirty="0"/>
              <a:t>Supermarkets</a:t>
            </a:r>
          </a:p>
          <a:p>
            <a:pPr lvl="1"/>
            <a:r>
              <a:rPr lang="en-US" dirty="0"/>
              <a:t>Hospitals</a:t>
            </a:r>
          </a:p>
          <a:p>
            <a:pPr lvl="1"/>
            <a:r>
              <a:rPr lang="en-US" dirty="0"/>
              <a:t>Gas stations </a:t>
            </a:r>
          </a:p>
          <a:p>
            <a:pPr lvl="1"/>
            <a:r>
              <a:rPr lang="en-US" dirty="0"/>
              <a:t>Airports</a:t>
            </a:r>
          </a:p>
          <a:p>
            <a:r>
              <a:rPr lang="en-US" i="1" dirty="0"/>
              <a:t>Firms’ pricing policies also might limit market size</a:t>
            </a:r>
          </a:p>
          <a:p>
            <a:pPr lvl="1"/>
            <a:r>
              <a:rPr lang="en-US" dirty="0"/>
              <a:t>Firms may set different prices according to buyer’s billing address</a:t>
            </a:r>
          </a:p>
          <a:p>
            <a:pPr lvl="1"/>
            <a:r>
              <a:rPr lang="en-US" dirty="0"/>
              <a:t>E.g., wireless phone service; auto insurance </a:t>
            </a:r>
          </a:p>
        </p:txBody>
      </p:sp>
      <p:sp>
        <p:nvSpPr>
          <p:cNvPr id="4" name="Slide Number Placeholder 3">
            <a:extLst>
              <a:ext uri="{FF2B5EF4-FFF2-40B4-BE49-F238E27FC236}">
                <a16:creationId xmlns:a16="http://schemas.microsoft.com/office/drawing/2014/main" id="{EFBB4495-95DA-43B2-8B8D-4502AC879112}"/>
              </a:ext>
            </a:extLst>
          </p:cNvPr>
          <p:cNvSpPr>
            <a:spLocks noGrp="1"/>
          </p:cNvSpPr>
          <p:nvPr>
            <p:ph type="sldNum" sz="quarter" idx="12"/>
          </p:nvPr>
        </p:nvSpPr>
        <p:spPr/>
        <p:txBody>
          <a:bodyPr/>
          <a:lstStyle/>
          <a:p>
            <a:fld id="{A3FA0A93-60EE-4E9D-852F-604094E61050}" type="slidenum">
              <a:rPr lang="en-US" smtClean="0"/>
              <a:t>13</a:t>
            </a:fld>
            <a:endParaRPr lang="en-US"/>
          </a:p>
        </p:txBody>
      </p:sp>
      <p:sp>
        <p:nvSpPr>
          <p:cNvPr id="5" name="TextBox 4">
            <a:extLst>
              <a:ext uri="{FF2B5EF4-FFF2-40B4-BE49-F238E27FC236}">
                <a16:creationId xmlns:a16="http://schemas.microsoft.com/office/drawing/2014/main" id="{C5D0D887-D1A2-4159-A273-34EE0AA98C8E}"/>
              </a:ext>
            </a:extLst>
          </p:cNvPr>
          <p:cNvSpPr txBox="1"/>
          <p:nvPr/>
        </p:nvSpPr>
        <p:spPr>
          <a:xfrm>
            <a:off x="8126857" y="3687901"/>
            <a:ext cx="2928135" cy="2862322"/>
          </a:xfrm>
          <a:prstGeom prst="rect">
            <a:avLst/>
          </a:prstGeom>
          <a:noFill/>
          <a:ln w="38100">
            <a:solidFill>
              <a:srgbClr val="0070C0"/>
            </a:solidFill>
          </a:ln>
        </p:spPr>
        <p:txBody>
          <a:bodyPr wrap="square" rtlCol="0">
            <a:spAutoFit/>
          </a:bodyPr>
          <a:lstStyle/>
          <a:p>
            <a:r>
              <a:rPr lang="en-US" sz="2000" b="1" i="1" dirty="0">
                <a:solidFill>
                  <a:srgbClr val="0070C0"/>
                </a:solidFill>
              </a:rPr>
              <a:t>Hospitals: May depend on the type of service – emergency vs planned surgery</a:t>
            </a:r>
          </a:p>
          <a:p>
            <a:endParaRPr lang="en-US" sz="2000" b="1" i="1" dirty="0">
              <a:solidFill>
                <a:srgbClr val="0070C0"/>
              </a:solidFill>
            </a:endParaRPr>
          </a:p>
          <a:p>
            <a:r>
              <a:rPr lang="en-US" sz="2000" b="1" i="1" dirty="0">
                <a:solidFill>
                  <a:srgbClr val="0070C0"/>
                </a:solidFill>
              </a:rPr>
              <a:t>Gas Stations: Trickier since depends on consumer travel routes and planning </a:t>
            </a:r>
          </a:p>
        </p:txBody>
      </p:sp>
      <p:cxnSp>
        <p:nvCxnSpPr>
          <p:cNvPr id="6" name="Straight Arrow Connector 5">
            <a:extLst>
              <a:ext uri="{FF2B5EF4-FFF2-40B4-BE49-F238E27FC236}">
                <a16:creationId xmlns:a16="http://schemas.microsoft.com/office/drawing/2014/main" id="{DBB1570D-8BC0-4313-BDD3-E471E92DBAAD}"/>
              </a:ext>
            </a:extLst>
          </p:cNvPr>
          <p:cNvCxnSpPr>
            <a:cxnSpLocks/>
          </p:cNvCxnSpPr>
          <p:nvPr/>
        </p:nvCxnSpPr>
        <p:spPr>
          <a:xfrm flipH="1">
            <a:off x="6411074" y="4900773"/>
            <a:ext cx="1425488" cy="12329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979661A9-0A11-40D3-A54A-4F23D4AFF25F}"/>
              </a:ext>
            </a:extLst>
          </p:cNvPr>
          <p:cNvSpPr txBox="1">
            <a:spLocks/>
          </p:cNvSpPr>
          <p:nvPr/>
        </p:nvSpPr>
        <p:spPr>
          <a:xfrm>
            <a:off x="838200" y="31375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sp>
        <p:nvSpPr>
          <p:cNvPr id="9" name="TextBox 8">
            <a:extLst>
              <a:ext uri="{FF2B5EF4-FFF2-40B4-BE49-F238E27FC236}">
                <a16:creationId xmlns:a16="http://schemas.microsoft.com/office/drawing/2014/main" id="{20611A98-FF8C-451D-A21E-3776F55B3793}"/>
              </a:ext>
            </a:extLst>
          </p:cNvPr>
          <p:cNvSpPr txBox="1"/>
          <p:nvPr/>
        </p:nvSpPr>
        <p:spPr>
          <a:xfrm>
            <a:off x="7983448" y="1375670"/>
            <a:ext cx="2928135" cy="1938992"/>
          </a:xfrm>
          <a:prstGeom prst="rect">
            <a:avLst/>
          </a:prstGeom>
          <a:noFill/>
          <a:ln w="38100">
            <a:solidFill>
              <a:srgbClr val="0070C0"/>
            </a:solidFill>
          </a:ln>
        </p:spPr>
        <p:txBody>
          <a:bodyPr wrap="square" rtlCol="0">
            <a:spAutoFit/>
          </a:bodyPr>
          <a:lstStyle/>
          <a:p>
            <a:r>
              <a:rPr lang="en-US" sz="2000" b="1" i="1" dirty="0" err="1">
                <a:solidFill>
                  <a:srgbClr val="0070C0"/>
                </a:solidFill>
              </a:rPr>
              <a:t>Ceder</a:t>
            </a:r>
            <a:r>
              <a:rPr lang="en-US" sz="2000" b="1" i="1" dirty="0">
                <a:solidFill>
                  <a:srgbClr val="0070C0"/>
                </a:solidFill>
              </a:rPr>
              <a:t> Lake was different for “destination”: </a:t>
            </a:r>
            <a:r>
              <a:rPr lang="en-US" sz="2000" b="1" i="1" dirty="0" err="1">
                <a:solidFill>
                  <a:srgbClr val="0070C0"/>
                </a:solidFill>
              </a:rPr>
              <a:t>skiiers</a:t>
            </a:r>
            <a:r>
              <a:rPr lang="en-US" sz="2000" b="1" i="1" dirty="0">
                <a:solidFill>
                  <a:srgbClr val="0070C0"/>
                </a:solidFill>
              </a:rPr>
              <a:t> from the coasts.  They have the costs to fly to CL vs Other Colo. or Utah resorts</a:t>
            </a:r>
          </a:p>
        </p:txBody>
      </p:sp>
      <p:cxnSp>
        <p:nvCxnSpPr>
          <p:cNvPr id="10" name="Straight Arrow Connector 9">
            <a:extLst>
              <a:ext uri="{FF2B5EF4-FFF2-40B4-BE49-F238E27FC236}">
                <a16:creationId xmlns:a16="http://schemas.microsoft.com/office/drawing/2014/main" id="{121A75D8-C666-4050-8169-08E8A6075940}"/>
              </a:ext>
            </a:extLst>
          </p:cNvPr>
          <p:cNvCxnSpPr>
            <a:cxnSpLocks/>
          </p:cNvCxnSpPr>
          <p:nvPr/>
        </p:nvCxnSpPr>
        <p:spPr>
          <a:xfrm flipH="1">
            <a:off x="5342562" y="2588542"/>
            <a:ext cx="2350591" cy="7261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302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92BF9-30F8-4422-8A4F-7C4740607563}"/>
              </a:ext>
            </a:extLst>
          </p:cNvPr>
          <p:cNvSpPr>
            <a:spLocks noGrp="1"/>
          </p:cNvSpPr>
          <p:nvPr>
            <p:ph type="title"/>
          </p:nvPr>
        </p:nvSpPr>
        <p:spPr>
          <a:xfrm>
            <a:off x="492760" y="0"/>
            <a:ext cx="10515600" cy="1325563"/>
          </a:xfrm>
        </p:spPr>
        <p:txBody>
          <a:bodyPr/>
          <a:lstStyle/>
          <a:p>
            <a:r>
              <a:rPr lang="en-US" dirty="0"/>
              <a:t>Example: Two Supermarkets Compete for Business </a:t>
            </a:r>
            <a:br>
              <a:rPr lang="en-US" dirty="0"/>
            </a:br>
            <a:r>
              <a:rPr lang="en-US" dirty="0"/>
              <a:t>in a Long Narrow City</a:t>
            </a:r>
          </a:p>
        </p:txBody>
      </p:sp>
      <p:sp>
        <p:nvSpPr>
          <p:cNvPr id="3" name="Content Placeholder 2">
            <a:extLst>
              <a:ext uri="{FF2B5EF4-FFF2-40B4-BE49-F238E27FC236}">
                <a16:creationId xmlns:a16="http://schemas.microsoft.com/office/drawing/2014/main" id="{08A97E26-4877-4A47-A79E-950FB214C18A}"/>
              </a:ext>
            </a:extLst>
          </p:cNvPr>
          <p:cNvSpPr>
            <a:spLocks noGrp="1"/>
          </p:cNvSpPr>
          <p:nvPr>
            <p:ph idx="1"/>
          </p:nvPr>
        </p:nvSpPr>
        <p:spPr>
          <a:xfrm>
            <a:off x="492760" y="1287617"/>
            <a:ext cx="10515600" cy="4351338"/>
          </a:xfrm>
        </p:spPr>
        <p:txBody>
          <a:bodyPr/>
          <a:lstStyle/>
          <a:p>
            <a:r>
              <a:rPr lang="en-US" dirty="0"/>
              <a:t>Suppose a city is a single road 100 miles long.  People live buildings along the road.  Suppose there is a supermarket at either end.  The two supermarkets are identical in price, quality and product variety, so consumers go to the closest store.</a:t>
            </a:r>
          </a:p>
          <a:p>
            <a:r>
              <a:rPr lang="en-US" dirty="0"/>
              <a:t>At equal prices, they would split the market equally </a:t>
            </a:r>
            <a:r>
              <a:rPr lang="en-US" dirty="0">
                <a:solidFill>
                  <a:srgbClr val="C00000"/>
                </a:solidFill>
              </a:rPr>
              <a:t>(up to the red line/bracket)</a:t>
            </a:r>
          </a:p>
          <a:p>
            <a:r>
              <a:rPr lang="en-US" dirty="0"/>
              <a:t>But, if Store A raised price, some consumers in the middle would switch to Store B </a:t>
            </a:r>
            <a:r>
              <a:rPr lang="en-US" dirty="0">
                <a:solidFill>
                  <a:schemeClr val="accent2"/>
                </a:solidFill>
              </a:rPr>
              <a:t>(now up to the orange line/bracket)</a:t>
            </a:r>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30A67FD2-1781-43A1-BDE4-BBA0410914F4}"/>
              </a:ext>
            </a:extLst>
          </p:cNvPr>
          <p:cNvSpPr>
            <a:spLocks noGrp="1"/>
          </p:cNvSpPr>
          <p:nvPr>
            <p:ph type="sldNum" sz="quarter" idx="12"/>
          </p:nvPr>
        </p:nvSpPr>
        <p:spPr/>
        <p:txBody>
          <a:bodyPr/>
          <a:lstStyle/>
          <a:p>
            <a:fld id="{A3FA0A93-60EE-4E9D-852F-604094E61050}" type="slidenum">
              <a:rPr lang="en-US" smtClean="0"/>
              <a:t>14</a:t>
            </a:fld>
            <a:endParaRPr lang="en-US"/>
          </a:p>
        </p:txBody>
      </p:sp>
      <p:sp>
        <p:nvSpPr>
          <p:cNvPr id="5" name="Oval 4">
            <a:extLst>
              <a:ext uri="{FF2B5EF4-FFF2-40B4-BE49-F238E27FC236}">
                <a16:creationId xmlns:a16="http://schemas.microsoft.com/office/drawing/2014/main" id="{892DF153-82F6-4754-B91F-2AA3370FF69C}"/>
              </a:ext>
            </a:extLst>
          </p:cNvPr>
          <p:cNvSpPr/>
          <p:nvPr/>
        </p:nvSpPr>
        <p:spPr>
          <a:xfrm>
            <a:off x="7884175" y="4654893"/>
            <a:ext cx="161039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96449DA4-2A59-41D5-AC71-D5A048041F96}"/>
              </a:ext>
            </a:extLst>
          </p:cNvPr>
          <p:cNvCxnSpPr>
            <a:cxnSpLocks/>
          </p:cNvCxnSpPr>
          <p:nvPr/>
        </p:nvCxnSpPr>
        <p:spPr>
          <a:xfrm flipH="1" flipV="1">
            <a:off x="2045154" y="5539087"/>
            <a:ext cx="2965188" cy="7318"/>
          </a:xfrm>
          <a:prstGeom prst="straightConnector1">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D9CA4-FBF2-44E3-BA8F-0E59ACD53BED}"/>
              </a:ext>
            </a:extLst>
          </p:cNvPr>
          <p:cNvSpPr/>
          <p:nvPr/>
        </p:nvSpPr>
        <p:spPr>
          <a:xfrm>
            <a:off x="636484" y="4839834"/>
            <a:ext cx="144804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8F7D329-07A5-4DB8-953C-DB1BA3EC5CD0}"/>
              </a:ext>
            </a:extLst>
          </p:cNvPr>
          <p:cNvSpPr txBox="1"/>
          <p:nvPr/>
        </p:nvSpPr>
        <p:spPr>
          <a:xfrm>
            <a:off x="2071061" y="5674251"/>
            <a:ext cx="626372" cy="369332"/>
          </a:xfrm>
          <a:prstGeom prst="rect">
            <a:avLst/>
          </a:prstGeom>
          <a:noFill/>
        </p:spPr>
        <p:txBody>
          <a:bodyPr wrap="square" rtlCol="0">
            <a:spAutoFit/>
          </a:bodyPr>
          <a:lstStyle/>
          <a:p>
            <a:r>
              <a:rPr lang="en-US" b="1" dirty="0">
                <a:solidFill>
                  <a:srgbClr val="0070C0"/>
                </a:solidFill>
              </a:rPr>
              <a:t> 0</a:t>
            </a:r>
          </a:p>
        </p:txBody>
      </p:sp>
      <p:sp>
        <p:nvSpPr>
          <p:cNvPr id="9" name="TextBox 8">
            <a:extLst>
              <a:ext uri="{FF2B5EF4-FFF2-40B4-BE49-F238E27FC236}">
                <a16:creationId xmlns:a16="http://schemas.microsoft.com/office/drawing/2014/main" id="{DC61CC01-BAE7-4EE8-B662-4F0CF9CD685C}"/>
              </a:ext>
            </a:extLst>
          </p:cNvPr>
          <p:cNvSpPr txBox="1"/>
          <p:nvPr/>
        </p:nvSpPr>
        <p:spPr>
          <a:xfrm>
            <a:off x="7257803" y="5655173"/>
            <a:ext cx="626372" cy="369332"/>
          </a:xfrm>
          <a:prstGeom prst="rect">
            <a:avLst/>
          </a:prstGeom>
          <a:noFill/>
        </p:spPr>
        <p:txBody>
          <a:bodyPr wrap="square" rtlCol="0">
            <a:spAutoFit/>
          </a:bodyPr>
          <a:lstStyle/>
          <a:p>
            <a:r>
              <a:rPr lang="en-US" b="1" dirty="0">
                <a:solidFill>
                  <a:srgbClr val="0070C0"/>
                </a:solidFill>
              </a:rPr>
              <a:t> 100</a:t>
            </a:r>
          </a:p>
        </p:txBody>
      </p:sp>
      <p:sp>
        <p:nvSpPr>
          <p:cNvPr id="10" name="TextBox 9">
            <a:extLst>
              <a:ext uri="{FF2B5EF4-FFF2-40B4-BE49-F238E27FC236}">
                <a16:creationId xmlns:a16="http://schemas.microsoft.com/office/drawing/2014/main" id="{29261A09-5E79-4921-8D5A-EC2A1747C05A}"/>
              </a:ext>
            </a:extLst>
          </p:cNvPr>
          <p:cNvSpPr txBox="1"/>
          <p:nvPr/>
        </p:nvSpPr>
        <p:spPr>
          <a:xfrm>
            <a:off x="4671165" y="6008572"/>
            <a:ext cx="626372" cy="369332"/>
          </a:xfrm>
          <a:prstGeom prst="rect">
            <a:avLst/>
          </a:prstGeom>
          <a:noFill/>
        </p:spPr>
        <p:txBody>
          <a:bodyPr wrap="square" rtlCol="0">
            <a:spAutoFit/>
          </a:bodyPr>
          <a:lstStyle/>
          <a:p>
            <a:r>
              <a:rPr lang="en-US" b="1" dirty="0">
                <a:solidFill>
                  <a:srgbClr val="0070C0"/>
                </a:solidFill>
              </a:rPr>
              <a:t> 50</a:t>
            </a:r>
          </a:p>
        </p:txBody>
      </p:sp>
      <p:sp>
        <p:nvSpPr>
          <p:cNvPr id="19" name="TextBox 18">
            <a:extLst>
              <a:ext uri="{FF2B5EF4-FFF2-40B4-BE49-F238E27FC236}">
                <a16:creationId xmlns:a16="http://schemas.microsoft.com/office/drawing/2014/main" id="{AF0DDEAD-1A14-42A1-A807-05C1924CFDC2}"/>
              </a:ext>
            </a:extLst>
          </p:cNvPr>
          <p:cNvSpPr txBox="1"/>
          <p:nvPr/>
        </p:nvSpPr>
        <p:spPr>
          <a:xfrm>
            <a:off x="1004922" y="5356603"/>
            <a:ext cx="917944" cy="369332"/>
          </a:xfrm>
          <a:prstGeom prst="rect">
            <a:avLst/>
          </a:prstGeom>
          <a:noFill/>
        </p:spPr>
        <p:txBody>
          <a:bodyPr wrap="none" rtlCol="0">
            <a:spAutoFit/>
          </a:bodyPr>
          <a:lstStyle/>
          <a:p>
            <a:r>
              <a:rPr lang="en-US" b="1" dirty="0">
                <a:solidFill>
                  <a:srgbClr val="0070C0"/>
                </a:solidFill>
              </a:rPr>
              <a:t>Store A</a:t>
            </a:r>
          </a:p>
        </p:txBody>
      </p:sp>
      <p:sp>
        <p:nvSpPr>
          <p:cNvPr id="21" name="TextBox 20">
            <a:extLst>
              <a:ext uri="{FF2B5EF4-FFF2-40B4-BE49-F238E27FC236}">
                <a16:creationId xmlns:a16="http://schemas.microsoft.com/office/drawing/2014/main" id="{E7707531-87D7-4953-B1B6-DB08B7DBB4F6}"/>
              </a:ext>
            </a:extLst>
          </p:cNvPr>
          <p:cNvSpPr txBox="1"/>
          <p:nvPr/>
        </p:nvSpPr>
        <p:spPr>
          <a:xfrm>
            <a:off x="8362131" y="5225760"/>
            <a:ext cx="917880" cy="369332"/>
          </a:xfrm>
          <a:prstGeom prst="rect">
            <a:avLst/>
          </a:prstGeom>
          <a:noFill/>
        </p:spPr>
        <p:txBody>
          <a:bodyPr wrap="none" rtlCol="0">
            <a:spAutoFit/>
          </a:bodyPr>
          <a:lstStyle/>
          <a:p>
            <a:r>
              <a:rPr lang="en-US" b="1" dirty="0">
                <a:solidFill>
                  <a:srgbClr val="C00000"/>
                </a:solidFill>
              </a:rPr>
              <a:t>Store B</a:t>
            </a:r>
          </a:p>
        </p:txBody>
      </p:sp>
      <p:sp>
        <p:nvSpPr>
          <p:cNvPr id="29" name="Right Bracket 28">
            <a:extLst>
              <a:ext uri="{FF2B5EF4-FFF2-40B4-BE49-F238E27FC236}">
                <a16:creationId xmlns:a16="http://schemas.microsoft.com/office/drawing/2014/main" id="{CA4DD1EC-153E-48B9-8C07-B6AA8203DDFF}"/>
              </a:ext>
            </a:extLst>
          </p:cNvPr>
          <p:cNvSpPr/>
          <p:nvPr/>
        </p:nvSpPr>
        <p:spPr>
          <a:xfrm flipH="1" flipV="1">
            <a:off x="4970969" y="5201198"/>
            <a:ext cx="144098" cy="736781"/>
          </a:xfrm>
          <a:prstGeom prst="rightBracket">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ight Bracket 30">
            <a:extLst>
              <a:ext uri="{FF2B5EF4-FFF2-40B4-BE49-F238E27FC236}">
                <a16:creationId xmlns:a16="http://schemas.microsoft.com/office/drawing/2014/main" id="{6419FACF-9475-45F1-AFE9-CE219A4FD40C}"/>
              </a:ext>
            </a:extLst>
          </p:cNvPr>
          <p:cNvSpPr/>
          <p:nvPr/>
        </p:nvSpPr>
        <p:spPr>
          <a:xfrm flipH="1" flipV="1">
            <a:off x="4333094" y="5201198"/>
            <a:ext cx="202345" cy="658419"/>
          </a:xfrm>
          <a:prstGeom prst="rightBracket">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7" name="Straight Arrow Connector 36">
            <a:extLst>
              <a:ext uri="{FF2B5EF4-FFF2-40B4-BE49-F238E27FC236}">
                <a16:creationId xmlns:a16="http://schemas.microsoft.com/office/drawing/2014/main" id="{1CA01D43-6339-4B23-A744-8FA6771742F5}"/>
              </a:ext>
            </a:extLst>
          </p:cNvPr>
          <p:cNvCxnSpPr>
            <a:cxnSpLocks/>
          </p:cNvCxnSpPr>
          <p:nvPr/>
        </p:nvCxnSpPr>
        <p:spPr>
          <a:xfrm flipH="1" flipV="1">
            <a:off x="4944944" y="5530407"/>
            <a:ext cx="2965188" cy="7318"/>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3DAB046-1AB1-40B5-AF6C-71D75816D4C5}"/>
              </a:ext>
            </a:extLst>
          </p:cNvPr>
          <p:cNvCxnSpPr>
            <a:cxnSpLocks/>
          </p:cNvCxnSpPr>
          <p:nvPr/>
        </p:nvCxnSpPr>
        <p:spPr>
          <a:xfrm>
            <a:off x="4312062" y="5674252"/>
            <a:ext cx="730956"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4D86D50-9B42-414A-BEA1-891E63F296B3}"/>
              </a:ext>
            </a:extLst>
          </p:cNvPr>
          <p:cNvCxnSpPr>
            <a:cxnSpLocks/>
          </p:cNvCxnSpPr>
          <p:nvPr/>
        </p:nvCxnSpPr>
        <p:spPr>
          <a:xfrm>
            <a:off x="4279386" y="5410151"/>
            <a:ext cx="730956"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696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27C87-3A04-486D-BFFB-DE86613A6498}"/>
              </a:ext>
            </a:extLst>
          </p:cNvPr>
          <p:cNvSpPr>
            <a:spLocks noGrp="1"/>
          </p:cNvSpPr>
          <p:nvPr>
            <p:ph type="title"/>
          </p:nvPr>
        </p:nvSpPr>
        <p:spPr>
          <a:xfrm>
            <a:off x="431800" y="107258"/>
            <a:ext cx="10515600" cy="1325563"/>
          </a:xfrm>
        </p:spPr>
        <p:txBody>
          <a:bodyPr/>
          <a:lstStyle/>
          <a:p>
            <a:r>
              <a:rPr lang="en-US" dirty="0"/>
              <a:t>Example: A Model of Suburban Grocery Store Market Circles</a:t>
            </a:r>
          </a:p>
        </p:txBody>
      </p:sp>
      <p:sp>
        <p:nvSpPr>
          <p:cNvPr id="3" name="Content Placeholder 2">
            <a:extLst>
              <a:ext uri="{FF2B5EF4-FFF2-40B4-BE49-F238E27FC236}">
                <a16:creationId xmlns:a16="http://schemas.microsoft.com/office/drawing/2014/main" id="{8673D02D-6E0D-4B60-BD90-B2DFD06668A9}"/>
              </a:ext>
            </a:extLst>
          </p:cNvPr>
          <p:cNvSpPr>
            <a:spLocks noGrp="1"/>
          </p:cNvSpPr>
          <p:nvPr>
            <p:ph idx="1"/>
          </p:nvPr>
        </p:nvSpPr>
        <p:spPr>
          <a:xfrm>
            <a:off x="838200" y="1825625"/>
            <a:ext cx="6446178" cy="4351338"/>
          </a:xfrm>
        </p:spPr>
        <p:txBody>
          <a:bodyPr>
            <a:normAutofit fontScale="92500" lnSpcReduction="10000"/>
          </a:bodyPr>
          <a:lstStyle/>
          <a:p>
            <a:r>
              <a:rPr lang="en-US" dirty="0"/>
              <a:t>Grocery store locations</a:t>
            </a:r>
          </a:p>
          <a:p>
            <a:pPr lvl="1"/>
            <a:r>
              <a:rPr lang="en-US" dirty="0"/>
              <a:t>Typically located in neighborship strip malls</a:t>
            </a:r>
          </a:p>
          <a:p>
            <a:pPr lvl="1"/>
            <a:r>
              <a:rPr lang="en-US" dirty="0"/>
              <a:t>Some strip malls may have 2 supermarkets, or maybe 2 malls across the road from each other</a:t>
            </a:r>
          </a:p>
          <a:p>
            <a:r>
              <a:rPr lang="en-US" dirty="0"/>
              <a:t>Consumers have preferences among grocery stores</a:t>
            </a:r>
          </a:p>
          <a:p>
            <a:pPr lvl="1"/>
            <a:r>
              <a:rPr lang="en-US" dirty="0"/>
              <a:t>Store differentiated by price, quality, variety of products</a:t>
            </a:r>
          </a:p>
          <a:p>
            <a:pPr lvl="1"/>
            <a:r>
              <a:rPr lang="en-US" dirty="0"/>
              <a:t>Suppose consumers shop near home and are only willing to drive a limited distance/time </a:t>
            </a:r>
          </a:p>
          <a:p>
            <a:r>
              <a:rPr lang="en-US" dirty="0"/>
              <a:t>This implies stores have </a:t>
            </a:r>
            <a:r>
              <a:rPr lang="en-US" dirty="0">
                <a:solidFill>
                  <a:srgbClr val="C00000"/>
                </a:solidFill>
              </a:rPr>
              <a:t>“trade area” circles </a:t>
            </a:r>
            <a:r>
              <a:rPr lang="en-US" dirty="0"/>
              <a:t>from which they can attract shoppers</a:t>
            </a:r>
          </a:p>
        </p:txBody>
      </p:sp>
      <p:sp>
        <p:nvSpPr>
          <p:cNvPr id="4" name="Slide Number Placeholder 3">
            <a:extLst>
              <a:ext uri="{FF2B5EF4-FFF2-40B4-BE49-F238E27FC236}">
                <a16:creationId xmlns:a16="http://schemas.microsoft.com/office/drawing/2014/main" id="{158FA763-8AF8-4B0B-88F3-FAC1DA31A914}"/>
              </a:ext>
            </a:extLst>
          </p:cNvPr>
          <p:cNvSpPr>
            <a:spLocks noGrp="1"/>
          </p:cNvSpPr>
          <p:nvPr>
            <p:ph type="sldNum" sz="quarter" idx="12"/>
          </p:nvPr>
        </p:nvSpPr>
        <p:spPr/>
        <p:txBody>
          <a:bodyPr/>
          <a:lstStyle/>
          <a:p>
            <a:fld id="{A3FA0A93-60EE-4E9D-852F-604094E61050}" type="slidenum">
              <a:rPr lang="en-US" smtClean="0"/>
              <a:t>15</a:t>
            </a:fld>
            <a:endParaRPr lang="en-US" dirty="0"/>
          </a:p>
        </p:txBody>
      </p:sp>
      <p:sp>
        <p:nvSpPr>
          <p:cNvPr id="5" name="TextBox 4">
            <a:extLst>
              <a:ext uri="{FF2B5EF4-FFF2-40B4-BE49-F238E27FC236}">
                <a16:creationId xmlns:a16="http://schemas.microsoft.com/office/drawing/2014/main" id="{176BA213-C6C4-44FD-B3AA-E845C086390F}"/>
              </a:ext>
            </a:extLst>
          </p:cNvPr>
          <p:cNvSpPr txBox="1"/>
          <p:nvPr/>
        </p:nvSpPr>
        <p:spPr>
          <a:xfrm>
            <a:off x="8353317" y="2917861"/>
            <a:ext cx="3122918" cy="3170099"/>
          </a:xfrm>
          <a:prstGeom prst="rect">
            <a:avLst/>
          </a:prstGeom>
          <a:noFill/>
          <a:ln w="38100">
            <a:solidFill>
              <a:srgbClr val="0070C0"/>
            </a:solidFill>
          </a:ln>
        </p:spPr>
        <p:txBody>
          <a:bodyPr wrap="square" rtlCol="0">
            <a:spAutoFit/>
          </a:bodyPr>
          <a:lstStyle/>
          <a:p>
            <a:r>
              <a:rPr lang="en-US" sz="2000" b="1" dirty="0">
                <a:solidFill>
                  <a:srgbClr val="0070C0"/>
                </a:solidFill>
              </a:rPr>
              <a:t>        </a:t>
            </a:r>
            <a:r>
              <a:rPr lang="en-US" sz="2000" b="1" u="sng" dirty="0">
                <a:solidFill>
                  <a:srgbClr val="0070C0"/>
                </a:solidFill>
              </a:rPr>
              <a:t>Assume Further</a:t>
            </a:r>
            <a:endParaRPr lang="en-US" sz="2000" b="1" i="1" u="sng" dirty="0">
              <a:solidFill>
                <a:srgbClr val="0070C0"/>
              </a:solidFill>
            </a:endParaRPr>
          </a:p>
          <a:p>
            <a:endParaRPr lang="en-US" sz="2000" b="1" i="1" dirty="0">
              <a:solidFill>
                <a:srgbClr val="0070C0"/>
              </a:solidFill>
            </a:endParaRPr>
          </a:p>
          <a:p>
            <a:r>
              <a:rPr lang="en-US" sz="2000" b="1" i="1" dirty="0">
                <a:solidFill>
                  <a:srgbClr val="0070C0"/>
                </a:solidFill>
              </a:rPr>
              <a:t>People live uniformly throughout the areas.</a:t>
            </a:r>
          </a:p>
          <a:p>
            <a:endParaRPr lang="en-US" sz="2000" b="1" i="1" dirty="0">
              <a:solidFill>
                <a:srgbClr val="0070C0"/>
              </a:solidFill>
            </a:endParaRPr>
          </a:p>
          <a:p>
            <a:r>
              <a:rPr lang="en-US" sz="2000" b="1" i="1" dirty="0">
                <a:solidFill>
                  <a:srgbClr val="0070C0"/>
                </a:solidFill>
              </a:rPr>
              <a:t>There are many roads, and no rivers, mountains or highways to limit mobility!!! </a:t>
            </a:r>
          </a:p>
          <a:p>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AB1974A5-3272-40DB-A300-0FD9851C7898}"/>
              </a:ext>
            </a:extLst>
          </p:cNvPr>
          <p:cNvCxnSpPr>
            <a:cxnSpLocks/>
          </p:cNvCxnSpPr>
          <p:nvPr/>
        </p:nvCxnSpPr>
        <p:spPr>
          <a:xfrm flipH="1">
            <a:off x="7284378" y="4380068"/>
            <a:ext cx="1004246" cy="5618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D0587D4-119C-47B1-9641-3A844121B5F7}"/>
              </a:ext>
            </a:extLst>
          </p:cNvPr>
          <p:cNvSpPr/>
          <p:nvPr/>
        </p:nvSpPr>
        <p:spPr>
          <a:xfrm>
            <a:off x="9432564" y="218169"/>
            <a:ext cx="1410553" cy="1248899"/>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06291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56">
            <a:extLst>
              <a:ext uri="{FF2B5EF4-FFF2-40B4-BE49-F238E27FC236}">
                <a16:creationId xmlns:a16="http://schemas.microsoft.com/office/drawing/2014/main" id="{14BB5EE1-4490-4889-9A4F-4A10325A81BB}"/>
              </a:ext>
            </a:extLst>
          </p:cNvPr>
          <p:cNvSpPr/>
          <p:nvPr/>
        </p:nvSpPr>
        <p:spPr>
          <a:xfrm>
            <a:off x="3305411" y="2076710"/>
            <a:ext cx="2883117" cy="2793298"/>
          </a:xfrm>
          <a:prstGeom prst="ellipse">
            <a:avLst/>
          </a:prstGeom>
          <a:solidFill>
            <a:srgbClr val="FF99FF">
              <a:alpha val="30196"/>
            </a:srgbClr>
          </a:solid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571B2F-6DCB-4CC2-9F6F-FCE61A33DB20}"/>
              </a:ext>
            </a:extLst>
          </p:cNvPr>
          <p:cNvSpPr>
            <a:spLocks noGrp="1"/>
          </p:cNvSpPr>
          <p:nvPr>
            <p:ph type="title"/>
          </p:nvPr>
        </p:nvSpPr>
        <p:spPr>
          <a:xfrm>
            <a:off x="362014" y="-150541"/>
            <a:ext cx="10515600" cy="1384419"/>
          </a:xfrm>
        </p:spPr>
        <p:txBody>
          <a:bodyPr/>
          <a:lstStyle/>
          <a:p>
            <a:r>
              <a:rPr lang="en-US" dirty="0"/>
              <a:t>Consumers Will Limit Driving Time/Distance leading to</a:t>
            </a:r>
            <a:br>
              <a:rPr lang="en-US" dirty="0">
                <a:sym typeface="Wingdings" panose="05000000000000000000" pitchFamily="2" charset="2"/>
              </a:rPr>
            </a:br>
            <a:r>
              <a:rPr lang="en-US" i="1" dirty="0">
                <a:sym typeface="Wingdings" panose="05000000000000000000" pitchFamily="2" charset="2"/>
              </a:rPr>
              <a:t>Store Drive Areas</a:t>
            </a:r>
            <a:endParaRPr lang="en-US" i="1" dirty="0"/>
          </a:p>
        </p:txBody>
      </p:sp>
      <p:sp>
        <p:nvSpPr>
          <p:cNvPr id="3" name="Content Placeholder 2">
            <a:extLst>
              <a:ext uri="{FF2B5EF4-FFF2-40B4-BE49-F238E27FC236}">
                <a16:creationId xmlns:a16="http://schemas.microsoft.com/office/drawing/2014/main" id="{B71128C8-24E4-4B9F-B02C-B619AC164FA0}"/>
              </a:ext>
            </a:extLst>
          </p:cNvPr>
          <p:cNvSpPr>
            <a:spLocks noGrp="1"/>
          </p:cNvSpPr>
          <p:nvPr>
            <p:ph idx="1"/>
          </p:nvPr>
        </p:nvSpPr>
        <p:spPr>
          <a:xfrm>
            <a:off x="838200" y="1469204"/>
            <a:ext cx="10515600" cy="4707759"/>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1CE8DF6D-C647-44BA-95C7-7FDE0B7A9C5F}"/>
              </a:ext>
            </a:extLst>
          </p:cNvPr>
          <p:cNvSpPr>
            <a:spLocks noGrp="1"/>
          </p:cNvSpPr>
          <p:nvPr>
            <p:ph type="sldNum" sz="quarter" idx="12"/>
          </p:nvPr>
        </p:nvSpPr>
        <p:spPr/>
        <p:txBody>
          <a:bodyPr/>
          <a:lstStyle/>
          <a:p>
            <a:fld id="{A3FA0A93-60EE-4E9D-852F-604094E61050}" type="slidenum">
              <a:rPr lang="en-US" smtClean="0"/>
              <a:t>16</a:t>
            </a:fld>
            <a:endParaRPr lang="en-US" dirty="0"/>
          </a:p>
        </p:txBody>
      </p:sp>
      <p:sp>
        <p:nvSpPr>
          <p:cNvPr id="6" name="TextBox 5">
            <a:extLst>
              <a:ext uri="{FF2B5EF4-FFF2-40B4-BE49-F238E27FC236}">
                <a16:creationId xmlns:a16="http://schemas.microsoft.com/office/drawing/2014/main" id="{0CFE1DC9-CF7A-4408-9A4C-C66AE3F220B0}"/>
              </a:ext>
            </a:extLst>
          </p:cNvPr>
          <p:cNvSpPr txBox="1"/>
          <p:nvPr/>
        </p:nvSpPr>
        <p:spPr>
          <a:xfrm>
            <a:off x="4746970" y="3342220"/>
            <a:ext cx="758525" cy="400110"/>
          </a:xfrm>
          <a:prstGeom prst="rect">
            <a:avLst/>
          </a:prstGeom>
          <a:noFill/>
        </p:spPr>
        <p:txBody>
          <a:bodyPr wrap="square" rtlCol="0">
            <a:spAutoFit/>
          </a:bodyPr>
          <a:lstStyle/>
          <a:p>
            <a:r>
              <a:rPr lang="en-US" sz="2000" b="1" i="1" dirty="0">
                <a:solidFill>
                  <a:srgbClr val="C00000"/>
                </a:solidFill>
              </a:rPr>
              <a:t>CD</a:t>
            </a:r>
          </a:p>
        </p:txBody>
      </p:sp>
      <p:sp>
        <p:nvSpPr>
          <p:cNvPr id="12" name="TextBox 11">
            <a:extLst>
              <a:ext uri="{FF2B5EF4-FFF2-40B4-BE49-F238E27FC236}">
                <a16:creationId xmlns:a16="http://schemas.microsoft.com/office/drawing/2014/main" id="{CA18E792-E890-4D37-9053-9438928DFCEF}"/>
              </a:ext>
            </a:extLst>
          </p:cNvPr>
          <p:cNvSpPr txBox="1"/>
          <p:nvPr/>
        </p:nvSpPr>
        <p:spPr>
          <a:xfrm>
            <a:off x="2757344" y="2244569"/>
            <a:ext cx="133564" cy="400110"/>
          </a:xfrm>
          <a:prstGeom prst="rect">
            <a:avLst/>
          </a:prstGeom>
          <a:noFill/>
        </p:spPr>
        <p:txBody>
          <a:bodyPr wrap="square" rtlCol="0">
            <a:spAutoFit/>
          </a:bodyPr>
          <a:lstStyle/>
          <a:p>
            <a:r>
              <a:rPr lang="en-US" sz="2000" b="1" dirty="0"/>
              <a:t>A</a:t>
            </a:r>
          </a:p>
        </p:txBody>
      </p:sp>
      <p:sp>
        <p:nvSpPr>
          <p:cNvPr id="14" name="TextBox 13">
            <a:extLst>
              <a:ext uri="{FF2B5EF4-FFF2-40B4-BE49-F238E27FC236}">
                <a16:creationId xmlns:a16="http://schemas.microsoft.com/office/drawing/2014/main" id="{617D445C-9550-495D-AB8F-11C06065FF70}"/>
              </a:ext>
            </a:extLst>
          </p:cNvPr>
          <p:cNvSpPr txBox="1"/>
          <p:nvPr/>
        </p:nvSpPr>
        <p:spPr>
          <a:xfrm>
            <a:off x="2963072" y="2241457"/>
            <a:ext cx="89042" cy="400110"/>
          </a:xfrm>
          <a:prstGeom prst="rect">
            <a:avLst/>
          </a:prstGeom>
          <a:noFill/>
        </p:spPr>
        <p:txBody>
          <a:bodyPr wrap="square" rtlCol="0">
            <a:spAutoFit/>
          </a:bodyPr>
          <a:lstStyle/>
          <a:p>
            <a:r>
              <a:rPr lang="en-US" sz="2000" b="1" dirty="0"/>
              <a:t>B</a:t>
            </a:r>
          </a:p>
        </p:txBody>
      </p:sp>
      <p:sp>
        <p:nvSpPr>
          <p:cNvPr id="39" name="TextBox 38">
            <a:extLst>
              <a:ext uri="{FF2B5EF4-FFF2-40B4-BE49-F238E27FC236}">
                <a16:creationId xmlns:a16="http://schemas.microsoft.com/office/drawing/2014/main" id="{AF21F924-7027-401B-BD5B-5157127847C2}"/>
              </a:ext>
            </a:extLst>
          </p:cNvPr>
          <p:cNvSpPr txBox="1"/>
          <p:nvPr/>
        </p:nvSpPr>
        <p:spPr>
          <a:xfrm>
            <a:off x="10403860" y="3820476"/>
            <a:ext cx="299244" cy="707886"/>
          </a:xfrm>
          <a:prstGeom prst="rect">
            <a:avLst/>
          </a:prstGeom>
          <a:noFill/>
        </p:spPr>
        <p:txBody>
          <a:bodyPr wrap="square" rtlCol="0">
            <a:spAutoFit/>
          </a:bodyPr>
          <a:lstStyle/>
          <a:p>
            <a:endParaRPr lang="en-US" sz="2000" b="1" dirty="0"/>
          </a:p>
          <a:p>
            <a:endParaRPr lang="en-US" sz="2000" b="1" dirty="0"/>
          </a:p>
        </p:txBody>
      </p:sp>
      <p:sp>
        <p:nvSpPr>
          <p:cNvPr id="41" name="Oval 40">
            <a:extLst>
              <a:ext uri="{FF2B5EF4-FFF2-40B4-BE49-F238E27FC236}">
                <a16:creationId xmlns:a16="http://schemas.microsoft.com/office/drawing/2014/main" id="{F4B87D99-2E37-4847-9EB9-83FF61B4360D}"/>
              </a:ext>
            </a:extLst>
          </p:cNvPr>
          <p:cNvSpPr/>
          <p:nvPr/>
        </p:nvSpPr>
        <p:spPr>
          <a:xfrm>
            <a:off x="1730289" y="1285531"/>
            <a:ext cx="2883117" cy="2793298"/>
          </a:xfrm>
          <a:prstGeom prst="ellipse">
            <a:avLst/>
          </a:prstGeom>
          <a:solidFill>
            <a:schemeClr val="accent2">
              <a:lumMod val="60000"/>
              <a:lumOff val="40000"/>
              <a:alpha val="23137"/>
            </a:schemeClr>
          </a:solid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BBFE170E-AE39-4C53-BC83-58AECAA46ECF}"/>
              </a:ext>
            </a:extLst>
          </p:cNvPr>
          <p:cNvSpPr txBox="1"/>
          <p:nvPr/>
        </p:nvSpPr>
        <p:spPr>
          <a:xfrm>
            <a:off x="6530975" y="974020"/>
            <a:ext cx="4469603" cy="5355312"/>
          </a:xfrm>
          <a:prstGeom prst="rect">
            <a:avLst/>
          </a:prstGeom>
          <a:noFill/>
          <a:ln w="28575">
            <a:solidFill>
              <a:srgbClr val="0070C0"/>
            </a:solidFill>
          </a:ln>
        </p:spPr>
        <p:txBody>
          <a:bodyPr wrap="square">
            <a:spAutoFit/>
          </a:bodyPr>
          <a:lstStyle/>
          <a:p>
            <a:r>
              <a:rPr lang="en-US" b="1" dirty="0">
                <a:solidFill>
                  <a:srgbClr val="00B0F0"/>
                </a:solidFill>
              </a:rPr>
              <a:t>Stores A&amp;B at one location, </a:t>
            </a:r>
            <a:br>
              <a:rPr lang="en-US" b="1" dirty="0">
                <a:solidFill>
                  <a:srgbClr val="00B0F0"/>
                </a:solidFill>
              </a:rPr>
            </a:br>
            <a:r>
              <a:rPr lang="en-US" b="1" dirty="0">
                <a:solidFill>
                  <a:srgbClr val="00B0F0"/>
                </a:solidFill>
              </a:rPr>
              <a:t>Stores C&amp;D at another location.         </a:t>
            </a:r>
          </a:p>
          <a:p>
            <a:endParaRPr lang="en-US" dirty="0"/>
          </a:p>
          <a:p>
            <a:r>
              <a:rPr lang="en-US" dirty="0"/>
              <a:t>Question: Do Stores A&amp;B compete with Stores C&amp;D?</a:t>
            </a:r>
          </a:p>
          <a:p>
            <a:endParaRPr lang="en-US" dirty="0"/>
          </a:p>
          <a:p>
            <a:r>
              <a:rPr lang="en-US" dirty="0">
                <a:solidFill>
                  <a:srgbClr val="C00000"/>
                </a:solidFill>
              </a:rPr>
              <a:t>Suppose the circles show the maximum distance people will drive to get to a store </a:t>
            </a:r>
            <a:r>
              <a:rPr lang="en-US" b="1" i="1" dirty="0">
                <a:solidFill>
                  <a:srgbClr val="C00000"/>
                </a:solidFill>
              </a:rPr>
              <a:t>when both prices are the same</a:t>
            </a:r>
            <a:r>
              <a:rPr lang="en-US" dirty="0">
                <a:solidFill>
                  <a:srgbClr val="C00000"/>
                </a:solidFill>
              </a:rPr>
              <a:t>.  So only the people who live in the </a:t>
            </a:r>
            <a:r>
              <a:rPr lang="en-US" b="1" i="1" dirty="0">
                <a:solidFill>
                  <a:srgbClr val="4D10B0"/>
                </a:solidFill>
              </a:rPr>
              <a:t>Blue Football </a:t>
            </a:r>
            <a:r>
              <a:rPr lang="en-US" i="1" dirty="0">
                <a:solidFill>
                  <a:srgbClr val="C00000"/>
                </a:solidFill>
              </a:rPr>
              <a:t>Shaded </a:t>
            </a:r>
            <a:r>
              <a:rPr lang="en-US" dirty="0">
                <a:solidFill>
                  <a:srgbClr val="C00000"/>
                </a:solidFill>
              </a:rPr>
              <a:t>overlap area would be willing to buy from all 4 stores.  All others would not drive that far so choose between the 2 closer stores</a:t>
            </a:r>
            <a:r>
              <a:rPr lang="en-US" dirty="0"/>
              <a:t>. </a:t>
            </a:r>
          </a:p>
          <a:p>
            <a:endParaRPr lang="en-US" i="1" dirty="0"/>
          </a:p>
          <a:p>
            <a:r>
              <a:rPr lang="en-US" i="1" dirty="0">
                <a:solidFill>
                  <a:srgbClr val="0070C0"/>
                </a:solidFill>
              </a:rPr>
              <a:t>Note: This ignores product differentiation, which could affect willingness to drive further. It also ignores rivers, mountains, highways and one-way streets.</a:t>
            </a:r>
          </a:p>
          <a:p>
            <a:endParaRPr lang="en-US" dirty="0"/>
          </a:p>
        </p:txBody>
      </p:sp>
      <p:sp>
        <p:nvSpPr>
          <p:cNvPr id="19" name="Oval 4">
            <a:extLst>
              <a:ext uri="{FF2B5EF4-FFF2-40B4-BE49-F238E27FC236}">
                <a16:creationId xmlns:a16="http://schemas.microsoft.com/office/drawing/2014/main" id="{DED23D78-96BE-4192-9E5A-3DCC5CB96A02}"/>
              </a:ext>
            </a:extLst>
          </p:cNvPr>
          <p:cNvSpPr/>
          <p:nvPr/>
        </p:nvSpPr>
        <p:spPr>
          <a:xfrm rot="1664902">
            <a:off x="3399702" y="1994511"/>
            <a:ext cx="1118059" cy="2207453"/>
          </a:xfrm>
          <a:custGeom>
            <a:avLst/>
            <a:gdLst>
              <a:gd name="connsiteX0" fmla="*/ 0 w 1048214"/>
              <a:gd name="connsiteY0" fmla="*/ 991413 h 1982826"/>
              <a:gd name="connsiteX1" fmla="*/ 524107 w 1048214"/>
              <a:gd name="connsiteY1" fmla="*/ 0 h 1982826"/>
              <a:gd name="connsiteX2" fmla="*/ 1048214 w 1048214"/>
              <a:gd name="connsiteY2" fmla="*/ 991413 h 1982826"/>
              <a:gd name="connsiteX3" fmla="*/ 524107 w 1048214"/>
              <a:gd name="connsiteY3" fmla="*/ 1982826 h 1982826"/>
              <a:gd name="connsiteX4" fmla="*/ 0 w 1048214"/>
              <a:gd name="connsiteY4" fmla="*/ 991413 h 1982826"/>
              <a:gd name="connsiteX0" fmla="*/ 10 w 1048224"/>
              <a:gd name="connsiteY0" fmla="*/ 1055662 h 2047075"/>
              <a:gd name="connsiteX1" fmla="*/ 535238 w 1048224"/>
              <a:gd name="connsiteY1" fmla="*/ 0 h 2047075"/>
              <a:gd name="connsiteX2" fmla="*/ 1048224 w 1048224"/>
              <a:gd name="connsiteY2" fmla="*/ 1055662 h 2047075"/>
              <a:gd name="connsiteX3" fmla="*/ 524117 w 1048224"/>
              <a:gd name="connsiteY3" fmla="*/ 2047075 h 2047075"/>
              <a:gd name="connsiteX4" fmla="*/ 10 w 1048224"/>
              <a:gd name="connsiteY4" fmla="*/ 1055662 h 2047075"/>
              <a:gd name="connsiteX0" fmla="*/ 230 w 1048444"/>
              <a:gd name="connsiteY0" fmla="*/ 1055662 h 2044291"/>
              <a:gd name="connsiteX1" fmla="*/ 535458 w 1048444"/>
              <a:gd name="connsiteY1" fmla="*/ 0 h 2044291"/>
              <a:gd name="connsiteX2" fmla="*/ 1048444 w 1048444"/>
              <a:gd name="connsiteY2" fmla="*/ 1055662 h 2044291"/>
              <a:gd name="connsiteX3" fmla="*/ 486935 w 1048444"/>
              <a:gd name="connsiteY3" fmla="*/ 2044291 h 2044291"/>
              <a:gd name="connsiteX4" fmla="*/ 230 w 1048444"/>
              <a:gd name="connsiteY4" fmla="*/ 1055662 h 2044291"/>
              <a:gd name="connsiteX0" fmla="*/ 230 w 1048448"/>
              <a:gd name="connsiteY0" fmla="*/ 1055662 h 2167968"/>
              <a:gd name="connsiteX1" fmla="*/ 535458 w 1048448"/>
              <a:gd name="connsiteY1" fmla="*/ 0 h 2167968"/>
              <a:gd name="connsiteX2" fmla="*/ 1048444 w 1048448"/>
              <a:gd name="connsiteY2" fmla="*/ 1055662 h 2167968"/>
              <a:gd name="connsiteX3" fmla="*/ 545112 w 1048448"/>
              <a:gd name="connsiteY3" fmla="*/ 2044466 h 2167968"/>
              <a:gd name="connsiteX4" fmla="*/ 486935 w 1048448"/>
              <a:gd name="connsiteY4" fmla="*/ 2044291 h 2167968"/>
              <a:gd name="connsiteX5" fmla="*/ 230 w 1048448"/>
              <a:gd name="connsiteY5" fmla="*/ 1055662 h 2167968"/>
              <a:gd name="connsiteX0" fmla="*/ 134 w 1048360"/>
              <a:gd name="connsiteY0" fmla="*/ 1055662 h 2093589"/>
              <a:gd name="connsiteX1" fmla="*/ 535362 w 1048360"/>
              <a:gd name="connsiteY1" fmla="*/ 0 h 2093589"/>
              <a:gd name="connsiteX2" fmla="*/ 1048348 w 1048360"/>
              <a:gd name="connsiteY2" fmla="*/ 1055662 h 2093589"/>
              <a:gd name="connsiteX3" fmla="*/ 798911 w 1048360"/>
              <a:gd name="connsiteY3" fmla="*/ 1852495 h 2093589"/>
              <a:gd name="connsiteX4" fmla="*/ 486839 w 1048360"/>
              <a:gd name="connsiteY4" fmla="*/ 2044291 h 2093589"/>
              <a:gd name="connsiteX5" fmla="*/ 134 w 1048360"/>
              <a:gd name="connsiteY5" fmla="*/ 1055662 h 2093589"/>
              <a:gd name="connsiteX0" fmla="*/ 7028 w 1055254"/>
              <a:gd name="connsiteY0" fmla="*/ 1055662 h 1988775"/>
              <a:gd name="connsiteX1" fmla="*/ 542256 w 1055254"/>
              <a:gd name="connsiteY1" fmla="*/ 0 h 1988775"/>
              <a:gd name="connsiteX2" fmla="*/ 1055242 w 1055254"/>
              <a:gd name="connsiteY2" fmla="*/ 1055662 h 1988775"/>
              <a:gd name="connsiteX3" fmla="*/ 805805 w 1055254"/>
              <a:gd name="connsiteY3" fmla="*/ 1852495 h 1988775"/>
              <a:gd name="connsiteX4" fmla="*/ 273783 w 1055254"/>
              <a:gd name="connsiteY4" fmla="*/ 1899453 h 1988775"/>
              <a:gd name="connsiteX5" fmla="*/ 7028 w 1055254"/>
              <a:gd name="connsiteY5" fmla="*/ 1055662 h 1988775"/>
              <a:gd name="connsiteX0" fmla="*/ 7028 w 1055253"/>
              <a:gd name="connsiteY0" fmla="*/ 1055662 h 2004295"/>
              <a:gd name="connsiteX1" fmla="*/ 542256 w 1055253"/>
              <a:gd name="connsiteY1" fmla="*/ 0 h 2004295"/>
              <a:gd name="connsiteX2" fmla="*/ 1055242 w 1055253"/>
              <a:gd name="connsiteY2" fmla="*/ 1055662 h 2004295"/>
              <a:gd name="connsiteX3" fmla="*/ 805805 w 1055253"/>
              <a:gd name="connsiteY3" fmla="*/ 1852495 h 2004295"/>
              <a:gd name="connsiteX4" fmla="*/ 534701 w 1055253"/>
              <a:gd name="connsiteY4" fmla="*/ 1986136 h 2004295"/>
              <a:gd name="connsiteX5" fmla="*/ 273783 w 1055253"/>
              <a:gd name="connsiteY5" fmla="*/ 1899453 h 2004295"/>
              <a:gd name="connsiteX6" fmla="*/ 7028 w 1055253"/>
              <a:gd name="connsiteY6" fmla="*/ 1055662 h 2004295"/>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778 w 1054003"/>
              <a:gd name="connsiteY0" fmla="*/ 1055662 h 2133068"/>
              <a:gd name="connsiteX1" fmla="*/ 541006 w 1054003"/>
              <a:gd name="connsiteY1" fmla="*/ 0 h 2133068"/>
              <a:gd name="connsiteX2" fmla="*/ 1053992 w 1054003"/>
              <a:gd name="connsiteY2" fmla="*/ 1055662 h 2133068"/>
              <a:gd name="connsiteX3" fmla="*/ 804555 w 1054003"/>
              <a:gd name="connsiteY3" fmla="*/ 1852495 h 2133068"/>
              <a:gd name="connsiteX4" fmla="*/ 511575 w 1054003"/>
              <a:gd name="connsiteY4" fmla="*/ 2132413 h 2133068"/>
              <a:gd name="connsiteX5" fmla="*/ 272533 w 1054003"/>
              <a:gd name="connsiteY5" fmla="*/ 1899453 h 2133068"/>
              <a:gd name="connsiteX6" fmla="*/ 5778 w 1054003"/>
              <a:gd name="connsiteY6" fmla="*/ 1055662 h 2133068"/>
              <a:gd name="connsiteX0" fmla="*/ 5778 w 1054003"/>
              <a:gd name="connsiteY0" fmla="*/ 1055662 h 2138572"/>
              <a:gd name="connsiteX1" fmla="*/ 541006 w 1054003"/>
              <a:gd name="connsiteY1" fmla="*/ 0 h 2138572"/>
              <a:gd name="connsiteX2" fmla="*/ 1053992 w 1054003"/>
              <a:gd name="connsiteY2" fmla="*/ 1055662 h 2138572"/>
              <a:gd name="connsiteX3" fmla="*/ 804555 w 1054003"/>
              <a:gd name="connsiteY3" fmla="*/ 1852495 h 2138572"/>
              <a:gd name="connsiteX4" fmla="*/ 511575 w 1054003"/>
              <a:gd name="connsiteY4" fmla="*/ 2132413 h 2138572"/>
              <a:gd name="connsiteX5" fmla="*/ 347722 w 1054003"/>
              <a:gd name="connsiteY5" fmla="*/ 2034431 h 2138572"/>
              <a:gd name="connsiteX6" fmla="*/ 272533 w 1054003"/>
              <a:gd name="connsiteY6" fmla="*/ 1899453 h 2138572"/>
              <a:gd name="connsiteX7" fmla="*/ 5778 w 1054003"/>
              <a:gd name="connsiteY7" fmla="*/ 1055662 h 2138572"/>
              <a:gd name="connsiteX0" fmla="*/ 5667 w 1053892"/>
              <a:gd name="connsiteY0" fmla="*/ 1055662 h 2162987"/>
              <a:gd name="connsiteX1" fmla="*/ 540895 w 1053892"/>
              <a:gd name="connsiteY1" fmla="*/ 0 h 2162987"/>
              <a:gd name="connsiteX2" fmla="*/ 1053881 w 1053892"/>
              <a:gd name="connsiteY2" fmla="*/ 1055662 h 2162987"/>
              <a:gd name="connsiteX3" fmla="*/ 804444 w 1053892"/>
              <a:gd name="connsiteY3" fmla="*/ 1852495 h 2162987"/>
              <a:gd name="connsiteX4" fmla="*/ 511464 w 1053892"/>
              <a:gd name="connsiteY4" fmla="*/ 2132413 h 2162987"/>
              <a:gd name="connsiteX5" fmla="*/ 479615 w 1053892"/>
              <a:gd name="connsiteY5" fmla="*/ 2140183 h 2162987"/>
              <a:gd name="connsiteX6" fmla="*/ 272422 w 1053892"/>
              <a:gd name="connsiteY6" fmla="*/ 1899453 h 2162987"/>
              <a:gd name="connsiteX7" fmla="*/ 5667 w 1053892"/>
              <a:gd name="connsiteY7" fmla="*/ 1055662 h 2162987"/>
              <a:gd name="connsiteX0" fmla="*/ 21875 w 1070100"/>
              <a:gd name="connsiteY0" fmla="*/ 1055662 h 2162987"/>
              <a:gd name="connsiteX1" fmla="*/ 557103 w 1070100"/>
              <a:gd name="connsiteY1" fmla="*/ 0 h 2162987"/>
              <a:gd name="connsiteX2" fmla="*/ 1070089 w 1070100"/>
              <a:gd name="connsiteY2" fmla="*/ 1055662 h 2162987"/>
              <a:gd name="connsiteX3" fmla="*/ 820652 w 1070100"/>
              <a:gd name="connsiteY3" fmla="*/ 1852495 h 2162987"/>
              <a:gd name="connsiteX4" fmla="*/ 527672 w 1070100"/>
              <a:gd name="connsiteY4" fmla="*/ 2132413 h 2162987"/>
              <a:gd name="connsiteX5" fmla="*/ 495823 w 1070100"/>
              <a:gd name="connsiteY5" fmla="*/ 2140183 h 2162987"/>
              <a:gd name="connsiteX6" fmla="*/ 141833 w 1070100"/>
              <a:gd name="connsiteY6" fmla="*/ 1680192 h 2162987"/>
              <a:gd name="connsiteX7" fmla="*/ 21875 w 1070100"/>
              <a:gd name="connsiteY7" fmla="*/ 1055662 h 2162987"/>
              <a:gd name="connsiteX0" fmla="*/ 19461 w 1093019"/>
              <a:gd name="connsiteY0" fmla="*/ 863565 h 2164206"/>
              <a:gd name="connsiteX1" fmla="*/ 580022 w 1093019"/>
              <a:gd name="connsiteY1" fmla="*/ 1219 h 2164206"/>
              <a:gd name="connsiteX2" fmla="*/ 1093008 w 1093019"/>
              <a:gd name="connsiteY2" fmla="*/ 1056881 h 2164206"/>
              <a:gd name="connsiteX3" fmla="*/ 843571 w 1093019"/>
              <a:gd name="connsiteY3" fmla="*/ 1853714 h 2164206"/>
              <a:gd name="connsiteX4" fmla="*/ 550591 w 1093019"/>
              <a:gd name="connsiteY4" fmla="*/ 2133632 h 2164206"/>
              <a:gd name="connsiteX5" fmla="*/ 518742 w 1093019"/>
              <a:gd name="connsiteY5" fmla="*/ 2141402 h 2164206"/>
              <a:gd name="connsiteX6" fmla="*/ 164752 w 1093019"/>
              <a:gd name="connsiteY6" fmla="*/ 1681411 h 2164206"/>
              <a:gd name="connsiteX7" fmla="*/ 19461 w 1093019"/>
              <a:gd name="connsiteY7" fmla="*/ 863565 h 2164206"/>
              <a:gd name="connsiteX0" fmla="*/ 19461 w 1135789"/>
              <a:gd name="connsiteY0" fmla="*/ 863619 h 2164260"/>
              <a:gd name="connsiteX1" fmla="*/ 580022 w 1135789"/>
              <a:gd name="connsiteY1" fmla="*/ 1273 h 2164260"/>
              <a:gd name="connsiteX2" fmla="*/ 1135780 w 1135789"/>
              <a:gd name="connsiteY2" fmla="*/ 1061388 h 2164260"/>
              <a:gd name="connsiteX3" fmla="*/ 843571 w 1135789"/>
              <a:gd name="connsiteY3" fmla="*/ 1853768 h 2164260"/>
              <a:gd name="connsiteX4" fmla="*/ 550591 w 1135789"/>
              <a:gd name="connsiteY4" fmla="*/ 2133686 h 2164260"/>
              <a:gd name="connsiteX5" fmla="*/ 518742 w 1135789"/>
              <a:gd name="connsiteY5" fmla="*/ 2141456 h 2164260"/>
              <a:gd name="connsiteX6" fmla="*/ 164752 w 1135789"/>
              <a:gd name="connsiteY6" fmla="*/ 1681465 h 2164260"/>
              <a:gd name="connsiteX7" fmla="*/ 19461 w 1135789"/>
              <a:gd name="connsiteY7" fmla="*/ 863619 h 2164260"/>
              <a:gd name="connsiteX0" fmla="*/ 19461 w 1136737"/>
              <a:gd name="connsiteY0" fmla="*/ 872252 h 2172893"/>
              <a:gd name="connsiteX1" fmla="*/ 580022 w 1136737"/>
              <a:gd name="connsiteY1" fmla="*/ 9906 h 2172893"/>
              <a:gd name="connsiteX2" fmla="*/ 924554 w 1136737"/>
              <a:gd name="connsiteY2" fmla="*/ 445165 h 2172893"/>
              <a:gd name="connsiteX3" fmla="*/ 1135780 w 1136737"/>
              <a:gd name="connsiteY3" fmla="*/ 1070021 h 2172893"/>
              <a:gd name="connsiteX4" fmla="*/ 843571 w 1136737"/>
              <a:gd name="connsiteY4" fmla="*/ 1862401 h 2172893"/>
              <a:gd name="connsiteX5" fmla="*/ 550591 w 1136737"/>
              <a:gd name="connsiteY5" fmla="*/ 2142319 h 2172893"/>
              <a:gd name="connsiteX6" fmla="*/ 518742 w 1136737"/>
              <a:gd name="connsiteY6" fmla="*/ 2150089 h 2172893"/>
              <a:gd name="connsiteX7" fmla="*/ 164752 w 1136737"/>
              <a:gd name="connsiteY7" fmla="*/ 1690098 h 2172893"/>
              <a:gd name="connsiteX8" fmla="*/ 19461 w 1136737"/>
              <a:gd name="connsiteY8" fmla="*/ 872252 h 2172893"/>
              <a:gd name="connsiteX0" fmla="*/ 19461 w 1136875"/>
              <a:gd name="connsiteY0" fmla="*/ 877499 h 2178140"/>
              <a:gd name="connsiteX1" fmla="*/ 580022 w 1136875"/>
              <a:gd name="connsiteY1" fmla="*/ 15153 h 2178140"/>
              <a:gd name="connsiteX2" fmla="*/ 942713 w 1136875"/>
              <a:gd name="connsiteY2" fmla="*/ 382461 h 2178140"/>
              <a:gd name="connsiteX3" fmla="*/ 1135780 w 1136875"/>
              <a:gd name="connsiteY3" fmla="*/ 1075268 h 2178140"/>
              <a:gd name="connsiteX4" fmla="*/ 843571 w 1136875"/>
              <a:gd name="connsiteY4" fmla="*/ 1867648 h 2178140"/>
              <a:gd name="connsiteX5" fmla="*/ 550591 w 1136875"/>
              <a:gd name="connsiteY5" fmla="*/ 2147566 h 2178140"/>
              <a:gd name="connsiteX6" fmla="*/ 518742 w 1136875"/>
              <a:gd name="connsiteY6" fmla="*/ 2155336 h 2178140"/>
              <a:gd name="connsiteX7" fmla="*/ 164752 w 1136875"/>
              <a:gd name="connsiteY7" fmla="*/ 1695345 h 2178140"/>
              <a:gd name="connsiteX8" fmla="*/ 19461 w 1136875"/>
              <a:gd name="connsiteY8" fmla="*/ 877499 h 2178140"/>
              <a:gd name="connsiteX0" fmla="*/ 19461 w 1136875"/>
              <a:gd name="connsiteY0" fmla="*/ 877734 h 2178375"/>
              <a:gd name="connsiteX1" fmla="*/ 580022 w 1136875"/>
              <a:gd name="connsiteY1" fmla="*/ 15388 h 2178375"/>
              <a:gd name="connsiteX2" fmla="*/ 942713 w 1136875"/>
              <a:gd name="connsiteY2" fmla="*/ 382696 h 2178375"/>
              <a:gd name="connsiteX3" fmla="*/ 1135780 w 1136875"/>
              <a:gd name="connsiteY3" fmla="*/ 1075503 h 2178375"/>
              <a:gd name="connsiteX4" fmla="*/ 843571 w 1136875"/>
              <a:gd name="connsiteY4" fmla="*/ 1867883 h 2178375"/>
              <a:gd name="connsiteX5" fmla="*/ 550591 w 1136875"/>
              <a:gd name="connsiteY5" fmla="*/ 2147801 h 2178375"/>
              <a:gd name="connsiteX6" fmla="*/ 518742 w 1136875"/>
              <a:gd name="connsiteY6" fmla="*/ 2155571 h 2178375"/>
              <a:gd name="connsiteX7" fmla="*/ 164752 w 1136875"/>
              <a:gd name="connsiteY7" fmla="*/ 1695580 h 2178375"/>
              <a:gd name="connsiteX8" fmla="*/ 19461 w 1136875"/>
              <a:gd name="connsiteY8" fmla="*/ 877734 h 2178375"/>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837458 w 1130762"/>
              <a:gd name="connsiteY4" fmla="*/ 1843936 h 2154428"/>
              <a:gd name="connsiteX5" fmla="*/ 544478 w 1130762"/>
              <a:gd name="connsiteY5" fmla="*/ 2123854 h 2154428"/>
              <a:gd name="connsiteX6" fmla="*/ 512629 w 1130762"/>
              <a:gd name="connsiteY6" fmla="*/ 2131624 h 2154428"/>
              <a:gd name="connsiteX7" fmla="*/ 158639 w 1130762"/>
              <a:gd name="connsiteY7" fmla="*/ 1671633 h 2154428"/>
              <a:gd name="connsiteX8" fmla="*/ 13348 w 1130762"/>
              <a:gd name="connsiteY8" fmla="*/ 853787 h 2154428"/>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997318 w 1130762"/>
              <a:gd name="connsiteY4" fmla="*/ 1490299 h 2154428"/>
              <a:gd name="connsiteX5" fmla="*/ 837458 w 1130762"/>
              <a:gd name="connsiteY5" fmla="*/ 1843936 h 2154428"/>
              <a:gd name="connsiteX6" fmla="*/ 544478 w 1130762"/>
              <a:gd name="connsiteY6" fmla="*/ 2123854 h 2154428"/>
              <a:gd name="connsiteX7" fmla="*/ 512629 w 1130762"/>
              <a:gd name="connsiteY7" fmla="*/ 2131624 h 2154428"/>
              <a:gd name="connsiteX8" fmla="*/ 158639 w 1130762"/>
              <a:gd name="connsiteY8" fmla="*/ 1671633 h 2154428"/>
              <a:gd name="connsiteX9" fmla="*/ 13348 w 1130762"/>
              <a:gd name="connsiteY9" fmla="*/ 853787 h 2154428"/>
              <a:gd name="connsiteX0" fmla="*/ 13348 w 1130764"/>
              <a:gd name="connsiteY0" fmla="*/ 853787 h 2154428"/>
              <a:gd name="connsiteX1" fmla="*/ 474843 w 1130764"/>
              <a:gd name="connsiteY1" fmla="*/ 16607 h 2154428"/>
              <a:gd name="connsiteX2" fmla="*/ 936600 w 1130764"/>
              <a:gd name="connsiteY2" fmla="*/ 358749 h 2154428"/>
              <a:gd name="connsiteX3" fmla="*/ 1129667 w 1130764"/>
              <a:gd name="connsiteY3" fmla="*/ 1051556 h 2154428"/>
              <a:gd name="connsiteX4" fmla="*/ 1029168 w 1130764"/>
              <a:gd name="connsiteY4" fmla="*/ 1482528 h 2154428"/>
              <a:gd name="connsiteX5" fmla="*/ 837458 w 1130764"/>
              <a:gd name="connsiteY5" fmla="*/ 1843936 h 2154428"/>
              <a:gd name="connsiteX6" fmla="*/ 544478 w 1130764"/>
              <a:gd name="connsiteY6" fmla="*/ 2123854 h 2154428"/>
              <a:gd name="connsiteX7" fmla="*/ 512629 w 1130764"/>
              <a:gd name="connsiteY7" fmla="*/ 2131624 h 2154428"/>
              <a:gd name="connsiteX8" fmla="*/ 158639 w 1130764"/>
              <a:gd name="connsiteY8" fmla="*/ 1671633 h 2154428"/>
              <a:gd name="connsiteX9" fmla="*/ 13348 w 1130764"/>
              <a:gd name="connsiteY9" fmla="*/ 853787 h 2154428"/>
              <a:gd name="connsiteX0" fmla="*/ 13348 w 1130764"/>
              <a:gd name="connsiteY0" fmla="*/ 906715 h 2207356"/>
              <a:gd name="connsiteX1" fmla="*/ 474843 w 1130764"/>
              <a:gd name="connsiteY1" fmla="*/ 69535 h 2207356"/>
              <a:gd name="connsiteX2" fmla="*/ 640024 w 1130764"/>
              <a:gd name="connsiteY2" fmla="*/ 87030 h 2207356"/>
              <a:gd name="connsiteX3" fmla="*/ 936600 w 1130764"/>
              <a:gd name="connsiteY3" fmla="*/ 411677 h 2207356"/>
              <a:gd name="connsiteX4" fmla="*/ 1129667 w 1130764"/>
              <a:gd name="connsiteY4" fmla="*/ 1104484 h 2207356"/>
              <a:gd name="connsiteX5" fmla="*/ 1029168 w 1130764"/>
              <a:gd name="connsiteY5" fmla="*/ 1535456 h 2207356"/>
              <a:gd name="connsiteX6" fmla="*/ 837458 w 1130764"/>
              <a:gd name="connsiteY6" fmla="*/ 1896864 h 2207356"/>
              <a:gd name="connsiteX7" fmla="*/ 544478 w 1130764"/>
              <a:gd name="connsiteY7" fmla="*/ 2176782 h 2207356"/>
              <a:gd name="connsiteX8" fmla="*/ 512629 w 1130764"/>
              <a:gd name="connsiteY8" fmla="*/ 2184552 h 2207356"/>
              <a:gd name="connsiteX9" fmla="*/ 158639 w 1130764"/>
              <a:gd name="connsiteY9" fmla="*/ 1724561 h 2207356"/>
              <a:gd name="connsiteX10" fmla="*/ 13348 w 1130764"/>
              <a:gd name="connsiteY10" fmla="*/ 906715 h 2207356"/>
              <a:gd name="connsiteX0" fmla="*/ 13348 w 1130764"/>
              <a:gd name="connsiteY0" fmla="*/ 913533 h 2214174"/>
              <a:gd name="connsiteX1" fmla="*/ 474843 w 1130764"/>
              <a:gd name="connsiteY1" fmla="*/ 76353 h 2214174"/>
              <a:gd name="connsiteX2" fmla="*/ 671690 w 1130764"/>
              <a:gd name="connsiteY2" fmla="*/ 77189 h 2214174"/>
              <a:gd name="connsiteX3" fmla="*/ 936600 w 1130764"/>
              <a:gd name="connsiteY3" fmla="*/ 418495 h 2214174"/>
              <a:gd name="connsiteX4" fmla="*/ 1129667 w 1130764"/>
              <a:gd name="connsiteY4" fmla="*/ 1111302 h 2214174"/>
              <a:gd name="connsiteX5" fmla="*/ 1029168 w 1130764"/>
              <a:gd name="connsiteY5" fmla="*/ 1542274 h 2214174"/>
              <a:gd name="connsiteX6" fmla="*/ 837458 w 1130764"/>
              <a:gd name="connsiteY6" fmla="*/ 1903682 h 2214174"/>
              <a:gd name="connsiteX7" fmla="*/ 544478 w 1130764"/>
              <a:gd name="connsiteY7" fmla="*/ 2183600 h 2214174"/>
              <a:gd name="connsiteX8" fmla="*/ 512629 w 1130764"/>
              <a:gd name="connsiteY8" fmla="*/ 2191370 h 2214174"/>
              <a:gd name="connsiteX9" fmla="*/ 158639 w 1130764"/>
              <a:gd name="connsiteY9" fmla="*/ 1731379 h 2214174"/>
              <a:gd name="connsiteX10" fmla="*/ 13348 w 1130764"/>
              <a:gd name="connsiteY10" fmla="*/ 913533 h 2214174"/>
              <a:gd name="connsiteX0" fmla="*/ 13348 w 1130764"/>
              <a:gd name="connsiteY0" fmla="*/ 878938 h 2179579"/>
              <a:gd name="connsiteX1" fmla="*/ 235754 w 1130764"/>
              <a:gd name="connsiteY1" fmla="*/ 375257 h 2179579"/>
              <a:gd name="connsiteX2" fmla="*/ 474843 w 1130764"/>
              <a:gd name="connsiteY2" fmla="*/ 41758 h 2179579"/>
              <a:gd name="connsiteX3" fmla="*/ 671690 w 1130764"/>
              <a:gd name="connsiteY3" fmla="*/ 42594 h 2179579"/>
              <a:gd name="connsiteX4" fmla="*/ 936600 w 1130764"/>
              <a:gd name="connsiteY4" fmla="*/ 383900 h 2179579"/>
              <a:gd name="connsiteX5" fmla="*/ 1129667 w 1130764"/>
              <a:gd name="connsiteY5" fmla="*/ 1076707 h 2179579"/>
              <a:gd name="connsiteX6" fmla="*/ 1029168 w 1130764"/>
              <a:gd name="connsiteY6" fmla="*/ 1507679 h 2179579"/>
              <a:gd name="connsiteX7" fmla="*/ 837458 w 1130764"/>
              <a:gd name="connsiteY7" fmla="*/ 1869087 h 2179579"/>
              <a:gd name="connsiteX8" fmla="*/ 544478 w 1130764"/>
              <a:gd name="connsiteY8" fmla="*/ 2149005 h 2179579"/>
              <a:gd name="connsiteX9" fmla="*/ 512629 w 1130764"/>
              <a:gd name="connsiteY9" fmla="*/ 2156775 h 2179579"/>
              <a:gd name="connsiteX10" fmla="*/ 158639 w 1130764"/>
              <a:gd name="connsiteY10" fmla="*/ 1696784 h 2179579"/>
              <a:gd name="connsiteX11" fmla="*/ 13348 w 1130764"/>
              <a:gd name="connsiteY11" fmla="*/ 878938 h 2179579"/>
              <a:gd name="connsiteX0" fmla="*/ 643 w 1118059"/>
              <a:gd name="connsiteY0" fmla="*/ 879308 h 2179949"/>
              <a:gd name="connsiteX1" fmla="*/ 194718 w 1118059"/>
              <a:gd name="connsiteY1" fmla="*/ 381547 h 2179949"/>
              <a:gd name="connsiteX2" fmla="*/ 462138 w 1118059"/>
              <a:gd name="connsiteY2" fmla="*/ 42128 h 2179949"/>
              <a:gd name="connsiteX3" fmla="*/ 658985 w 1118059"/>
              <a:gd name="connsiteY3" fmla="*/ 42964 h 2179949"/>
              <a:gd name="connsiteX4" fmla="*/ 923895 w 1118059"/>
              <a:gd name="connsiteY4" fmla="*/ 384270 h 2179949"/>
              <a:gd name="connsiteX5" fmla="*/ 1116962 w 1118059"/>
              <a:gd name="connsiteY5" fmla="*/ 1077077 h 2179949"/>
              <a:gd name="connsiteX6" fmla="*/ 1016463 w 1118059"/>
              <a:gd name="connsiteY6" fmla="*/ 1508049 h 2179949"/>
              <a:gd name="connsiteX7" fmla="*/ 824753 w 1118059"/>
              <a:gd name="connsiteY7" fmla="*/ 1869457 h 2179949"/>
              <a:gd name="connsiteX8" fmla="*/ 531773 w 1118059"/>
              <a:gd name="connsiteY8" fmla="*/ 2149375 h 2179949"/>
              <a:gd name="connsiteX9" fmla="*/ 499924 w 1118059"/>
              <a:gd name="connsiteY9" fmla="*/ 2157145 h 2179949"/>
              <a:gd name="connsiteX10" fmla="*/ 145934 w 1118059"/>
              <a:gd name="connsiteY10" fmla="*/ 1697154 h 2179949"/>
              <a:gd name="connsiteX11" fmla="*/ 643 w 1118059"/>
              <a:gd name="connsiteY11" fmla="*/ 879308 h 2179949"/>
              <a:gd name="connsiteX0" fmla="*/ 643 w 1118059"/>
              <a:gd name="connsiteY0" fmla="*/ 880429 h 2181070"/>
              <a:gd name="connsiteX1" fmla="*/ 194718 w 1118059"/>
              <a:gd name="connsiteY1" fmla="*/ 382668 h 2181070"/>
              <a:gd name="connsiteX2" fmla="*/ 462138 w 1118059"/>
              <a:gd name="connsiteY2" fmla="*/ 43249 h 2181070"/>
              <a:gd name="connsiteX3" fmla="*/ 559280 w 1118059"/>
              <a:gd name="connsiteY3" fmla="*/ 4739 h 2181070"/>
              <a:gd name="connsiteX4" fmla="*/ 658985 w 1118059"/>
              <a:gd name="connsiteY4" fmla="*/ 44085 h 2181070"/>
              <a:gd name="connsiteX5" fmla="*/ 923895 w 1118059"/>
              <a:gd name="connsiteY5" fmla="*/ 385391 h 2181070"/>
              <a:gd name="connsiteX6" fmla="*/ 1116962 w 1118059"/>
              <a:gd name="connsiteY6" fmla="*/ 1078198 h 2181070"/>
              <a:gd name="connsiteX7" fmla="*/ 1016463 w 1118059"/>
              <a:gd name="connsiteY7" fmla="*/ 1509170 h 2181070"/>
              <a:gd name="connsiteX8" fmla="*/ 824753 w 1118059"/>
              <a:gd name="connsiteY8" fmla="*/ 1870578 h 2181070"/>
              <a:gd name="connsiteX9" fmla="*/ 531773 w 1118059"/>
              <a:gd name="connsiteY9" fmla="*/ 2150496 h 2181070"/>
              <a:gd name="connsiteX10" fmla="*/ 499924 w 1118059"/>
              <a:gd name="connsiteY10" fmla="*/ 2158266 h 2181070"/>
              <a:gd name="connsiteX11" fmla="*/ 145934 w 1118059"/>
              <a:gd name="connsiteY11" fmla="*/ 1698275 h 2181070"/>
              <a:gd name="connsiteX12" fmla="*/ 643 w 1118059"/>
              <a:gd name="connsiteY12" fmla="*/ 880429 h 2181070"/>
              <a:gd name="connsiteX0" fmla="*/ 643 w 1118059"/>
              <a:gd name="connsiteY0" fmla="*/ 906812 h 2207453"/>
              <a:gd name="connsiteX1" fmla="*/ 194718 w 1118059"/>
              <a:gd name="connsiteY1" fmla="*/ 409051 h 2207453"/>
              <a:gd name="connsiteX2" fmla="*/ 462138 w 1118059"/>
              <a:gd name="connsiteY2" fmla="*/ 69632 h 2207453"/>
              <a:gd name="connsiteX3" fmla="*/ 574043 w 1118059"/>
              <a:gd name="connsiteY3" fmla="*/ 6 h 2207453"/>
              <a:gd name="connsiteX4" fmla="*/ 658985 w 1118059"/>
              <a:gd name="connsiteY4" fmla="*/ 70468 h 2207453"/>
              <a:gd name="connsiteX5" fmla="*/ 923895 w 1118059"/>
              <a:gd name="connsiteY5" fmla="*/ 411774 h 2207453"/>
              <a:gd name="connsiteX6" fmla="*/ 1116962 w 1118059"/>
              <a:gd name="connsiteY6" fmla="*/ 1104581 h 2207453"/>
              <a:gd name="connsiteX7" fmla="*/ 1016463 w 1118059"/>
              <a:gd name="connsiteY7" fmla="*/ 1535553 h 2207453"/>
              <a:gd name="connsiteX8" fmla="*/ 824753 w 1118059"/>
              <a:gd name="connsiteY8" fmla="*/ 1896961 h 2207453"/>
              <a:gd name="connsiteX9" fmla="*/ 531773 w 1118059"/>
              <a:gd name="connsiteY9" fmla="*/ 2176879 h 2207453"/>
              <a:gd name="connsiteX10" fmla="*/ 499924 w 1118059"/>
              <a:gd name="connsiteY10" fmla="*/ 2184649 h 2207453"/>
              <a:gd name="connsiteX11" fmla="*/ 145934 w 1118059"/>
              <a:gd name="connsiteY11" fmla="*/ 1724658 h 2207453"/>
              <a:gd name="connsiteX12" fmla="*/ 643 w 1118059"/>
              <a:gd name="connsiteY12" fmla="*/ 906812 h 220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8059" h="2207453">
                <a:moveTo>
                  <a:pt x="643" y="906812"/>
                </a:moveTo>
                <a:cubicBezTo>
                  <a:pt x="8774" y="687544"/>
                  <a:pt x="117802" y="548581"/>
                  <a:pt x="194718" y="409051"/>
                </a:cubicBezTo>
                <a:cubicBezTo>
                  <a:pt x="271634" y="269521"/>
                  <a:pt x="398917" y="137806"/>
                  <a:pt x="462138" y="69632"/>
                </a:cubicBezTo>
                <a:cubicBezTo>
                  <a:pt x="525359" y="1458"/>
                  <a:pt x="541235" y="-133"/>
                  <a:pt x="574043" y="6"/>
                </a:cubicBezTo>
                <a:cubicBezTo>
                  <a:pt x="606851" y="145"/>
                  <a:pt x="598216" y="7026"/>
                  <a:pt x="658985" y="70468"/>
                </a:cubicBezTo>
                <a:cubicBezTo>
                  <a:pt x="719754" y="133910"/>
                  <a:pt x="842288" y="242198"/>
                  <a:pt x="923895" y="411774"/>
                </a:cubicBezTo>
                <a:cubicBezTo>
                  <a:pt x="1016521" y="588460"/>
                  <a:pt x="1130459" y="868375"/>
                  <a:pt x="1116962" y="1104581"/>
                </a:cubicBezTo>
                <a:cubicBezTo>
                  <a:pt x="1127082" y="1293172"/>
                  <a:pt x="1065164" y="1403490"/>
                  <a:pt x="1016463" y="1535553"/>
                </a:cubicBezTo>
                <a:cubicBezTo>
                  <a:pt x="967762" y="1667616"/>
                  <a:pt x="900226" y="1791368"/>
                  <a:pt x="824753" y="1896961"/>
                </a:cubicBezTo>
                <a:cubicBezTo>
                  <a:pt x="749280" y="2002554"/>
                  <a:pt x="607912" y="2146556"/>
                  <a:pt x="531773" y="2176879"/>
                </a:cubicBezTo>
                <a:cubicBezTo>
                  <a:pt x="455634" y="2207202"/>
                  <a:pt x="539764" y="2223476"/>
                  <a:pt x="499924" y="2184649"/>
                </a:cubicBezTo>
                <a:cubicBezTo>
                  <a:pt x="460084" y="2145822"/>
                  <a:pt x="229147" y="1937631"/>
                  <a:pt x="145934" y="1724658"/>
                </a:cubicBezTo>
                <a:cubicBezTo>
                  <a:pt x="62721" y="1511685"/>
                  <a:pt x="-7488" y="1126080"/>
                  <a:pt x="643" y="906812"/>
                </a:cubicBezTo>
                <a:close/>
              </a:path>
            </a:pathLst>
          </a:custGeom>
          <a:solidFill>
            <a:srgbClr val="5B9BD5">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7156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56">
            <a:extLst>
              <a:ext uri="{FF2B5EF4-FFF2-40B4-BE49-F238E27FC236}">
                <a16:creationId xmlns:a16="http://schemas.microsoft.com/office/drawing/2014/main" id="{14BB5EE1-4490-4889-9A4F-4A10325A81BB}"/>
              </a:ext>
            </a:extLst>
          </p:cNvPr>
          <p:cNvSpPr/>
          <p:nvPr/>
        </p:nvSpPr>
        <p:spPr>
          <a:xfrm>
            <a:off x="3305411" y="2076710"/>
            <a:ext cx="2883117" cy="2793298"/>
          </a:xfrm>
          <a:prstGeom prst="ellipse">
            <a:avLst/>
          </a:prstGeom>
          <a:solidFill>
            <a:srgbClr val="FF99FF">
              <a:alpha val="30196"/>
            </a:srgbClr>
          </a:solid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571B2F-6DCB-4CC2-9F6F-FCE61A33DB20}"/>
              </a:ext>
            </a:extLst>
          </p:cNvPr>
          <p:cNvSpPr>
            <a:spLocks noGrp="1"/>
          </p:cNvSpPr>
          <p:nvPr>
            <p:ph type="title"/>
          </p:nvPr>
        </p:nvSpPr>
        <p:spPr>
          <a:xfrm>
            <a:off x="362014" y="-150541"/>
            <a:ext cx="10515600" cy="1384419"/>
          </a:xfrm>
        </p:spPr>
        <p:txBody>
          <a:bodyPr>
            <a:normAutofit/>
          </a:bodyPr>
          <a:lstStyle/>
          <a:p>
            <a:r>
              <a:rPr lang="en-US" dirty="0"/>
              <a:t>Now Suppose Stores A&amp;B Both Raise Prices: </a:t>
            </a:r>
            <a:br>
              <a:rPr lang="en-US" dirty="0"/>
            </a:br>
            <a:r>
              <a:rPr lang="en-US" i="1" dirty="0"/>
              <a:t>Will the SSNIP Be Profitable?</a:t>
            </a:r>
          </a:p>
        </p:txBody>
      </p:sp>
      <p:sp>
        <p:nvSpPr>
          <p:cNvPr id="3" name="Content Placeholder 2">
            <a:extLst>
              <a:ext uri="{FF2B5EF4-FFF2-40B4-BE49-F238E27FC236}">
                <a16:creationId xmlns:a16="http://schemas.microsoft.com/office/drawing/2014/main" id="{B71128C8-24E4-4B9F-B02C-B619AC164FA0}"/>
              </a:ext>
            </a:extLst>
          </p:cNvPr>
          <p:cNvSpPr>
            <a:spLocks noGrp="1"/>
          </p:cNvSpPr>
          <p:nvPr>
            <p:ph idx="1"/>
          </p:nvPr>
        </p:nvSpPr>
        <p:spPr>
          <a:xfrm>
            <a:off x="838200" y="1469204"/>
            <a:ext cx="10515600" cy="4707759"/>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1CE8DF6D-C647-44BA-95C7-7FDE0B7A9C5F}"/>
              </a:ext>
            </a:extLst>
          </p:cNvPr>
          <p:cNvSpPr>
            <a:spLocks noGrp="1"/>
          </p:cNvSpPr>
          <p:nvPr>
            <p:ph type="sldNum" sz="quarter" idx="12"/>
          </p:nvPr>
        </p:nvSpPr>
        <p:spPr/>
        <p:txBody>
          <a:bodyPr/>
          <a:lstStyle/>
          <a:p>
            <a:fld id="{A3FA0A93-60EE-4E9D-852F-604094E61050}" type="slidenum">
              <a:rPr lang="en-US" smtClean="0"/>
              <a:t>17</a:t>
            </a:fld>
            <a:endParaRPr lang="en-US" dirty="0"/>
          </a:p>
        </p:txBody>
      </p:sp>
      <p:sp>
        <p:nvSpPr>
          <p:cNvPr id="6" name="TextBox 5">
            <a:extLst>
              <a:ext uri="{FF2B5EF4-FFF2-40B4-BE49-F238E27FC236}">
                <a16:creationId xmlns:a16="http://schemas.microsoft.com/office/drawing/2014/main" id="{0CFE1DC9-CF7A-4408-9A4C-C66AE3F220B0}"/>
              </a:ext>
            </a:extLst>
          </p:cNvPr>
          <p:cNvSpPr txBox="1"/>
          <p:nvPr/>
        </p:nvSpPr>
        <p:spPr>
          <a:xfrm>
            <a:off x="4746970" y="3342220"/>
            <a:ext cx="758525" cy="400110"/>
          </a:xfrm>
          <a:prstGeom prst="rect">
            <a:avLst/>
          </a:prstGeom>
          <a:noFill/>
        </p:spPr>
        <p:txBody>
          <a:bodyPr wrap="square" rtlCol="0">
            <a:spAutoFit/>
          </a:bodyPr>
          <a:lstStyle/>
          <a:p>
            <a:r>
              <a:rPr lang="en-US" sz="2000" b="1" i="1" dirty="0">
                <a:solidFill>
                  <a:srgbClr val="C00000"/>
                </a:solidFill>
              </a:rPr>
              <a:t>CD</a:t>
            </a:r>
          </a:p>
        </p:txBody>
      </p:sp>
      <p:sp>
        <p:nvSpPr>
          <p:cNvPr id="12" name="TextBox 11">
            <a:extLst>
              <a:ext uri="{FF2B5EF4-FFF2-40B4-BE49-F238E27FC236}">
                <a16:creationId xmlns:a16="http://schemas.microsoft.com/office/drawing/2014/main" id="{CA18E792-E890-4D37-9053-9438928DFCEF}"/>
              </a:ext>
            </a:extLst>
          </p:cNvPr>
          <p:cNvSpPr txBox="1"/>
          <p:nvPr/>
        </p:nvSpPr>
        <p:spPr>
          <a:xfrm>
            <a:off x="2757344" y="2244569"/>
            <a:ext cx="133564" cy="400110"/>
          </a:xfrm>
          <a:prstGeom prst="rect">
            <a:avLst/>
          </a:prstGeom>
          <a:noFill/>
        </p:spPr>
        <p:txBody>
          <a:bodyPr wrap="square" rtlCol="0">
            <a:spAutoFit/>
          </a:bodyPr>
          <a:lstStyle/>
          <a:p>
            <a:r>
              <a:rPr lang="en-US" sz="2000" b="1" dirty="0"/>
              <a:t>A</a:t>
            </a:r>
          </a:p>
        </p:txBody>
      </p:sp>
      <p:sp>
        <p:nvSpPr>
          <p:cNvPr id="14" name="TextBox 13">
            <a:extLst>
              <a:ext uri="{FF2B5EF4-FFF2-40B4-BE49-F238E27FC236}">
                <a16:creationId xmlns:a16="http://schemas.microsoft.com/office/drawing/2014/main" id="{617D445C-9550-495D-AB8F-11C06065FF70}"/>
              </a:ext>
            </a:extLst>
          </p:cNvPr>
          <p:cNvSpPr txBox="1"/>
          <p:nvPr/>
        </p:nvSpPr>
        <p:spPr>
          <a:xfrm>
            <a:off x="2963072" y="2241457"/>
            <a:ext cx="89042" cy="400110"/>
          </a:xfrm>
          <a:prstGeom prst="rect">
            <a:avLst/>
          </a:prstGeom>
          <a:noFill/>
        </p:spPr>
        <p:txBody>
          <a:bodyPr wrap="square" rtlCol="0">
            <a:spAutoFit/>
          </a:bodyPr>
          <a:lstStyle/>
          <a:p>
            <a:r>
              <a:rPr lang="en-US" sz="2000" b="1" dirty="0"/>
              <a:t>B</a:t>
            </a:r>
          </a:p>
        </p:txBody>
      </p:sp>
      <p:sp>
        <p:nvSpPr>
          <p:cNvPr id="39" name="TextBox 38">
            <a:extLst>
              <a:ext uri="{FF2B5EF4-FFF2-40B4-BE49-F238E27FC236}">
                <a16:creationId xmlns:a16="http://schemas.microsoft.com/office/drawing/2014/main" id="{AF21F924-7027-401B-BD5B-5157127847C2}"/>
              </a:ext>
            </a:extLst>
          </p:cNvPr>
          <p:cNvSpPr txBox="1"/>
          <p:nvPr/>
        </p:nvSpPr>
        <p:spPr>
          <a:xfrm>
            <a:off x="10403860" y="3820476"/>
            <a:ext cx="299244" cy="707886"/>
          </a:xfrm>
          <a:prstGeom prst="rect">
            <a:avLst/>
          </a:prstGeom>
          <a:noFill/>
        </p:spPr>
        <p:txBody>
          <a:bodyPr wrap="square" rtlCol="0">
            <a:spAutoFit/>
          </a:bodyPr>
          <a:lstStyle/>
          <a:p>
            <a:endParaRPr lang="en-US" sz="2000" b="1" dirty="0"/>
          </a:p>
          <a:p>
            <a:endParaRPr lang="en-US" sz="2000" b="1" dirty="0"/>
          </a:p>
        </p:txBody>
      </p:sp>
      <p:sp>
        <p:nvSpPr>
          <p:cNvPr id="41" name="Oval 40">
            <a:extLst>
              <a:ext uri="{FF2B5EF4-FFF2-40B4-BE49-F238E27FC236}">
                <a16:creationId xmlns:a16="http://schemas.microsoft.com/office/drawing/2014/main" id="{F4B87D99-2E37-4847-9EB9-83FF61B4360D}"/>
              </a:ext>
            </a:extLst>
          </p:cNvPr>
          <p:cNvSpPr/>
          <p:nvPr/>
        </p:nvSpPr>
        <p:spPr>
          <a:xfrm>
            <a:off x="1730289" y="1285531"/>
            <a:ext cx="2883117" cy="2793298"/>
          </a:xfrm>
          <a:prstGeom prst="ellipse">
            <a:avLst/>
          </a:prstGeom>
          <a:solidFill>
            <a:schemeClr val="accent2">
              <a:lumMod val="60000"/>
              <a:lumOff val="40000"/>
              <a:alpha val="23137"/>
            </a:schemeClr>
          </a:solid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BBFE170E-AE39-4C53-BC83-58AECAA46ECF}"/>
              </a:ext>
            </a:extLst>
          </p:cNvPr>
          <p:cNvSpPr txBox="1"/>
          <p:nvPr/>
        </p:nvSpPr>
        <p:spPr>
          <a:xfrm>
            <a:off x="6480175" y="974020"/>
            <a:ext cx="4469603" cy="4247317"/>
          </a:xfrm>
          <a:prstGeom prst="rect">
            <a:avLst/>
          </a:prstGeom>
          <a:noFill/>
          <a:ln w="28575">
            <a:solidFill>
              <a:srgbClr val="0070C0"/>
            </a:solidFill>
          </a:ln>
        </p:spPr>
        <p:txBody>
          <a:bodyPr wrap="square">
            <a:spAutoFit/>
          </a:bodyPr>
          <a:lstStyle/>
          <a:p>
            <a:r>
              <a:rPr lang="en-US" dirty="0">
                <a:solidFill>
                  <a:srgbClr val="C00000"/>
                </a:solidFill>
              </a:rPr>
              <a:t>If Stores A &amp; B both raise price by a SSNIP</a:t>
            </a:r>
            <a:r>
              <a:rPr lang="en-US" dirty="0"/>
              <a:t>, they will lose the customers who are located in the remaining part of the Blue Football shaded area, who now will no longer be willing to drive to AB.    </a:t>
            </a:r>
          </a:p>
          <a:p>
            <a:endParaRPr lang="en-US" dirty="0"/>
          </a:p>
          <a:p>
            <a:r>
              <a:rPr lang="en-US" dirty="0"/>
              <a:t>If that is a high enough percentage of their customers, the SSNIP will not be profitable and an AB-only market definition would be rejected.  Then, the market then would be expanded to include Stores C&amp;D</a:t>
            </a:r>
            <a:br>
              <a:rPr lang="en-US" dirty="0"/>
            </a:br>
            <a:endParaRPr lang="en-US" b="1" i="1" dirty="0">
              <a:solidFill>
                <a:srgbClr val="0070C0"/>
              </a:solidFill>
            </a:endParaRPr>
          </a:p>
          <a:p>
            <a:r>
              <a:rPr lang="en-US" b="1" i="1" dirty="0">
                <a:solidFill>
                  <a:srgbClr val="0070C0"/>
                </a:solidFill>
              </a:rPr>
              <a:t>FTC typically assumes grocery store markets to be 3-5 mile circles around suburban stores</a:t>
            </a:r>
          </a:p>
          <a:p>
            <a:endParaRPr lang="en-US" dirty="0"/>
          </a:p>
        </p:txBody>
      </p:sp>
      <p:sp>
        <p:nvSpPr>
          <p:cNvPr id="5" name="Oval 4">
            <a:extLst>
              <a:ext uri="{FF2B5EF4-FFF2-40B4-BE49-F238E27FC236}">
                <a16:creationId xmlns:a16="http://schemas.microsoft.com/office/drawing/2014/main" id="{47681A7B-8328-4F68-9F03-20EBC4DF2B4E}"/>
              </a:ext>
            </a:extLst>
          </p:cNvPr>
          <p:cNvSpPr/>
          <p:nvPr/>
        </p:nvSpPr>
        <p:spPr>
          <a:xfrm rot="1664902">
            <a:off x="3399702" y="1994511"/>
            <a:ext cx="1118059" cy="2207453"/>
          </a:xfrm>
          <a:custGeom>
            <a:avLst/>
            <a:gdLst>
              <a:gd name="connsiteX0" fmla="*/ 0 w 1048214"/>
              <a:gd name="connsiteY0" fmla="*/ 991413 h 1982826"/>
              <a:gd name="connsiteX1" fmla="*/ 524107 w 1048214"/>
              <a:gd name="connsiteY1" fmla="*/ 0 h 1982826"/>
              <a:gd name="connsiteX2" fmla="*/ 1048214 w 1048214"/>
              <a:gd name="connsiteY2" fmla="*/ 991413 h 1982826"/>
              <a:gd name="connsiteX3" fmla="*/ 524107 w 1048214"/>
              <a:gd name="connsiteY3" fmla="*/ 1982826 h 1982826"/>
              <a:gd name="connsiteX4" fmla="*/ 0 w 1048214"/>
              <a:gd name="connsiteY4" fmla="*/ 991413 h 1982826"/>
              <a:gd name="connsiteX0" fmla="*/ 10 w 1048224"/>
              <a:gd name="connsiteY0" fmla="*/ 1055662 h 2047075"/>
              <a:gd name="connsiteX1" fmla="*/ 535238 w 1048224"/>
              <a:gd name="connsiteY1" fmla="*/ 0 h 2047075"/>
              <a:gd name="connsiteX2" fmla="*/ 1048224 w 1048224"/>
              <a:gd name="connsiteY2" fmla="*/ 1055662 h 2047075"/>
              <a:gd name="connsiteX3" fmla="*/ 524117 w 1048224"/>
              <a:gd name="connsiteY3" fmla="*/ 2047075 h 2047075"/>
              <a:gd name="connsiteX4" fmla="*/ 10 w 1048224"/>
              <a:gd name="connsiteY4" fmla="*/ 1055662 h 2047075"/>
              <a:gd name="connsiteX0" fmla="*/ 230 w 1048444"/>
              <a:gd name="connsiteY0" fmla="*/ 1055662 h 2044291"/>
              <a:gd name="connsiteX1" fmla="*/ 535458 w 1048444"/>
              <a:gd name="connsiteY1" fmla="*/ 0 h 2044291"/>
              <a:gd name="connsiteX2" fmla="*/ 1048444 w 1048444"/>
              <a:gd name="connsiteY2" fmla="*/ 1055662 h 2044291"/>
              <a:gd name="connsiteX3" fmla="*/ 486935 w 1048444"/>
              <a:gd name="connsiteY3" fmla="*/ 2044291 h 2044291"/>
              <a:gd name="connsiteX4" fmla="*/ 230 w 1048444"/>
              <a:gd name="connsiteY4" fmla="*/ 1055662 h 2044291"/>
              <a:gd name="connsiteX0" fmla="*/ 230 w 1048448"/>
              <a:gd name="connsiteY0" fmla="*/ 1055662 h 2167968"/>
              <a:gd name="connsiteX1" fmla="*/ 535458 w 1048448"/>
              <a:gd name="connsiteY1" fmla="*/ 0 h 2167968"/>
              <a:gd name="connsiteX2" fmla="*/ 1048444 w 1048448"/>
              <a:gd name="connsiteY2" fmla="*/ 1055662 h 2167968"/>
              <a:gd name="connsiteX3" fmla="*/ 545112 w 1048448"/>
              <a:gd name="connsiteY3" fmla="*/ 2044466 h 2167968"/>
              <a:gd name="connsiteX4" fmla="*/ 486935 w 1048448"/>
              <a:gd name="connsiteY4" fmla="*/ 2044291 h 2167968"/>
              <a:gd name="connsiteX5" fmla="*/ 230 w 1048448"/>
              <a:gd name="connsiteY5" fmla="*/ 1055662 h 2167968"/>
              <a:gd name="connsiteX0" fmla="*/ 134 w 1048360"/>
              <a:gd name="connsiteY0" fmla="*/ 1055662 h 2093589"/>
              <a:gd name="connsiteX1" fmla="*/ 535362 w 1048360"/>
              <a:gd name="connsiteY1" fmla="*/ 0 h 2093589"/>
              <a:gd name="connsiteX2" fmla="*/ 1048348 w 1048360"/>
              <a:gd name="connsiteY2" fmla="*/ 1055662 h 2093589"/>
              <a:gd name="connsiteX3" fmla="*/ 798911 w 1048360"/>
              <a:gd name="connsiteY3" fmla="*/ 1852495 h 2093589"/>
              <a:gd name="connsiteX4" fmla="*/ 486839 w 1048360"/>
              <a:gd name="connsiteY4" fmla="*/ 2044291 h 2093589"/>
              <a:gd name="connsiteX5" fmla="*/ 134 w 1048360"/>
              <a:gd name="connsiteY5" fmla="*/ 1055662 h 2093589"/>
              <a:gd name="connsiteX0" fmla="*/ 7028 w 1055254"/>
              <a:gd name="connsiteY0" fmla="*/ 1055662 h 1988775"/>
              <a:gd name="connsiteX1" fmla="*/ 542256 w 1055254"/>
              <a:gd name="connsiteY1" fmla="*/ 0 h 1988775"/>
              <a:gd name="connsiteX2" fmla="*/ 1055242 w 1055254"/>
              <a:gd name="connsiteY2" fmla="*/ 1055662 h 1988775"/>
              <a:gd name="connsiteX3" fmla="*/ 805805 w 1055254"/>
              <a:gd name="connsiteY3" fmla="*/ 1852495 h 1988775"/>
              <a:gd name="connsiteX4" fmla="*/ 273783 w 1055254"/>
              <a:gd name="connsiteY4" fmla="*/ 1899453 h 1988775"/>
              <a:gd name="connsiteX5" fmla="*/ 7028 w 1055254"/>
              <a:gd name="connsiteY5" fmla="*/ 1055662 h 1988775"/>
              <a:gd name="connsiteX0" fmla="*/ 7028 w 1055253"/>
              <a:gd name="connsiteY0" fmla="*/ 1055662 h 2004295"/>
              <a:gd name="connsiteX1" fmla="*/ 542256 w 1055253"/>
              <a:gd name="connsiteY1" fmla="*/ 0 h 2004295"/>
              <a:gd name="connsiteX2" fmla="*/ 1055242 w 1055253"/>
              <a:gd name="connsiteY2" fmla="*/ 1055662 h 2004295"/>
              <a:gd name="connsiteX3" fmla="*/ 805805 w 1055253"/>
              <a:gd name="connsiteY3" fmla="*/ 1852495 h 2004295"/>
              <a:gd name="connsiteX4" fmla="*/ 534701 w 1055253"/>
              <a:gd name="connsiteY4" fmla="*/ 1986136 h 2004295"/>
              <a:gd name="connsiteX5" fmla="*/ 273783 w 1055253"/>
              <a:gd name="connsiteY5" fmla="*/ 1899453 h 2004295"/>
              <a:gd name="connsiteX6" fmla="*/ 7028 w 1055253"/>
              <a:gd name="connsiteY6" fmla="*/ 1055662 h 2004295"/>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778 w 1054003"/>
              <a:gd name="connsiteY0" fmla="*/ 1055662 h 2133068"/>
              <a:gd name="connsiteX1" fmla="*/ 541006 w 1054003"/>
              <a:gd name="connsiteY1" fmla="*/ 0 h 2133068"/>
              <a:gd name="connsiteX2" fmla="*/ 1053992 w 1054003"/>
              <a:gd name="connsiteY2" fmla="*/ 1055662 h 2133068"/>
              <a:gd name="connsiteX3" fmla="*/ 804555 w 1054003"/>
              <a:gd name="connsiteY3" fmla="*/ 1852495 h 2133068"/>
              <a:gd name="connsiteX4" fmla="*/ 511575 w 1054003"/>
              <a:gd name="connsiteY4" fmla="*/ 2132413 h 2133068"/>
              <a:gd name="connsiteX5" fmla="*/ 272533 w 1054003"/>
              <a:gd name="connsiteY5" fmla="*/ 1899453 h 2133068"/>
              <a:gd name="connsiteX6" fmla="*/ 5778 w 1054003"/>
              <a:gd name="connsiteY6" fmla="*/ 1055662 h 2133068"/>
              <a:gd name="connsiteX0" fmla="*/ 5778 w 1054003"/>
              <a:gd name="connsiteY0" fmla="*/ 1055662 h 2138572"/>
              <a:gd name="connsiteX1" fmla="*/ 541006 w 1054003"/>
              <a:gd name="connsiteY1" fmla="*/ 0 h 2138572"/>
              <a:gd name="connsiteX2" fmla="*/ 1053992 w 1054003"/>
              <a:gd name="connsiteY2" fmla="*/ 1055662 h 2138572"/>
              <a:gd name="connsiteX3" fmla="*/ 804555 w 1054003"/>
              <a:gd name="connsiteY3" fmla="*/ 1852495 h 2138572"/>
              <a:gd name="connsiteX4" fmla="*/ 511575 w 1054003"/>
              <a:gd name="connsiteY4" fmla="*/ 2132413 h 2138572"/>
              <a:gd name="connsiteX5" fmla="*/ 347722 w 1054003"/>
              <a:gd name="connsiteY5" fmla="*/ 2034431 h 2138572"/>
              <a:gd name="connsiteX6" fmla="*/ 272533 w 1054003"/>
              <a:gd name="connsiteY6" fmla="*/ 1899453 h 2138572"/>
              <a:gd name="connsiteX7" fmla="*/ 5778 w 1054003"/>
              <a:gd name="connsiteY7" fmla="*/ 1055662 h 2138572"/>
              <a:gd name="connsiteX0" fmla="*/ 5667 w 1053892"/>
              <a:gd name="connsiteY0" fmla="*/ 1055662 h 2162987"/>
              <a:gd name="connsiteX1" fmla="*/ 540895 w 1053892"/>
              <a:gd name="connsiteY1" fmla="*/ 0 h 2162987"/>
              <a:gd name="connsiteX2" fmla="*/ 1053881 w 1053892"/>
              <a:gd name="connsiteY2" fmla="*/ 1055662 h 2162987"/>
              <a:gd name="connsiteX3" fmla="*/ 804444 w 1053892"/>
              <a:gd name="connsiteY3" fmla="*/ 1852495 h 2162987"/>
              <a:gd name="connsiteX4" fmla="*/ 511464 w 1053892"/>
              <a:gd name="connsiteY4" fmla="*/ 2132413 h 2162987"/>
              <a:gd name="connsiteX5" fmla="*/ 479615 w 1053892"/>
              <a:gd name="connsiteY5" fmla="*/ 2140183 h 2162987"/>
              <a:gd name="connsiteX6" fmla="*/ 272422 w 1053892"/>
              <a:gd name="connsiteY6" fmla="*/ 1899453 h 2162987"/>
              <a:gd name="connsiteX7" fmla="*/ 5667 w 1053892"/>
              <a:gd name="connsiteY7" fmla="*/ 1055662 h 2162987"/>
              <a:gd name="connsiteX0" fmla="*/ 21875 w 1070100"/>
              <a:gd name="connsiteY0" fmla="*/ 1055662 h 2162987"/>
              <a:gd name="connsiteX1" fmla="*/ 557103 w 1070100"/>
              <a:gd name="connsiteY1" fmla="*/ 0 h 2162987"/>
              <a:gd name="connsiteX2" fmla="*/ 1070089 w 1070100"/>
              <a:gd name="connsiteY2" fmla="*/ 1055662 h 2162987"/>
              <a:gd name="connsiteX3" fmla="*/ 820652 w 1070100"/>
              <a:gd name="connsiteY3" fmla="*/ 1852495 h 2162987"/>
              <a:gd name="connsiteX4" fmla="*/ 527672 w 1070100"/>
              <a:gd name="connsiteY4" fmla="*/ 2132413 h 2162987"/>
              <a:gd name="connsiteX5" fmla="*/ 495823 w 1070100"/>
              <a:gd name="connsiteY5" fmla="*/ 2140183 h 2162987"/>
              <a:gd name="connsiteX6" fmla="*/ 141833 w 1070100"/>
              <a:gd name="connsiteY6" fmla="*/ 1680192 h 2162987"/>
              <a:gd name="connsiteX7" fmla="*/ 21875 w 1070100"/>
              <a:gd name="connsiteY7" fmla="*/ 1055662 h 2162987"/>
              <a:gd name="connsiteX0" fmla="*/ 19461 w 1093019"/>
              <a:gd name="connsiteY0" fmla="*/ 863565 h 2164206"/>
              <a:gd name="connsiteX1" fmla="*/ 580022 w 1093019"/>
              <a:gd name="connsiteY1" fmla="*/ 1219 h 2164206"/>
              <a:gd name="connsiteX2" fmla="*/ 1093008 w 1093019"/>
              <a:gd name="connsiteY2" fmla="*/ 1056881 h 2164206"/>
              <a:gd name="connsiteX3" fmla="*/ 843571 w 1093019"/>
              <a:gd name="connsiteY3" fmla="*/ 1853714 h 2164206"/>
              <a:gd name="connsiteX4" fmla="*/ 550591 w 1093019"/>
              <a:gd name="connsiteY4" fmla="*/ 2133632 h 2164206"/>
              <a:gd name="connsiteX5" fmla="*/ 518742 w 1093019"/>
              <a:gd name="connsiteY5" fmla="*/ 2141402 h 2164206"/>
              <a:gd name="connsiteX6" fmla="*/ 164752 w 1093019"/>
              <a:gd name="connsiteY6" fmla="*/ 1681411 h 2164206"/>
              <a:gd name="connsiteX7" fmla="*/ 19461 w 1093019"/>
              <a:gd name="connsiteY7" fmla="*/ 863565 h 2164206"/>
              <a:gd name="connsiteX0" fmla="*/ 19461 w 1135789"/>
              <a:gd name="connsiteY0" fmla="*/ 863619 h 2164260"/>
              <a:gd name="connsiteX1" fmla="*/ 580022 w 1135789"/>
              <a:gd name="connsiteY1" fmla="*/ 1273 h 2164260"/>
              <a:gd name="connsiteX2" fmla="*/ 1135780 w 1135789"/>
              <a:gd name="connsiteY2" fmla="*/ 1061388 h 2164260"/>
              <a:gd name="connsiteX3" fmla="*/ 843571 w 1135789"/>
              <a:gd name="connsiteY3" fmla="*/ 1853768 h 2164260"/>
              <a:gd name="connsiteX4" fmla="*/ 550591 w 1135789"/>
              <a:gd name="connsiteY4" fmla="*/ 2133686 h 2164260"/>
              <a:gd name="connsiteX5" fmla="*/ 518742 w 1135789"/>
              <a:gd name="connsiteY5" fmla="*/ 2141456 h 2164260"/>
              <a:gd name="connsiteX6" fmla="*/ 164752 w 1135789"/>
              <a:gd name="connsiteY6" fmla="*/ 1681465 h 2164260"/>
              <a:gd name="connsiteX7" fmla="*/ 19461 w 1135789"/>
              <a:gd name="connsiteY7" fmla="*/ 863619 h 2164260"/>
              <a:gd name="connsiteX0" fmla="*/ 19461 w 1136737"/>
              <a:gd name="connsiteY0" fmla="*/ 872252 h 2172893"/>
              <a:gd name="connsiteX1" fmla="*/ 580022 w 1136737"/>
              <a:gd name="connsiteY1" fmla="*/ 9906 h 2172893"/>
              <a:gd name="connsiteX2" fmla="*/ 924554 w 1136737"/>
              <a:gd name="connsiteY2" fmla="*/ 445165 h 2172893"/>
              <a:gd name="connsiteX3" fmla="*/ 1135780 w 1136737"/>
              <a:gd name="connsiteY3" fmla="*/ 1070021 h 2172893"/>
              <a:gd name="connsiteX4" fmla="*/ 843571 w 1136737"/>
              <a:gd name="connsiteY4" fmla="*/ 1862401 h 2172893"/>
              <a:gd name="connsiteX5" fmla="*/ 550591 w 1136737"/>
              <a:gd name="connsiteY5" fmla="*/ 2142319 h 2172893"/>
              <a:gd name="connsiteX6" fmla="*/ 518742 w 1136737"/>
              <a:gd name="connsiteY6" fmla="*/ 2150089 h 2172893"/>
              <a:gd name="connsiteX7" fmla="*/ 164752 w 1136737"/>
              <a:gd name="connsiteY7" fmla="*/ 1690098 h 2172893"/>
              <a:gd name="connsiteX8" fmla="*/ 19461 w 1136737"/>
              <a:gd name="connsiteY8" fmla="*/ 872252 h 2172893"/>
              <a:gd name="connsiteX0" fmla="*/ 19461 w 1136875"/>
              <a:gd name="connsiteY0" fmla="*/ 877499 h 2178140"/>
              <a:gd name="connsiteX1" fmla="*/ 580022 w 1136875"/>
              <a:gd name="connsiteY1" fmla="*/ 15153 h 2178140"/>
              <a:gd name="connsiteX2" fmla="*/ 942713 w 1136875"/>
              <a:gd name="connsiteY2" fmla="*/ 382461 h 2178140"/>
              <a:gd name="connsiteX3" fmla="*/ 1135780 w 1136875"/>
              <a:gd name="connsiteY3" fmla="*/ 1075268 h 2178140"/>
              <a:gd name="connsiteX4" fmla="*/ 843571 w 1136875"/>
              <a:gd name="connsiteY4" fmla="*/ 1867648 h 2178140"/>
              <a:gd name="connsiteX5" fmla="*/ 550591 w 1136875"/>
              <a:gd name="connsiteY5" fmla="*/ 2147566 h 2178140"/>
              <a:gd name="connsiteX6" fmla="*/ 518742 w 1136875"/>
              <a:gd name="connsiteY6" fmla="*/ 2155336 h 2178140"/>
              <a:gd name="connsiteX7" fmla="*/ 164752 w 1136875"/>
              <a:gd name="connsiteY7" fmla="*/ 1695345 h 2178140"/>
              <a:gd name="connsiteX8" fmla="*/ 19461 w 1136875"/>
              <a:gd name="connsiteY8" fmla="*/ 877499 h 2178140"/>
              <a:gd name="connsiteX0" fmla="*/ 19461 w 1136875"/>
              <a:gd name="connsiteY0" fmla="*/ 877734 h 2178375"/>
              <a:gd name="connsiteX1" fmla="*/ 580022 w 1136875"/>
              <a:gd name="connsiteY1" fmla="*/ 15388 h 2178375"/>
              <a:gd name="connsiteX2" fmla="*/ 942713 w 1136875"/>
              <a:gd name="connsiteY2" fmla="*/ 382696 h 2178375"/>
              <a:gd name="connsiteX3" fmla="*/ 1135780 w 1136875"/>
              <a:gd name="connsiteY3" fmla="*/ 1075503 h 2178375"/>
              <a:gd name="connsiteX4" fmla="*/ 843571 w 1136875"/>
              <a:gd name="connsiteY4" fmla="*/ 1867883 h 2178375"/>
              <a:gd name="connsiteX5" fmla="*/ 550591 w 1136875"/>
              <a:gd name="connsiteY5" fmla="*/ 2147801 h 2178375"/>
              <a:gd name="connsiteX6" fmla="*/ 518742 w 1136875"/>
              <a:gd name="connsiteY6" fmla="*/ 2155571 h 2178375"/>
              <a:gd name="connsiteX7" fmla="*/ 164752 w 1136875"/>
              <a:gd name="connsiteY7" fmla="*/ 1695580 h 2178375"/>
              <a:gd name="connsiteX8" fmla="*/ 19461 w 1136875"/>
              <a:gd name="connsiteY8" fmla="*/ 877734 h 2178375"/>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837458 w 1130762"/>
              <a:gd name="connsiteY4" fmla="*/ 1843936 h 2154428"/>
              <a:gd name="connsiteX5" fmla="*/ 544478 w 1130762"/>
              <a:gd name="connsiteY5" fmla="*/ 2123854 h 2154428"/>
              <a:gd name="connsiteX6" fmla="*/ 512629 w 1130762"/>
              <a:gd name="connsiteY6" fmla="*/ 2131624 h 2154428"/>
              <a:gd name="connsiteX7" fmla="*/ 158639 w 1130762"/>
              <a:gd name="connsiteY7" fmla="*/ 1671633 h 2154428"/>
              <a:gd name="connsiteX8" fmla="*/ 13348 w 1130762"/>
              <a:gd name="connsiteY8" fmla="*/ 853787 h 2154428"/>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997318 w 1130762"/>
              <a:gd name="connsiteY4" fmla="*/ 1490299 h 2154428"/>
              <a:gd name="connsiteX5" fmla="*/ 837458 w 1130762"/>
              <a:gd name="connsiteY5" fmla="*/ 1843936 h 2154428"/>
              <a:gd name="connsiteX6" fmla="*/ 544478 w 1130762"/>
              <a:gd name="connsiteY6" fmla="*/ 2123854 h 2154428"/>
              <a:gd name="connsiteX7" fmla="*/ 512629 w 1130762"/>
              <a:gd name="connsiteY7" fmla="*/ 2131624 h 2154428"/>
              <a:gd name="connsiteX8" fmla="*/ 158639 w 1130762"/>
              <a:gd name="connsiteY8" fmla="*/ 1671633 h 2154428"/>
              <a:gd name="connsiteX9" fmla="*/ 13348 w 1130762"/>
              <a:gd name="connsiteY9" fmla="*/ 853787 h 2154428"/>
              <a:gd name="connsiteX0" fmla="*/ 13348 w 1130764"/>
              <a:gd name="connsiteY0" fmla="*/ 853787 h 2154428"/>
              <a:gd name="connsiteX1" fmla="*/ 474843 w 1130764"/>
              <a:gd name="connsiteY1" fmla="*/ 16607 h 2154428"/>
              <a:gd name="connsiteX2" fmla="*/ 936600 w 1130764"/>
              <a:gd name="connsiteY2" fmla="*/ 358749 h 2154428"/>
              <a:gd name="connsiteX3" fmla="*/ 1129667 w 1130764"/>
              <a:gd name="connsiteY3" fmla="*/ 1051556 h 2154428"/>
              <a:gd name="connsiteX4" fmla="*/ 1029168 w 1130764"/>
              <a:gd name="connsiteY4" fmla="*/ 1482528 h 2154428"/>
              <a:gd name="connsiteX5" fmla="*/ 837458 w 1130764"/>
              <a:gd name="connsiteY5" fmla="*/ 1843936 h 2154428"/>
              <a:gd name="connsiteX6" fmla="*/ 544478 w 1130764"/>
              <a:gd name="connsiteY6" fmla="*/ 2123854 h 2154428"/>
              <a:gd name="connsiteX7" fmla="*/ 512629 w 1130764"/>
              <a:gd name="connsiteY7" fmla="*/ 2131624 h 2154428"/>
              <a:gd name="connsiteX8" fmla="*/ 158639 w 1130764"/>
              <a:gd name="connsiteY8" fmla="*/ 1671633 h 2154428"/>
              <a:gd name="connsiteX9" fmla="*/ 13348 w 1130764"/>
              <a:gd name="connsiteY9" fmla="*/ 853787 h 2154428"/>
              <a:gd name="connsiteX0" fmla="*/ 13348 w 1130764"/>
              <a:gd name="connsiteY0" fmla="*/ 906715 h 2207356"/>
              <a:gd name="connsiteX1" fmla="*/ 474843 w 1130764"/>
              <a:gd name="connsiteY1" fmla="*/ 69535 h 2207356"/>
              <a:gd name="connsiteX2" fmla="*/ 640024 w 1130764"/>
              <a:gd name="connsiteY2" fmla="*/ 87030 h 2207356"/>
              <a:gd name="connsiteX3" fmla="*/ 936600 w 1130764"/>
              <a:gd name="connsiteY3" fmla="*/ 411677 h 2207356"/>
              <a:gd name="connsiteX4" fmla="*/ 1129667 w 1130764"/>
              <a:gd name="connsiteY4" fmla="*/ 1104484 h 2207356"/>
              <a:gd name="connsiteX5" fmla="*/ 1029168 w 1130764"/>
              <a:gd name="connsiteY5" fmla="*/ 1535456 h 2207356"/>
              <a:gd name="connsiteX6" fmla="*/ 837458 w 1130764"/>
              <a:gd name="connsiteY6" fmla="*/ 1896864 h 2207356"/>
              <a:gd name="connsiteX7" fmla="*/ 544478 w 1130764"/>
              <a:gd name="connsiteY7" fmla="*/ 2176782 h 2207356"/>
              <a:gd name="connsiteX8" fmla="*/ 512629 w 1130764"/>
              <a:gd name="connsiteY8" fmla="*/ 2184552 h 2207356"/>
              <a:gd name="connsiteX9" fmla="*/ 158639 w 1130764"/>
              <a:gd name="connsiteY9" fmla="*/ 1724561 h 2207356"/>
              <a:gd name="connsiteX10" fmla="*/ 13348 w 1130764"/>
              <a:gd name="connsiteY10" fmla="*/ 906715 h 2207356"/>
              <a:gd name="connsiteX0" fmla="*/ 13348 w 1130764"/>
              <a:gd name="connsiteY0" fmla="*/ 913533 h 2214174"/>
              <a:gd name="connsiteX1" fmla="*/ 474843 w 1130764"/>
              <a:gd name="connsiteY1" fmla="*/ 76353 h 2214174"/>
              <a:gd name="connsiteX2" fmla="*/ 671690 w 1130764"/>
              <a:gd name="connsiteY2" fmla="*/ 77189 h 2214174"/>
              <a:gd name="connsiteX3" fmla="*/ 936600 w 1130764"/>
              <a:gd name="connsiteY3" fmla="*/ 418495 h 2214174"/>
              <a:gd name="connsiteX4" fmla="*/ 1129667 w 1130764"/>
              <a:gd name="connsiteY4" fmla="*/ 1111302 h 2214174"/>
              <a:gd name="connsiteX5" fmla="*/ 1029168 w 1130764"/>
              <a:gd name="connsiteY5" fmla="*/ 1542274 h 2214174"/>
              <a:gd name="connsiteX6" fmla="*/ 837458 w 1130764"/>
              <a:gd name="connsiteY6" fmla="*/ 1903682 h 2214174"/>
              <a:gd name="connsiteX7" fmla="*/ 544478 w 1130764"/>
              <a:gd name="connsiteY7" fmla="*/ 2183600 h 2214174"/>
              <a:gd name="connsiteX8" fmla="*/ 512629 w 1130764"/>
              <a:gd name="connsiteY8" fmla="*/ 2191370 h 2214174"/>
              <a:gd name="connsiteX9" fmla="*/ 158639 w 1130764"/>
              <a:gd name="connsiteY9" fmla="*/ 1731379 h 2214174"/>
              <a:gd name="connsiteX10" fmla="*/ 13348 w 1130764"/>
              <a:gd name="connsiteY10" fmla="*/ 913533 h 2214174"/>
              <a:gd name="connsiteX0" fmla="*/ 13348 w 1130764"/>
              <a:gd name="connsiteY0" fmla="*/ 878938 h 2179579"/>
              <a:gd name="connsiteX1" fmla="*/ 235754 w 1130764"/>
              <a:gd name="connsiteY1" fmla="*/ 375257 h 2179579"/>
              <a:gd name="connsiteX2" fmla="*/ 474843 w 1130764"/>
              <a:gd name="connsiteY2" fmla="*/ 41758 h 2179579"/>
              <a:gd name="connsiteX3" fmla="*/ 671690 w 1130764"/>
              <a:gd name="connsiteY3" fmla="*/ 42594 h 2179579"/>
              <a:gd name="connsiteX4" fmla="*/ 936600 w 1130764"/>
              <a:gd name="connsiteY4" fmla="*/ 383900 h 2179579"/>
              <a:gd name="connsiteX5" fmla="*/ 1129667 w 1130764"/>
              <a:gd name="connsiteY5" fmla="*/ 1076707 h 2179579"/>
              <a:gd name="connsiteX6" fmla="*/ 1029168 w 1130764"/>
              <a:gd name="connsiteY6" fmla="*/ 1507679 h 2179579"/>
              <a:gd name="connsiteX7" fmla="*/ 837458 w 1130764"/>
              <a:gd name="connsiteY7" fmla="*/ 1869087 h 2179579"/>
              <a:gd name="connsiteX8" fmla="*/ 544478 w 1130764"/>
              <a:gd name="connsiteY8" fmla="*/ 2149005 h 2179579"/>
              <a:gd name="connsiteX9" fmla="*/ 512629 w 1130764"/>
              <a:gd name="connsiteY9" fmla="*/ 2156775 h 2179579"/>
              <a:gd name="connsiteX10" fmla="*/ 158639 w 1130764"/>
              <a:gd name="connsiteY10" fmla="*/ 1696784 h 2179579"/>
              <a:gd name="connsiteX11" fmla="*/ 13348 w 1130764"/>
              <a:gd name="connsiteY11" fmla="*/ 878938 h 2179579"/>
              <a:gd name="connsiteX0" fmla="*/ 643 w 1118059"/>
              <a:gd name="connsiteY0" fmla="*/ 879308 h 2179949"/>
              <a:gd name="connsiteX1" fmla="*/ 194718 w 1118059"/>
              <a:gd name="connsiteY1" fmla="*/ 381547 h 2179949"/>
              <a:gd name="connsiteX2" fmla="*/ 462138 w 1118059"/>
              <a:gd name="connsiteY2" fmla="*/ 42128 h 2179949"/>
              <a:gd name="connsiteX3" fmla="*/ 658985 w 1118059"/>
              <a:gd name="connsiteY3" fmla="*/ 42964 h 2179949"/>
              <a:gd name="connsiteX4" fmla="*/ 923895 w 1118059"/>
              <a:gd name="connsiteY4" fmla="*/ 384270 h 2179949"/>
              <a:gd name="connsiteX5" fmla="*/ 1116962 w 1118059"/>
              <a:gd name="connsiteY5" fmla="*/ 1077077 h 2179949"/>
              <a:gd name="connsiteX6" fmla="*/ 1016463 w 1118059"/>
              <a:gd name="connsiteY6" fmla="*/ 1508049 h 2179949"/>
              <a:gd name="connsiteX7" fmla="*/ 824753 w 1118059"/>
              <a:gd name="connsiteY7" fmla="*/ 1869457 h 2179949"/>
              <a:gd name="connsiteX8" fmla="*/ 531773 w 1118059"/>
              <a:gd name="connsiteY8" fmla="*/ 2149375 h 2179949"/>
              <a:gd name="connsiteX9" fmla="*/ 499924 w 1118059"/>
              <a:gd name="connsiteY9" fmla="*/ 2157145 h 2179949"/>
              <a:gd name="connsiteX10" fmla="*/ 145934 w 1118059"/>
              <a:gd name="connsiteY10" fmla="*/ 1697154 h 2179949"/>
              <a:gd name="connsiteX11" fmla="*/ 643 w 1118059"/>
              <a:gd name="connsiteY11" fmla="*/ 879308 h 2179949"/>
              <a:gd name="connsiteX0" fmla="*/ 643 w 1118059"/>
              <a:gd name="connsiteY0" fmla="*/ 880429 h 2181070"/>
              <a:gd name="connsiteX1" fmla="*/ 194718 w 1118059"/>
              <a:gd name="connsiteY1" fmla="*/ 382668 h 2181070"/>
              <a:gd name="connsiteX2" fmla="*/ 462138 w 1118059"/>
              <a:gd name="connsiteY2" fmla="*/ 43249 h 2181070"/>
              <a:gd name="connsiteX3" fmla="*/ 559280 w 1118059"/>
              <a:gd name="connsiteY3" fmla="*/ 4739 h 2181070"/>
              <a:gd name="connsiteX4" fmla="*/ 658985 w 1118059"/>
              <a:gd name="connsiteY4" fmla="*/ 44085 h 2181070"/>
              <a:gd name="connsiteX5" fmla="*/ 923895 w 1118059"/>
              <a:gd name="connsiteY5" fmla="*/ 385391 h 2181070"/>
              <a:gd name="connsiteX6" fmla="*/ 1116962 w 1118059"/>
              <a:gd name="connsiteY6" fmla="*/ 1078198 h 2181070"/>
              <a:gd name="connsiteX7" fmla="*/ 1016463 w 1118059"/>
              <a:gd name="connsiteY7" fmla="*/ 1509170 h 2181070"/>
              <a:gd name="connsiteX8" fmla="*/ 824753 w 1118059"/>
              <a:gd name="connsiteY8" fmla="*/ 1870578 h 2181070"/>
              <a:gd name="connsiteX9" fmla="*/ 531773 w 1118059"/>
              <a:gd name="connsiteY9" fmla="*/ 2150496 h 2181070"/>
              <a:gd name="connsiteX10" fmla="*/ 499924 w 1118059"/>
              <a:gd name="connsiteY10" fmla="*/ 2158266 h 2181070"/>
              <a:gd name="connsiteX11" fmla="*/ 145934 w 1118059"/>
              <a:gd name="connsiteY11" fmla="*/ 1698275 h 2181070"/>
              <a:gd name="connsiteX12" fmla="*/ 643 w 1118059"/>
              <a:gd name="connsiteY12" fmla="*/ 880429 h 2181070"/>
              <a:gd name="connsiteX0" fmla="*/ 643 w 1118059"/>
              <a:gd name="connsiteY0" fmla="*/ 906812 h 2207453"/>
              <a:gd name="connsiteX1" fmla="*/ 194718 w 1118059"/>
              <a:gd name="connsiteY1" fmla="*/ 409051 h 2207453"/>
              <a:gd name="connsiteX2" fmla="*/ 462138 w 1118059"/>
              <a:gd name="connsiteY2" fmla="*/ 69632 h 2207453"/>
              <a:gd name="connsiteX3" fmla="*/ 574043 w 1118059"/>
              <a:gd name="connsiteY3" fmla="*/ 6 h 2207453"/>
              <a:gd name="connsiteX4" fmla="*/ 658985 w 1118059"/>
              <a:gd name="connsiteY4" fmla="*/ 70468 h 2207453"/>
              <a:gd name="connsiteX5" fmla="*/ 923895 w 1118059"/>
              <a:gd name="connsiteY5" fmla="*/ 411774 h 2207453"/>
              <a:gd name="connsiteX6" fmla="*/ 1116962 w 1118059"/>
              <a:gd name="connsiteY6" fmla="*/ 1104581 h 2207453"/>
              <a:gd name="connsiteX7" fmla="*/ 1016463 w 1118059"/>
              <a:gd name="connsiteY7" fmla="*/ 1535553 h 2207453"/>
              <a:gd name="connsiteX8" fmla="*/ 824753 w 1118059"/>
              <a:gd name="connsiteY8" fmla="*/ 1896961 h 2207453"/>
              <a:gd name="connsiteX9" fmla="*/ 531773 w 1118059"/>
              <a:gd name="connsiteY9" fmla="*/ 2176879 h 2207453"/>
              <a:gd name="connsiteX10" fmla="*/ 499924 w 1118059"/>
              <a:gd name="connsiteY10" fmla="*/ 2184649 h 2207453"/>
              <a:gd name="connsiteX11" fmla="*/ 145934 w 1118059"/>
              <a:gd name="connsiteY11" fmla="*/ 1724658 h 2207453"/>
              <a:gd name="connsiteX12" fmla="*/ 643 w 1118059"/>
              <a:gd name="connsiteY12" fmla="*/ 906812 h 220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8059" h="2207453">
                <a:moveTo>
                  <a:pt x="643" y="906812"/>
                </a:moveTo>
                <a:cubicBezTo>
                  <a:pt x="8774" y="687544"/>
                  <a:pt x="117802" y="548581"/>
                  <a:pt x="194718" y="409051"/>
                </a:cubicBezTo>
                <a:cubicBezTo>
                  <a:pt x="271634" y="269521"/>
                  <a:pt x="398917" y="137806"/>
                  <a:pt x="462138" y="69632"/>
                </a:cubicBezTo>
                <a:cubicBezTo>
                  <a:pt x="525359" y="1458"/>
                  <a:pt x="541235" y="-133"/>
                  <a:pt x="574043" y="6"/>
                </a:cubicBezTo>
                <a:cubicBezTo>
                  <a:pt x="606851" y="145"/>
                  <a:pt x="598216" y="7026"/>
                  <a:pt x="658985" y="70468"/>
                </a:cubicBezTo>
                <a:cubicBezTo>
                  <a:pt x="719754" y="133910"/>
                  <a:pt x="842288" y="242198"/>
                  <a:pt x="923895" y="411774"/>
                </a:cubicBezTo>
                <a:cubicBezTo>
                  <a:pt x="1016521" y="588460"/>
                  <a:pt x="1130459" y="868375"/>
                  <a:pt x="1116962" y="1104581"/>
                </a:cubicBezTo>
                <a:cubicBezTo>
                  <a:pt x="1127082" y="1293172"/>
                  <a:pt x="1065164" y="1403490"/>
                  <a:pt x="1016463" y="1535553"/>
                </a:cubicBezTo>
                <a:cubicBezTo>
                  <a:pt x="967762" y="1667616"/>
                  <a:pt x="900226" y="1791368"/>
                  <a:pt x="824753" y="1896961"/>
                </a:cubicBezTo>
                <a:cubicBezTo>
                  <a:pt x="749280" y="2002554"/>
                  <a:pt x="607912" y="2146556"/>
                  <a:pt x="531773" y="2176879"/>
                </a:cubicBezTo>
                <a:cubicBezTo>
                  <a:pt x="455634" y="2207202"/>
                  <a:pt x="539764" y="2223476"/>
                  <a:pt x="499924" y="2184649"/>
                </a:cubicBezTo>
                <a:cubicBezTo>
                  <a:pt x="460084" y="2145822"/>
                  <a:pt x="229147" y="1937631"/>
                  <a:pt x="145934" y="1724658"/>
                </a:cubicBezTo>
                <a:cubicBezTo>
                  <a:pt x="62721" y="1511685"/>
                  <a:pt x="-7488" y="1126080"/>
                  <a:pt x="643" y="906812"/>
                </a:cubicBezTo>
                <a:close/>
              </a:path>
            </a:pathLst>
          </a:custGeom>
          <a:solidFill>
            <a:srgbClr val="5B9BD5">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5530ECC-3820-466C-BCB7-59B5864C8119}"/>
              </a:ext>
            </a:extLst>
          </p:cNvPr>
          <p:cNvSpPr/>
          <p:nvPr/>
        </p:nvSpPr>
        <p:spPr>
          <a:xfrm>
            <a:off x="1942811" y="1595313"/>
            <a:ext cx="2218606" cy="2092508"/>
          </a:xfrm>
          <a:prstGeom prst="ellipse">
            <a:avLst/>
          </a:prstGeom>
          <a:solidFill>
            <a:schemeClr val="accent2">
              <a:lumMod val="60000"/>
              <a:lumOff val="40000"/>
              <a:alpha val="23137"/>
            </a:schemeClr>
          </a:solidFill>
          <a:ln w="1905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85102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3A5-FE16-4C5C-B276-33AEC8A8871D}"/>
              </a:ext>
            </a:extLst>
          </p:cNvPr>
          <p:cNvSpPr>
            <a:spLocks noGrp="1"/>
          </p:cNvSpPr>
          <p:nvPr>
            <p:ph type="title"/>
          </p:nvPr>
        </p:nvSpPr>
        <p:spPr>
          <a:xfrm>
            <a:off x="0" y="-212543"/>
            <a:ext cx="11239928" cy="1325563"/>
          </a:xfrm>
        </p:spPr>
        <p:txBody>
          <a:bodyPr/>
          <a:lstStyle/>
          <a:p>
            <a:r>
              <a:rPr lang="en-US" dirty="0"/>
              <a:t>“Limit Pricing:” An </a:t>
            </a:r>
            <a:r>
              <a:rPr lang="en-US" i="1" dirty="0"/>
              <a:t>Absolute </a:t>
            </a:r>
            <a:r>
              <a:rPr lang="en-US" dirty="0"/>
              <a:t>Price Constraint From Imports</a:t>
            </a:r>
          </a:p>
        </p:txBody>
      </p:sp>
      <p:sp>
        <p:nvSpPr>
          <p:cNvPr id="3" name="Content Placeholder 2">
            <a:extLst>
              <a:ext uri="{FF2B5EF4-FFF2-40B4-BE49-F238E27FC236}">
                <a16:creationId xmlns:a16="http://schemas.microsoft.com/office/drawing/2014/main" id="{F117685F-A838-40C7-95CD-55A5D17384F9}"/>
              </a:ext>
            </a:extLst>
          </p:cNvPr>
          <p:cNvSpPr>
            <a:spLocks noGrp="1"/>
          </p:cNvSpPr>
          <p:nvPr>
            <p:ph idx="1"/>
          </p:nvPr>
        </p:nvSpPr>
        <p:spPr>
          <a:xfrm>
            <a:off x="838200" y="1016996"/>
            <a:ext cx="10515600" cy="5650932"/>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9D5E25A1-9371-4803-9CC1-EBC52BF9823F}"/>
              </a:ext>
            </a:extLst>
          </p:cNvPr>
          <p:cNvSpPr>
            <a:spLocks noGrp="1"/>
          </p:cNvSpPr>
          <p:nvPr>
            <p:ph type="sldNum" sz="quarter" idx="12"/>
          </p:nvPr>
        </p:nvSpPr>
        <p:spPr/>
        <p:txBody>
          <a:bodyPr/>
          <a:lstStyle/>
          <a:p>
            <a:fld id="{A3FA0A93-60EE-4E9D-852F-604094E61050}" type="slidenum">
              <a:rPr lang="en-US" smtClean="0"/>
              <a:t>18</a:t>
            </a:fld>
            <a:endParaRPr lang="en-US"/>
          </a:p>
        </p:txBody>
      </p:sp>
      <p:sp>
        <p:nvSpPr>
          <p:cNvPr id="6" name="Oval 5">
            <a:extLst>
              <a:ext uri="{FF2B5EF4-FFF2-40B4-BE49-F238E27FC236}">
                <a16:creationId xmlns:a16="http://schemas.microsoft.com/office/drawing/2014/main" id="{7E47AC44-27AB-4EFF-AAE1-0553614ECA29}"/>
              </a:ext>
            </a:extLst>
          </p:cNvPr>
          <p:cNvSpPr/>
          <p:nvPr/>
        </p:nvSpPr>
        <p:spPr>
          <a:xfrm>
            <a:off x="4244645" y="1891537"/>
            <a:ext cx="2301810" cy="13356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D638192-2375-44AD-90BF-5CFC599A189F}"/>
              </a:ext>
            </a:extLst>
          </p:cNvPr>
          <p:cNvSpPr txBox="1"/>
          <p:nvPr/>
        </p:nvSpPr>
        <p:spPr>
          <a:xfrm>
            <a:off x="4450644" y="2097692"/>
            <a:ext cx="2159330" cy="923330"/>
          </a:xfrm>
          <a:prstGeom prst="rect">
            <a:avLst/>
          </a:prstGeom>
          <a:noFill/>
        </p:spPr>
        <p:txBody>
          <a:bodyPr wrap="square" rtlCol="0">
            <a:spAutoFit/>
          </a:bodyPr>
          <a:lstStyle/>
          <a:p>
            <a:r>
              <a:rPr lang="en-US" b="1" dirty="0"/>
              <a:t>Many Foreign</a:t>
            </a:r>
          </a:p>
          <a:p>
            <a:r>
              <a:rPr lang="en-US" b="1" dirty="0"/>
              <a:t>Ammonia Sources</a:t>
            </a:r>
          </a:p>
          <a:p>
            <a:r>
              <a:rPr lang="en-US" b="1" dirty="0"/>
              <a:t>Price = $250</a:t>
            </a:r>
          </a:p>
        </p:txBody>
      </p:sp>
      <p:sp>
        <p:nvSpPr>
          <p:cNvPr id="17" name="Oval 16">
            <a:extLst>
              <a:ext uri="{FF2B5EF4-FFF2-40B4-BE49-F238E27FC236}">
                <a16:creationId xmlns:a16="http://schemas.microsoft.com/office/drawing/2014/main" id="{B54D8364-A188-464C-9F1C-49F15A88DA4A}"/>
              </a:ext>
            </a:extLst>
          </p:cNvPr>
          <p:cNvSpPr/>
          <p:nvPr/>
        </p:nvSpPr>
        <p:spPr>
          <a:xfrm>
            <a:off x="1239956" y="1089191"/>
            <a:ext cx="1650515" cy="135601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CDCFB16-C628-4F7A-B5BA-71BC5D1EF09F}"/>
              </a:ext>
            </a:extLst>
          </p:cNvPr>
          <p:cNvSpPr txBox="1"/>
          <p:nvPr/>
        </p:nvSpPr>
        <p:spPr>
          <a:xfrm>
            <a:off x="1434705" y="1305533"/>
            <a:ext cx="1263721" cy="923330"/>
          </a:xfrm>
          <a:prstGeom prst="rect">
            <a:avLst/>
          </a:prstGeom>
          <a:noFill/>
        </p:spPr>
        <p:txBody>
          <a:bodyPr wrap="square" rtlCol="0">
            <a:spAutoFit/>
          </a:bodyPr>
          <a:lstStyle/>
          <a:p>
            <a:r>
              <a:rPr lang="en-US" b="1" dirty="0"/>
              <a:t>Texas</a:t>
            </a:r>
          </a:p>
          <a:p>
            <a:r>
              <a:rPr lang="en-US" b="1" dirty="0" err="1"/>
              <a:t>AmmoniaCustomers</a:t>
            </a:r>
            <a:endParaRPr lang="en-US" b="1" dirty="0"/>
          </a:p>
        </p:txBody>
      </p:sp>
      <p:sp>
        <p:nvSpPr>
          <p:cNvPr id="31" name="TextBox 30">
            <a:extLst>
              <a:ext uri="{FF2B5EF4-FFF2-40B4-BE49-F238E27FC236}">
                <a16:creationId xmlns:a16="http://schemas.microsoft.com/office/drawing/2014/main" id="{C20013CF-7CAA-483B-9989-BB33E526FA2B}"/>
              </a:ext>
            </a:extLst>
          </p:cNvPr>
          <p:cNvSpPr txBox="1"/>
          <p:nvPr/>
        </p:nvSpPr>
        <p:spPr>
          <a:xfrm>
            <a:off x="768336" y="2951950"/>
            <a:ext cx="1629613" cy="923330"/>
          </a:xfrm>
          <a:prstGeom prst="rect">
            <a:avLst/>
          </a:prstGeom>
          <a:noFill/>
          <a:ln>
            <a:solidFill>
              <a:srgbClr val="FF0000"/>
            </a:solidFill>
          </a:ln>
        </p:spPr>
        <p:txBody>
          <a:bodyPr wrap="none" rtlCol="0">
            <a:spAutoFit/>
          </a:bodyPr>
          <a:lstStyle/>
          <a:p>
            <a:r>
              <a:rPr lang="en-US" b="1" dirty="0"/>
              <a:t>Local Tx/Gulf </a:t>
            </a:r>
          </a:p>
          <a:p>
            <a:r>
              <a:rPr lang="en-US" b="1" dirty="0"/>
              <a:t>Ammonia </a:t>
            </a:r>
          </a:p>
          <a:p>
            <a:r>
              <a:rPr lang="en-US" b="1" dirty="0"/>
              <a:t>Price  = $300</a:t>
            </a:r>
          </a:p>
        </p:txBody>
      </p:sp>
      <p:cxnSp>
        <p:nvCxnSpPr>
          <p:cNvPr id="33" name="Straight Arrow Connector 32">
            <a:extLst>
              <a:ext uri="{FF2B5EF4-FFF2-40B4-BE49-F238E27FC236}">
                <a16:creationId xmlns:a16="http://schemas.microsoft.com/office/drawing/2014/main" id="{BFCBFB48-463A-4698-8639-C2C4B6CB6594}"/>
              </a:ext>
            </a:extLst>
          </p:cNvPr>
          <p:cNvCxnSpPr>
            <a:cxnSpLocks/>
            <a:stCxn id="6" idx="2"/>
          </p:cNvCxnSpPr>
          <p:nvPr/>
        </p:nvCxnSpPr>
        <p:spPr>
          <a:xfrm flipH="1" flipV="1">
            <a:off x="2660623" y="2106509"/>
            <a:ext cx="1584022" cy="452848"/>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3764C925-8513-4982-96FD-8BF905159482}"/>
              </a:ext>
            </a:extLst>
          </p:cNvPr>
          <p:cNvSpPr txBox="1"/>
          <p:nvPr/>
        </p:nvSpPr>
        <p:spPr>
          <a:xfrm>
            <a:off x="2544224" y="2268394"/>
            <a:ext cx="1258678" cy="646331"/>
          </a:xfrm>
          <a:prstGeom prst="rect">
            <a:avLst/>
          </a:prstGeom>
          <a:noFill/>
        </p:spPr>
        <p:txBody>
          <a:bodyPr wrap="square" rtlCol="0">
            <a:spAutoFit/>
          </a:bodyPr>
          <a:lstStyle/>
          <a:p>
            <a:r>
              <a:rPr lang="en-US" b="1" dirty="0">
                <a:solidFill>
                  <a:srgbClr val="0070C0"/>
                </a:solidFill>
              </a:rPr>
              <a:t>Transport </a:t>
            </a:r>
          </a:p>
          <a:p>
            <a:r>
              <a:rPr lang="en-US" b="1" dirty="0">
                <a:solidFill>
                  <a:srgbClr val="0070C0"/>
                </a:solidFill>
              </a:rPr>
              <a:t>Costs =$60</a:t>
            </a:r>
          </a:p>
        </p:txBody>
      </p:sp>
      <p:sp>
        <p:nvSpPr>
          <p:cNvPr id="39" name="TextBox 38">
            <a:extLst>
              <a:ext uri="{FF2B5EF4-FFF2-40B4-BE49-F238E27FC236}">
                <a16:creationId xmlns:a16="http://schemas.microsoft.com/office/drawing/2014/main" id="{F2966D05-AABD-4EDA-A9D7-4C3B905C238F}"/>
              </a:ext>
            </a:extLst>
          </p:cNvPr>
          <p:cNvSpPr txBox="1"/>
          <p:nvPr/>
        </p:nvSpPr>
        <p:spPr>
          <a:xfrm>
            <a:off x="290505" y="4298644"/>
            <a:ext cx="5215587" cy="2308324"/>
          </a:xfrm>
          <a:prstGeom prst="rect">
            <a:avLst/>
          </a:prstGeom>
          <a:solidFill>
            <a:srgbClr val="FFFF00"/>
          </a:solidFill>
          <a:ln>
            <a:solidFill>
              <a:schemeClr val="tx1"/>
            </a:solidFill>
          </a:ln>
        </p:spPr>
        <p:txBody>
          <a:bodyPr wrap="square" rtlCol="0">
            <a:spAutoFit/>
          </a:bodyPr>
          <a:lstStyle/>
          <a:p>
            <a:r>
              <a:rPr lang="en-US" b="1" u="sng" dirty="0"/>
              <a:t>Market Facts</a:t>
            </a:r>
          </a:p>
          <a:p>
            <a:endParaRPr lang="en-US" b="1" dirty="0">
              <a:solidFill>
                <a:srgbClr val="C00000"/>
              </a:solidFill>
            </a:endParaRPr>
          </a:p>
          <a:p>
            <a:r>
              <a:rPr lang="en-US" b="1" dirty="0">
                <a:solidFill>
                  <a:srgbClr val="C00000"/>
                </a:solidFill>
              </a:rPr>
              <a:t>Prevailing Price of Texas/Gulf Ammonia = $300</a:t>
            </a:r>
            <a:br>
              <a:rPr lang="en-US" b="1" dirty="0"/>
            </a:br>
            <a:endParaRPr lang="en-US" b="1" dirty="0"/>
          </a:p>
          <a:p>
            <a:r>
              <a:rPr lang="en-US" b="1" u="sng" dirty="0">
                <a:solidFill>
                  <a:srgbClr val="C00000"/>
                </a:solidFill>
              </a:rPr>
              <a:t>Landed cost of Imported Ammonia </a:t>
            </a:r>
            <a:br>
              <a:rPr lang="en-US" b="1" u="sng" dirty="0">
                <a:solidFill>
                  <a:srgbClr val="C00000"/>
                </a:solidFill>
              </a:rPr>
            </a:br>
            <a:r>
              <a:rPr lang="en-US" b="1" dirty="0"/>
              <a:t>Cost of Foreign Ammonia = $250</a:t>
            </a:r>
          </a:p>
          <a:p>
            <a:r>
              <a:rPr lang="en-US" b="1" dirty="0"/>
              <a:t>Transportation Costs of Imported Ammonia = $60</a:t>
            </a:r>
          </a:p>
          <a:p>
            <a:r>
              <a:rPr lang="en-US" b="1" dirty="0">
                <a:solidFill>
                  <a:srgbClr val="C00000"/>
                </a:solidFill>
              </a:rPr>
              <a:t>Thus, Landed cost of Imported Ammonia = $310</a:t>
            </a:r>
            <a:endParaRPr lang="en-US" b="1" dirty="0"/>
          </a:p>
        </p:txBody>
      </p:sp>
      <p:sp>
        <p:nvSpPr>
          <p:cNvPr id="43" name="TextBox 42">
            <a:extLst>
              <a:ext uri="{FF2B5EF4-FFF2-40B4-BE49-F238E27FC236}">
                <a16:creationId xmlns:a16="http://schemas.microsoft.com/office/drawing/2014/main" id="{8D05292A-3F0C-42ED-863B-EDD5EB23AB04}"/>
              </a:ext>
            </a:extLst>
          </p:cNvPr>
          <p:cNvSpPr txBox="1"/>
          <p:nvPr/>
        </p:nvSpPr>
        <p:spPr>
          <a:xfrm>
            <a:off x="6963868" y="855023"/>
            <a:ext cx="5114260" cy="3693319"/>
          </a:xfrm>
          <a:prstGeom prst="rect">
            <a:avLst/>
          </a:prstGeom>
          <a:noFill/>
          <a:ln>
            <a:solidFill>
              <a:schemeClr val="tx1"/>
            </a:solidFill>
          </a:ln>
        </p:spPr>
        <p:txBody>
          <a:bodyPr wrap="square" rtlCol="0">
            <a:spAutoFit/>
          </a:bodyPr>
          <a:lstStyle/>
          <a:p>
            <a:r>
              <a:rPr lang="en-US" b="1" dirty="0"/>
              <a:t>Consider a Hypo. Monopolist of </a:t>
            </a:r>
            <a:br>
              <a:rPr lang="en-US" b="1" dirty="0"/>
            </a:br>
            <a:r>
              <a:rPr lang="en-US" b="1" dirty="0"/>
              <a:t>Local Tx/Gulf Ammonia </a:t>
            </a:r>
          </a:p>
          <a:p>
            <a:r>
              <a:rPr lang="en-US" b="1" i="1" dirty="0">
                <a:solidFill>
                  <a:srgbClr val="C00000"/>
                </a:solidFill>
              </a:rPr>
              <a:t>Does The Relevant Market Include Imports? </a:t>
            </a:r>
          </a:p>
          <a:p>
            <a:endParaRPr lang="en-US" b="1" dirty="0"/>
          </a:p>
          <a:p>
            <a:r>
              <a:rPr lang="en-US" b="1" dirty="0"/>
              <a:t>Prevailing Price ($300)  + 5% SSNIP = $315</a:t>
            </a:r>
          </a:p>
          <a:p>
            <a:endParaRPr lang="en-US" b="1" dirty="0"/>
          </a:p>
          <a:p>
            <a:r>
              <a:rPr lang="en-US" b="1" dirty="0">
                <a:solidFill>
                  <a:srgbClr val="C00000"/>
                </a:solidFill>
                <a:highlight>
                  <a:srgbClr val="FFFF00"/>
                </a:highlight>
              </a:rPr>
              <a:t>But -- Domestic “Limit Price” = $310 </a:t>
            </a:r>
          </a:p>
          <a:p>
            <a:r>
              <a:rPr lang="en-US" b="1" dirty="0">
                <a:highlight>
                  <a:srgbClr val="FFFF00"/>
                </a:highlight>
              </a:rPr>
              <a:t>I.e., Imports would flow in at $310, which limits the maximum price the Tx/Gulf Producers can charge to $310 </a:t>
            </a:r>
          </a:p>
          <a:p>
            <a:endParaRPr lang="en-US" b="1" dirty="0"/>
          </a:p>
          <a:p>
            <a:r>
              <a:rPr lang="en-US" b="1" i="1" dirty="0">
                <a:solidFill>
                  <a:srgbClr val="C00000"/>
                </a:solidFill>
              </a:rPr>
              <a:t>Thus, a 5% </a:t>
            </a:r>
            <a:r>
              <a:rPr lang="en-US" b="1" i="1" dirty="0" err="1">
                <a:solidFill>
                  <a:srgbClr val="C00000"/>
                </a:solidFill>
              </a:rPr>
              <a:t>SSNIP</a:t>
            </a:r>
            <a:r>
              <a:rPr lang="en-US" b="1" i="1" dirty="0">
                <a:solidFill>
                  <a:srgbClr val="C00000"/>
                </a:solidFill>
              </a:rPr>
              <a:t> is not sustainable.  The relevant must include imported ammonia.</a:t>
            </a:r>
          </a:p>
        </p:txBody>
      </p:sp>
      <p:sp>
        <p:nvSpPr>
          <p:cNvPr id="48" name="TextBox 47">
            <a:extLst>
              <a:ext uri="{FF2B5EF4-FFF2-40B4-BE49-F238E27FC236}">
                <a16:creationId xmlns:a16="http://schemas.microsoft.com/office/drawing/2014/main" id="{983B5C26-1128-4091-9DA1-3C370693DDF8}"/>
              </a:ext>
            </a:extLst>
          </p:cNvPr>
          <p:cNvSpPr txBox="1"/>
          <p:nvPr/>
        </p:nvSpPr>
        <p:spPr>
          <a:xfrm>
            <a:off x="8128273" y="5379339"/>
            <a:ext cx="3225527" cy="923330"/>
          </a:xfrm>
          <a:prstGeom prst="rect">
            <a:avLst/>
          </a:prstGeom>
          <a:noFill/>
          <a:ln w="38100">
            <a:solidFill>
              <a:srgbClr val="0070C0"/>
            </a:solidFill>
          </a:ln>
        </p:spPr>
        <p:txBody>
          <a:bodyPr wrap="square" rtlCol="0">
            <a:spAutoFit/>
          </a:bodyPr>
          <a:lstStyle/>
          <a:p>
            <a:r>
              <a:rPr lang="en-US" b="1" dirty="0">
                <a:solidFill>
                  <a:srgbClr val="0070C0"/>
                </a:solidFill>
              </a:rPr>
              <a:t>Domestic Mkt would be sustained if foreign price were (say) $300 instead of $250</a:t>
            </a:r>
          </a:p>
        </p:txBody>
      </p:sp>
      <p:cxnSp>
        <p:nvCxnSpPr>
          <p:cNvPr id="49" name="Straight Arrow Connector 48">
            <a:extLst>
              <a:ext uri="{FF2B5EF4-FFF2-40B4-BE49-F238E27FC236}">
                <a16:creationId xmlns:a16="http://schemas.microsoft.com/office/drawing/2014/main" id="{A1F2EB35-17C7-4E8C-B124-2A4D6DBCAA2C}"/>
              </a:ext>
            </a:extLst>
          </p:cNvPr>
          <p:cNvCxnSpPr>
            <a:cxnSpLocks/>
          </p:cNvCxnSpPr>
          <p:nvPr/>
        </p:nvCxnSpPr>
        <p:spPr>
          <a:xfrm flipH="1" flipV="1">
            <a:off x="9778996" y="4637288"/>
            <a:ext cx="203204" cy="647231"/>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439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a:xfrm>
            <a:off x="828024" y="170795"/>
            <a:ext cx="10515600" cy="1325563"/>
          </a:xfrm>
        </p:spPr>
        <p:txBody>
          <a:bodyPr/>
          <a:lstStyle/>
          <a:p>
            <a:r>
              <a:rPr lang="en-US" dirty="0"/>
              <a:t>“Limit Prices” From the Threat of Imports: Diagram </a:t>
            </a:r>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25625"/>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703071" y="2408944"/>
            <a:ext cx="3926330" cy="3420409"/>
            <a:chOff x="3561573" y="143757"/>
            <a:chExt cx="3926330"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61573" y="143757"/>
              <a:ext cx="3926330" cy="3141484"/>
              <a:chOff x="3561573" y="143757"/>
              <a:chExt cx="3926330"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w="1905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17" name="TextBox 16">
                <a:extLst>
                  <a:ext uri="{FF2B5EF4-FFF2-40B4-BE49-F238E27FC236}">
                    <a16:creationId xmlns:a16="http://schemas.microsoft.com/office/drawing/2014/main" id="{1D115BA2-E33C-4E04-BAC7-E054B983AA0E}"/>
                  </a:ext>
                </a:extLst>
              </p:cNvPr>
              <p:cNvSpPr txBox="1"/>
              <p:nvPr/>
            </p:nvSpPr>
            <p:spPr>
              <a:xfrm>
                <a:off x="3561573" y="1889231"/>
                <a:ext cx="479618" cy="369332"/>
              </a:xfrm>
              <a:prstGeom prst="rect">
                <a:avLst/>
              </a:prstGeom>
              <a:noFill/>
            </p:spPr>
            <p:txBody>
              <a:bodyPr wrap="none" rtlCol="0">
                <a:spAutoFit/>
              </a:bodyPr>
              <a:lstStyle/>
              <a:p>
                <a:r>
                  <a:rPr lang="en-US" b="1" dirty="0">
                    <a:solidFill>
                      <a:srgbClr val="0070C0"/>
                    </a:solidFill>
                  </a:rPr>
                  <a:t>P</a:t>
                </a:r>
                <a:r>
                  <a:rPr lang="en-US" b="1" baseline="-25000" dirty="0">
                    <a:solidFill>
                      <a:srgbClr val="0070C0"/>
                    </a:solidFill>
                  </a:rPr>
                  <a:t>L</a:t>
                </a:r>
                <a:r>
                  <a:rPr lang="en-US" baseline="-25000" dirty="0"/>
                  <a:t>`</a:t>
                </a:r>
                <a:endParaRPr lang="en-US" dirty="0"/>
              </a:p>
            </p:txBody>
          </p:sp>
          <p:sp>
            <p:nvSpPr>
              <p:cNvPr id="18" name="TextBox 17">
                <a:extLst>
                  <a:ext uri="{FF2B5EF4-FFF2-40B4-BE49-F238E27FC236}">
                    <a16:creationId xmlns:a16="http://schemas.microsoft.com/office/drawing/2014/main" id="{2A5ED3BE-3F79-4BB2-8A0C-1BEBBD351C4F}"/>
                  </a:ext>
                </a:extLst>
              </p:cNvPr>
              <p:cNvSpPr txBox="1"/>
              <p:nvPr/>
            </p:nvSpPr>
            <p:spPr>
              <a:xfrm>
                <a:off x="7004413" y="2534947"/>
                <a:ext cx="479618" cy="369332"/>
              </a:xfrm>
              <a:prstGeom prst="rect">
                <a:avLst/>
              </a:prstGeom>
              <a:noFill/>
            </p:spPr>
            <p:txBody>
              <a:bodyPr wrap="none" rtlCol="0">
                <a:spAutoFit/>
              </a:bodyPr>
              <a:lstStyle/>
              <a:p>
                <a:r>
                  <a:rPr lang="en-US" b="1" dirty="0">
                    <a:solidFill>
                      <a:srgbClr val="C00000"/>
                    </a:solidFill>
                  </a:rPr>
                  <a:t>C</a:t>
                </a:r>
                <a:r>
                  <a:rPr lang="en-US" b="1" baseline="-25000" dirty="0">
                    <a:solidFill>
                      <a:srgbClr val="C00000"/>
                    </a:solidFill>
                  </a:rPr>
                  <a:t>m</a:t>
                </a:r>
                <a:endParaRPr lang="en-US" b="1" dirty="0">
                  <a:solidFill>
                    <a:srgbClr val="C00000"/>
                  </a:solidFill>
                </a:endParaRPr>
              </a:p>
            </p:txBody>
          </p:sp>
          <p:sp>
            <p:nvSpPr>
              <p:cNvPr id="19" name="TextBox 18">
                <a:extLst>
                  <a:ext uri="{FF2B5EF4-FFF2-40B4-BE49-F238E27FC236}">
                    <a16:creationId xmlns:a16="http://schemas.microsoft.com/office/drawing/2014/main" id="{61399344-187E-4D8B-AE91-CCB81AD4C15D}"/>
                  </a:ext>
                </a:extLst>
              </p:cNvPr>
              <p:cNvSpPr txBox="1"/>
              <p:nvPr/>
            </p:nvSpPr>
            <p:spPr>
              <a:xfrm>
                <a:off x="7041947" y="1804390"/>
                <a:ext cx="445956" cy="369332"/>
              </a:xfrm>
              <a:prstGeom prst="rect">
                <a:avLst/>
              </a:prstGeom>
              <a:noFill/>
            </p:spPr>
            <p:txBody>
              <a:bodyPr wrap="none" rtlCol="0">
                <a:spAutoFit/>
              </a:bodyPr>
              <a:lstStyle/>
              <a:p>
                <a:r>
                  <a:rPr lang="en-US" b="1" dirty="0">
                    <a:solidFill>
                      <a:srgbClr val="7030A0"/>
                    </a:solidFill>
                  </a:rPr>
                  <a:t>C</a:t>
                </a:r>
                <a:r>
                  <a:rPr lang="en-US" b="1" baseline="-25000" dirty="0">
                    <a:solidFill>
                      <a:srgbClr val="7030A0"/>
                    </a:solidFill>
                  </a:rPr>
                  <a:t>F</a:t>
                </a:r>
                <a:endParaRPr lang="en-US" b="1" dirty="0">
                  <a:solidFill>
                    <a:srgbClr val="7030A0"/>
                  </a:solidFill>
                </a:endParaRPr>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389850" cy="369332"/>
              </a:xfrm>
              <a:prstGeom prst="rect">
                <a:avLst/>
              </a:prstGeom>
              <a:noFill/>
            </p:spPr>
            <p:txBody>
              <a:bodyPr wrap="none" rtlCol="0">
                <a:spAutoFit/>
              </a:bodyPr>
              <a:lstStyle/>
              <a:p>
                <a:r>
                  <a:rPr lang="en-US" dirty="0"/>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63588" cy="369332"/>
            </a:xfrm>
            <a:prstGeom prst="rect">
              <a:avLst/>
            </a:prstGeom>
            <a:noFill/>
          </p:spPr>
          <p:txBody>
            <a:bodyPr wrap="none" rtlCol="0">
              <a:spAutoFit/>
            </a:bodyPr>
            <a:lstStyle/>
            <a:p>
              <a:r>
                <a:rPr lang="en-US" dirty="0" err="1"/>
                <a:t>Q</a:t>
              </a:r>
              <a:r>
                <a:rPr lang="en-US" baseline="-25000" dirty="0" err="1"/>
                <a:t>m</a:t>
              </a:r>
              <a:endParaRPr lang="en-US" dirty="0"/>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66794" cy="369332"/>
            </a:xfrm>
            <a:prstGeom prst="rect">
              <a:avLst/>
            </a:prstGeom>
            <a:noFill/>
          </p:spPr>
          <p:txBody>
            <a:bodyPr wrap="none" rtlCol="0">
              <a:spAutoFit/>
            </a:bodyPr>
            <a:lstStyle/>
            <a:p>
              <a:r>
                <a:rPr lang="en-US" b="1" dirty="0" err="1">
                  <a:solidFill>
                    <a:srgbClr val="0070C0"/>
                  </a:solidFill>
                </a:rPr>
                <a:t>Q</a:t>
              </a:r>
              <a:r>
                <a:rPr lang="en-US" b="1" baseline="-25000" dirty="0" err="1">
                  <a:solidFill>
                    <a:srgbClr val="0070C0"/>
                  </a:solidFill>
                </a:rPr>
                <a:t>L</a:t>
              </a:r>
              <a:endParaRPr lang="en-US" b="1" dirty="0">
                <a:solidFill>
                  <a:srgbClr val="0070C0"/>
                </a:solidFill>
              </a:endParaRPr>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4729348" y="1568480"/>
            <a:ext cx="5199584" cy="3416320"/>
          </a:xfrm>
          <a:prstGeom prst="rect">
            <a:avLst/>
          </a:prstGeom>
          <a:noFill/>
          <a:ln>
            <a:solidFill>
              <a:schemeClr val="tx1"/>
            </a:solidFill>
          </a:ln>
        </p:spPr>
        <p:txBody>
          <a:bodyPr wrap="square" rtlCol="0">
            <a:spAutoFit/>
          </a:bodyPr>
          <a:lstStyle/>
          <a:p>
            <a:r>
              <a:rPr lang="en-US" dirty="0"/>
              <a:t>The prevailing pre-merger price is </a:t>
            </a:r>
            <a:r>
              <a:rPr lang="en-US" b="1" dirty="0"/>
              <a:t>P</a:t>
            </a:r>
            <a:r>
              <a:rPr lang="en-US" b="1" baseline="-25000" dirty="0"/>
              <a:t>0</a:t>
            </a:r>
            <a:r>
              <a:rPr lang="en-US" dirty="0"/>
              <a:t>.  Diagram shows imports with a U.S. “landed cost” of </a:t>
            </a:r>
            <a:r>
              <a:rPr lang="en-US" b="1" dirty="0"/>
              <a:t>C</a:t>
            </a:r>
            <a:r>
              <a:rPr lang="en-US" b="1" baseline="-25000" dirty="0"/>
              <a:t>F</a:t>
            </a:r>
            <a:r>
              <a:rPr lang="en-US" b="1" dirty="0"/>
              <a:t> </a:t>
            </a:r>
            <a:r>
              <a:rPr lang="en-US" dirty="0"/>
              <a:t>which is above the cost of the hypothetical monopolist </a:t>
            </a:r>
            <a:r>
              <a:rPr lang="en-US" b="1" dirty="0"/>
              <a:t>C</a:t>
            </a:r>
            <a:r>
              <a:rPr lang="en-US" b="1" baseline="-25000" dirty="0"/>
              <a:t>m</a:t>
            </a:r>
            <a:r>
              <a:rPr lang="en-US" b="1" dirty="0"/>
              <a:t>, </a:t>
            </a:r>
            <a:r>
              <a:rPr lang="en-US" dirty="0"/>
              <a:t>i.e. </a:t>
            </a:r>
            <a:r>
              <a:rPr lang="en-US" b="1" dirty="0"/>
              <a:t>C</a:t>
            </a:r>
            <a:r>
              <a:rPr lang="en-US" b="1" baseline="-25000" dirty="0"/>
              <a:t>F</a:t>
            </a:r>
            <a:r>
              <a:rPr lang="en-US" b="1" dirty="0"/>
              <a:t> &gt; C</a:t>
            </a:r>
            <a:r>
              <a:rPr lang="en-US" b="1" baseline="-25000" dirty="0"/>
              <a:t>m</a:t>
            </a:r>
            <a:r>
              <a:rPr lang="en-US" dirty="0"/>
              <a:t>.   But the imports would constraint the hypo monopolist from raising price all the way up to the monopoly price </a:t>
            </a:r>
            <a:r>
              <a:rPr lang="en-US" b="1" dirty="0"/>
              <a:t>P</a:t>
            </a:r>
            <a:r>
              <a:rPr lang="en-US" b="1" baseline="-25000" dirty="0"/>
              <a:t>m</a:t>
            </a:r>
            <a:r>
              <a:rPr lang="en-US" dirty="0"/>
              <a:t>.  </a:t>
            </a:r>
          </a:p>
          <a:p>
            <a:endParaRPr lang="en-US" dirty="0"/>
          </a:p>
          <a:p>
            <a:r>
              <a:rPr lang="en-US" dirty="0">
                <a:solidFill>
                  <a:srgbClr val="C00000"/>
                </a:solidFill>
              </a:rPr>
              <a:t>The hypo monopolist facing a threat of imports can only raise prices up to a price level </a:t>
            </a:r>
            <a:r>
              <a:rPr lang="en-US" b="1" dirty="0">
                <a:solidFill>
                  <a:srgbClr val="C00000"/>
                </a:solidFill>
              </a:rPr>
              <a:t>P</a:t>
            </a:r>
            <a:r>
              <a:rPr lang="en-US" b="1" baseline="-25000" dirty="0">
                <a:solidFill>
                  <a:srgbClr val="C00000"/>
                </a:solidFill>
              </a:rPr>
              <a:t>L </a:t>
            </a:r>
            <a:r>
              <a:rPr lang="en-US" dirty="0">
                <a:solidFill>
                  <a:srgbClr val="C00000"/>
                </a:solidFill>
              </a:rPr>
              <a:t>which is slightly below the cost of imports </a:t>
            </a:r>
            <a:r>
              <a:rPr lang="en-US" b="1" dirty="0">
                <a:solidFill>
                  <a:srgbClr val="C00000"/>
                </a:solidFill>
              </a:rPr>
              <a:t>(C</a:t>
            </a:r>
            <a:r>
              <a:rPr lang="en-US" b="1" baseline="-25000" dirty="0">
                <a:solidFill>
                  <a:srgbClr val="C00000"/>
                </a:solidFill>
              </a:rPr>
              <a:t>F</a:t>
            </a:r>
            <a:r>
              <a:rPr lang="en-US" b="1" dirty="0">
                <a:solidFill>
                  <a:srgbClr val="C00000"/>
                </a:solidFill>
              </a:rPr>
              <a:t>)</a:t>
            </a:r>
            <a:r>
              <a:rPr lang="en-US" dirty="0">
                <a:solidFill>
                  <a:srgbClr val="C00000"/>
                </a:solidFill>
              </a:rPr>
              <a:t>.  </a:t>
            </a:r>
            <a:br>
              <a:rPr lang="en-US" dirty="0">
                <a:solidFill>
                  <a:srgbClr val="C00000"/>
                </a:solidFill>
              </a:rPr>
            </a:br>
            <a:r>
              <a:rPr lang="en-US" dirty="0">
                <a:solidFill>
                  <a:srgbClr val="C00000"/>
                </a:solidFill>
              </a:rPr>
              <a:t>This price </a:t>
            </a:r>
            <a:r>
              <a:rPr lang="en-US" b="1" dirty="0">
                <a:solidFill>
                  <a:srgbClr val="C00000"/>
                </a:solidFill>
              </a:rPr>
              <a:t>P</a:t>
            </a:r>
            <a:r>
              <a:rPr lang="en-US" b="1" baseline="-25000" dirty="0">
                <a:solidFill>
                  <a:srgbClr val="C00000"/>
                </a:solidFill>
              </a:rPr>
              <a:t>L  </a:t>
            </a:r>
            <a:r>
              <a:rPr lang="en-US" dirty="0">
                <a:solidFill>
                  <a:srgbClr val="C00000"/>
                </a:solidFill>
              </a:rPr>
              <a:t>is called the </a:t>
            </a:r>
            <a:r>
              <a:rPr lang="en-US" b="1" dirty="0">
                <a:solidFill>
                  <a:srgbClr val="C00000"/>
                </a:solidFill>
              </a:rPr>
              <a:t>“Limit Price.”</a:t>
            </a:r>
          </a:p>
          <a:p>
            <a:endParaRPr lang="en-US" dirty="0"/>
          </a:p>
        </p:txBody>
      </p:sp>
      <p:sp>
        <p:nvSpPr>
          <p:cNvPr id="27" name="TextBox 26">
            <a:extLst>
              <a:ext uri="{FF2B5EF4-FFF2-40B4-BE49-F238E27FC236}">
                <a16:creationId xmlns:a16="http://schemas.microsoft.com/office/drawing/2014/main" id="{9035BA18-8360-40C9-8C86-C313ED19B969}"/>
              </a:ext>
            </a:extLst>
          </p:cNvPr>
          <p:cNvSpPr txBox="1"/>
          <p:nvPr/>
        </p:nvSpPr>
        <p:spPr>
          <a:xfrm>
            <a:off x="703071" y="4584935"/>
            <a:ext cx="453970" cy="369332"/>
          </a:xfrm>
          <a:prstGeom prst="rect">
            <a:avLst/>
          </a:prstGeom>
          <a:noFill/>
        </p:spPr>
        <p:txBody>
          <a:bodyPr wrap="none" rtlCol="0">
            <a:spAutoFit/>
          </a:bodyPr>
          <a:lstStyle/>
          <a:p>
            <a:r>
              <a:rPr lang="en-US" b="1" dirty="0">
                <a:solidFill>
                  <a:srgbClr val="00B050"/>
                </a:solidFill>
              </a:rPr>
              <a:t>P</a:t>
            </a:r>
            <a:r>
              <a:rPr lang="en-US" b="1" baseline="-25000" dirty="0">
                <a:solidFill>
                  <a:srgbClr val="00B050"/>
                </a:solidFill>
              </a:rPr>
              <a:t>0</a:t>
            </a:r>
            <a:r>
              <a:rPr lang="en-US" baseline="-25000" dirty="0"/>
              <a:t>`</a:t>
            </a:r>
            <a:endParaRPr lang="en-US" dirty="0"/>
          </a:p>
        </p:txBody>
      </p:sp>
      <p:cxnSp>
        <p:nvCxnSpPr>
          <p:cNvPr id="28" name="Straight Connector 27">
            <a:extLst>
              <a:ext uri="{FF2B5EF4-FFF2-40B4-BE49-F238E27FC236}">
                <a16:creationId xmlns:a16="http://schemas.microsoft.com/office/drawing/2014/main" id="{5BB75365-D5B2-403E-B2DD-121D6804F6FA}"/>
              </a:ext>
            </a:extLst>
          </p:cNvPr>
          <p:cNvCxnSpPr>
            <a:cxnSpLocks/>
          </p:cNvCxnSpPr>
          <p:nvPr/>
        </p:nvCxnSpPr>
        <p:spPr>
          <a:xfrm>
            <a:off x="1060685" y="4800134"/>
            <a:ext cx="2396436" cy="1029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D9D264E-7267-4F09-B738-31960D0B1D3C}"/>
              </a:ext>
            </a:extLst>
          </p:cNvPr>
          <p:cNvCxnSpPr>
            <a:cxnSpLocks/>
          </p:cNvCxnSpPr>
          <p:nvPr/>
        </p:nvCxnSpPr>
        <p:spPr>
          <a:xfrm>
            <a:off x="3457121" y="4746706"/>
            <a:ext cx="0" cy="713315"/>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84AF2E6D-8647-4E80-84BE-5AEB82ADCB29}"/>
              </a:ext>
            </a:extLst>
          </p:cNvPr>
          <p:cNvSpPr txBox="1"/>
          <p:nvPr/>
        </p:nvSpPr>
        <p:spPr>
          <a:xfrm>
            <a:off x="3246459" y="5460021"/>
            <a:ext cx="441146" cy="369332"/>
          </a:xfrm>
          <a:prstGeom prst="rect">
            <a:avLst/>
          </a:prstGeom>
          <a:noFill/>
        </p:spPr>
        <p:txBody>
          <a:bodyPr wrap="none" rtlCol="0">
            <a:spAutoFit/>
          </a:bodyPr>
          <a:lstStyle/>
          <a:p>
            <a:r>
              <a:rPr lang="en-US" b="1" dirty="0">
                <a:solidFill>
                  <a:srgbClr val="00B050"/>
                </a:solidFill>
              </a:rPr>
              <a:t>Q</a:t>
            </a:r>
            <a:r>
              <a:rPr lang="en-US" b="1" baseline="-25000" dirty="0">
                <a:solidFill>
                  <a:srgbClr val="00B050"/>
                </a:solidFill>
              </a:rPr>
              <a:t>0</a:t>
            </a:r>
            <a:endParaRPr lang="en-US" b="1" dirty="0">
              <a:solidFill>
                <a:srgbClr val="00B050"/>
              </a:solidFill>
            </a:endParaRPr>
          </a:p>
        </p:txBody>
      </p:sp>
      <p:sp>
        <p:nvSpPr>
          <p:cNvPr id="61" name="Oval 60">
            <a:extLst>
              <a:ext uri="{FF2B5EF4-FFF2-40B4-BE49-F238E27FC236}">
                <a16:creationId xmlns:a16="http://schemas.microsoft.com/office/drawing/2014/main" id="{35007CA4-7CBB-4CF1-A842-6A91452E65DB}"/>
              </a:ext>
            </a:extLst>
          </p:cNvPr>
          <p:cNvSpPr/>
          <p:nvPr/>
        </p:nvSpPr>
        <p:spPr>
          <a:xfrm>
            <a:off x="3053050" y="4315539"/>
            <a:ext cx="182050" cy="1849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18F68F38-856D-4B50-8131-E138A010119E}"/>
              </a:ext>
            </a:extLst>
          </p:cNvPr>
          <p:cNvSpPr txBox="1"/>
          <p:nvPr/>
        </p:nvSpPr>
        <p:spPr>
          <a:xfrm>
            <a:off x="7106477" y="5425914"/>
            <a:ext cx="3225527" cy="1200329"/>
          </a:xfrm>
          <a:prstGeom prst="rect">
            <a:avLst/>
          </a:prstGeom>
          <a:noFill/>
          <a:ln w="38100">
            <a:solidFill>
              <a:srgbClr val="0070C0"/>
            </a:solidFill>
          </a:ln>
        </p:spPr>
        <p:txBody>
          <a:bodyPr wrap="square" rtlCol="0">
            <a:spAutoFit/>
          </a:bodyPr>
          <a:lstStyle/>
          <a:p>
            <a:r>
              <a:rPr lang="en-US" b="1" dirty="0">
                <a:solidFill>
                  <a:srgbClr val="0070C0"/>
                </a:solidFill>
              </a:rPr>
              <a:t>We will apply this same idea </a:t>
            </a:r>
          </a:p>
          <a:p>
            <a:r>
              <a:rPr lang="en-US" b="1" dirty="0">
                <a:solidFill>
                  <a:srgbClr val="0070C0"/>
                </a:solidFill>
              </a:rPr>
              <a:t>to limit prices arising from the threat of entry (Topic 14; also Topic 18)</a:t>
            </a:r>
          </a:p>
        </p:txBody>
      </p:sp>
      <p:cxnSp>
        <p:nvCxnSpPr>
          <p:cNvPr id="63" name="Straight Arrow Connector 62">
            <a:extLst>
              <a:ext uri="{FF2B5EF4-FFF2-40B4-BE49-F238E27FC236}">
                <a16:creationId xmlns:a16="http://schemas.microsoft.com/office/drawing/2014/main" id="{224553A8-3A11-49A7-B82E-A2DF5910B012}"/>
              </a:ext>
            </a:extLst>
          </p:cNvPr>
          <p:cNvCxnSpPr>
            <a:cxnSpLocks/>
          </p:cNvCxnSpPr>
          <p:nvPr/>
        </p:nvCxnSpPr>
        <p:spPr>
          <a:xfrm flipH="1" flipV="1">
            <a:off x="7337124" y="4676363"/>
            <a:ext cx="302436" cy="647475"/>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8678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A5482-06B6-444A-9007-1967842395F1}"/>
              </a:ext>
            </a:extLst>
          </p:cNvPr>
          <p:cNvSpPr>
            <a:spLocks noGrp="1"/>
          </p:cNvSpPr>
          <p:nvPr>
            <p:ph type="title"/>
          </p:nvPr>
        </p:nvSpPr>
        <p:spPr/>
        <p:txBody>
          <a:bodyPr/>
          <a:lstStyle/>
          <a:p>
            <a:pPr algn="ctr"/>
            <a:r>
              <a:rPr lang="en-US" dirty="0"/>
              <a:t>Review: The Recapture Percentage Approach</a:t>
            </a:r>
          </a:p>
        </p:txBody>
      </p:sp>
      <p:sp>
        <p:nvSpPr>
          <p:cNvPr id="3" name="Text Placeholder 2">
            <a:extLst>
              <a:ext uri="{FF2B5EF4-FFF2-40B4-BE49-F238E27FC236}">
                <a16:creationId xmlns:a16="http://schemas.microsoft.com/office/drawing/2014/main" id="{97023703-6638-4CAB-B06B-2345F77BDEB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B72F2EF-FDC0-41C6-933C-B655B69CBF3D}"/>
              </a:ext>
            </a:extLst>
          </p:cNvPr>
          <p:cNvSpPr>
            <a:spLocks noGrp="1"/>
          </p:cNvSpPr>
          <p:nvPr>
            <p:ph type="sldNum" sz="quarter" idx="12"/>
          </p:nvPr>
        </p:nvSpPr>
        <p:spPr/>
        <p:txBody>
          <a:bodyPr/>
          <a:lstStyle/>
          <a:p>
            <a:fld id="{A3FA0A93-60EE-4E9D-852F-604094E61050}" type="slidenum">
              <a:rPr lang="en-US" smtClean="0"/>
              <a:t>2</a:t>
            </a:fld>
            <a:endParaRPr lang="en-US"/>
          </a:p>
        </p:txBody>
      </p:sp>
    </p:spTree>
    <p:extLst>
      <p:ext uri="{BB962C8B-B14F-4D97-AF65-F5344CB8AC3E}">
        <p14:creationId xmlns:p14="http://schemas.microsoft.com/office/powerpoint/2010/main" val="361444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a:xfrm>
            <a:off x="828024" y="170795"/>
            <a:ext cx="10515600" cy="1325563"/>
          </a:xfrm>
        </p:spPr>
        <p:txBody>
          <a:bodyPr/>
          <a:lstStyle/>
          <a:p>
            <a:r>
              <a:rPr lang="en-US" dirty="0"/>
              <a:t>“Limit Prices” From the Threat of Imports: </a:t>
            </a:r>
            <a:br>
              <a:rPr lang="en-US" dirty="0"/>
            </a:br>
            <a:r>
              <a:rPr lang="en-US" i="1" dirty="0"/>
              <a:t>Showing the Implied Demand Curve for Clarity </a:t>
            </a:r>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25625"/>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703071" y="2408944"/>
            <a:ext cx="3926330" cy="3420409"/>
            <a:chOff x="3561573" y="143757"/>
            <a:chExt cx="3926330"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61573" y="143757"/>
              <a:ext cx="3926330" cy="3141484"/>
              <a:chOff x="3561573" y="143757"/>
              <a:chExt cx="3926330"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w="1905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17" name="TextBox 16">
                <a:extLst>
                  <a:ext uri="{FF2B5EF4-FFF2-40B4-BE49-F238E27FC236}">
                    <a16:creationId xmlns:a16="http://schemas.microsoft.com/office/drawing/2014/main" id="{1D115BA2-E33C-4E04-BAC7-E054B983AA0E}"/>
                  </a:ext>
                </a:extLst>
              </p:cNvPr>
              <p:cNvSpPr txBox="1"/>
              <p:nvPr/>
            </p:nvSpPr>
            <p:spPr>
              <a:xfrm>
                <a:off x="3561573" y="1889231"/>
                <a:ext cx="479618" cy="369332"/>
              </a:xfrm>
              <a:prstGeom prst="rect">
                <a:avLst/>
              </a:prstGeom>
              <a:noFill/>
            </p:spPr>
            <p:txBody>
              <a:bodyPr wrap="none" rtlCol="0">
                <a:spAutoFit/>
              </a:bodyPr>
              <a:lstStyle/>
              <a:p>
                <a:r>
                  <a:rPr lang="en-US" b="1" dirty="0">
                    <a:solidFill>
                      <a:srgbClr val="0070C0"/>
                    </a:solidFill>
                  </a:rPr>
                  <a:t>P</a:t>
                </a:r>
                <a:r>
                  <a:rPr lang="en-US" b="1" baseline="-25000" dirty="0">
                    <a:solidFill>
                      <a:srgbClr val="0070C0"/>
                    </a:solidFill>
                  </a:rPr>
                  <a:t>L</a:t>
                </a:r>
                <a:r>
                  <a:rPr lang="en-US" baseline="-25000" dirty="0"/>
                  <a:t>`</a:t>
                </a:r>
                <a:endParaRPr lang="en-US" dirty="0"/>
              </a:p>
            </p:txBody>
          </p:sp>
          <p:sp>
            <p:nvSpPr>
              <p:cNvPr id="18" name="TextBox 17">
                <a:extLst>
                  <a:ext uri="{FF2B5EF4-FFF2-40B4-BE49-F238E27FC236}">
                    <a16:creationId xmlns:a16="http://schemas.microsoft.com/office/drawing/2014/main" id="{2A5ED3BE-3F79-4BB2-8A0C-1BEBBD351C4F}"/>
                  </a:ext>
                </a:extLst>
              </p:cNvPr>
              <p:cNvSpPr txBox="1"/>
              <p:nvPr/>
            </p:nvSpPr>
            <p:spPr>
              <a:xfrm>
                <a:off x="7004413" y="2534947"/>
                <a:ext cx="479618" cy="369332"/>
              </a:xfrm>
              <a:prstGeom prst="rect">
                <a:avLst/>
              </a:prstGeom>
              <a:noFill/>
            </p:spPr>
            <p:txBody>
              <a:bodyPr wrap="none" rtlCol="0">
                <a:spAutoFit/>
              </a:bodyPr>
              <a:lstStyle/>
              <a:p>
                <a:r>
                  <a:rPr lang="en-US" b="1" dirty="0">
                    <a:solidFill>
                      <a:srgbClr val="C00000"/>
                    </a:solidFill>
                  </a:rPr>
                  <a:t>C</a:t>
                </a:r>
                <a:r>
                  <a:rPr lang="en-US" b="1" baseline="-25000" dirty="0">
                    <a:solidFill>
                      <a:srgbClr val="C00000"/>
                    </a:solidFill>
                  </a:rPr>
                  <a:t>m</a:t>
                </a:r>
                <a:endParaRPr lang="en-US" b="1" dirty="0">
                  <a:solidFill>
                    <a:srgbClr val="C00000"/>
                  </a:solidFill>
                </a:endParaRPr>
              </a:p>
            </p:txBody>
          </p:sp>
          <p:sp>
            <p:nvSpPr>
              <p:cNvPr id="19" name="TextBox 18">
                <a:extLst>
                  <a:ext uri="{FF2B5EF4-FFF2-40B4-BE49-F238E27FC236}">
                    <a16:creationId xmlns:a16="http://schemas.microsoft.com/office/drawing/2014/main" id="{61399344-187E-4D8B-AE91-CCB81AD4C15D}"/>
                  </a:ext>
                </a:extLst>
              </p:cNvPr>
              <p:cNvSpPr txBox="1"/>
              <p:nvPr/>
            </p:nvSpPr>
            <p:spPr>
              <a:xfrm>
                <a:off x="7041947" y="1804390"/>
                <a:ext cx="445956" cy="369332"/>
              </a:xfrm>
              <a:prstGeom prst="rect">
                <a:avLst/>
              </a:prstGeom>
              <a:noFill/>
            </p:spPr>
            <p:txBody>
              <a:bodyPr wrap="none" rtlCol="0">
                <a:spAutoFit/>
              </a:bodyPr>
              <a:lstStyle/>
              <a:p>
                <a:r>
                  <a:rPr lang="en-US" b="1" dirty="0">
                    <a:solidFill>
                      <a:srgbClr val="7030A0"/>
                    </a:solidFill>
                  </a:rPr>
                  <a:t>C</a:t>
                </a:r>
                <a:r>
                  <a:rPr lang="en-US" b="1" baseline="-25000" dirty="0">
                    <a:solidFill>
                      <a:srgbClr val="7030A0"/>
                    </a:solidFill>
                  </a:rPr>
                  <a:t>F</a:t>
                </a:r>
                <a:endParaRPr lang="en-US" b="1" dirty="0">
                  <a:solidFill>
                    <a:srgbClr val="7030A0"/>
                  </a:solidFill>
                </a:endParaRPr>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389850" cy="369332"/>
              </a:xfrm>
              <a:prstGeom prst="rect">
                <a:avLst/>
              </a:prstGeom>
              <a:noFill/>
            </p:spPr>
            <p:txBody>
              <a:bodyPr wrap="none" rtlCol="0">
                <a:spAutoFit/>
              </a:bodyPr>
              <a:lstStyle/>
              <a:p>
                <a:r>
                  <a:rPr lang="en-US" dirty="0"/>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63588" cy="369332"/>
            </a:xfrm>
            <a:prstGeom prst="rect">
              <a:avLst/>
            </a:prstGeom>
            <a:noFill/>
          </p:spPr>
          <p:txBody>
            <a:bodyPr wrap="none" rtlCol="0">
              <a:spAutoFit/>
            </a:bodyPr>
            <a:lstStyle/>
            <a:p>
              <a:r>
                <a:rPr lang="en-US" dirty="0" err="1"/>
                <a:t>Q</a:t>
              </a:r>
              <a:r>
                <a:rPr lang="en-US" baseline="-25000" dirty="0" err="1"/>
                <a:t>m</a:t>
              </a:r>
              <a:endParaRPr lang="en-US" dirty="0"/>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66794" cy="369332"/>
            </a:xfrm>
            <a:prstGeom prst="rect">
              <a:avLst/>
            </a:prstGeom>
            <a:noFill/>
          </p:spPr>
          <p:txBody>
            <a:bodyPr wrap="none" rtlCol="0">
              <a:spAutoFit/>
            </a:bodyPr>
            <a:lstStyle/>
            <a:p>
              <a:r>
                <a:rPr lang="en-US" b="1" dirty="0" err="1">
                  <a:solidFill>
                    <a:srgbClr val="0070C0"/>
                  </a:solidFill>
                </a:rPr>
                <a:t>Q</a:t>
              </a:r>
              <a:r>
                <a:rPr lang="en-US" b="1" baseline="-25000" dirty="0" err="1">
                  <a:solidFill>
                    <a:srgbClr val="0070C0"/>
                  </a:solidFill>
                </a:rPr>
                <a:t>L</a:t>
              </a:r>
              <a:endParaRPr lang="en-US" b="1" dirty="0">
                <a:solidFill>
                  <a:srgbClr val="0070C0"/>
                </a:solidFill>
              </a:endParaRPr>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4729348" y="1568480"/>
            <a:ext cx="5199584" cy="3416320"/>
          </a:xfrm>
          <a:prstGeom prst="rect">
            <a:avLst/>
          </a:prstGeom>
          <a:noFill/>
          <a:ln>
            <a:solidFill>
              <a:schemeClr val="tx1"/>
            </a:solidFill>
          </a:ln>
        </p:spPr>
        <p:txBody>
          <a:bodyPr wrap="square" rtlCol="0">
            <a:spAutoFit/>
          </a:bodyPr>
          <a:lstStyle/>
          <a:p>
            <a:r>
              <a:rPr lang="en-US" dirty="0"/>
              <a:t>The prevailing pre-merger price is </a:t>
            </a:r>
            <a:r>
              <a:rPr lang="en-US" b="1" dirty="0"/>
              <a:t>P</a:t>
            </a:r>
            <a:r>
              <a:rPr lang="en-US" b="1" baseline="-25000" dirty="0"/>
              <a:t>0</a:t>
            </a:r>
            <a:r>
              <a:rPr lang="en-US" dirty="0"/>
              <a:t>.  Diagram shows imports with a U.S. “landed cost” of </a:t>
            </a:r>
            <a:r>
              <a:rPr lang="en-US" b="1" dirty="0"/>
              <a:t>C</a:t>
            </a:r>
            <a:r>
              <a:rPr lang="en-US" b="1" baseline="-25000" dirty="0"/>
              <a:t>F</a:t>
            </a:r>
            <a:r>
              <a:rPr lang="en-US" b="1" dirty="0"/>
              <a:t> </a:t>
            </a:r>
            <a:r>
              <a:rPr lang="en-US" dirty="0"/>
              <a:t>which is above the cost of the hypothetical monopolist </a:t>
            </a:r>
            <a:r>
              <a:rPr lang="en-US" b="1" dirty="0"/>
              <a:t>C</a:t>
            </a:r>
            <a:r>
              <a:rPr lang="en-US" b="1" baseline="-25000" dirty="0"/>
              <a:t>m</a:t>
            </a:r>
            <a:r>
              <a:rPr lang="en-US" b="1" dirty="0"/>
              <a:t>, </a:t>
            </a:r>
            <a:r>
              <a:rPr lang="en-US" dirty="0"/>
              <a:t>i.e. </a:t>
            </a:r>
            <a:r>
              <a:rPr lang="en-US" b="1" dirty="0"/>
              <a:t>C</a:t>
            </a:r>
            <a:r>
              <a:rPr lang="en-US" b="1" baseline="-25000" dirty="0"/>
              <a:t>F</a:t>
            </a:r>
            <a:r>
              <a:rPr lang="en-US" b="1" dirty="0"/>
              <a:t> &gt; C</a:t>
            </a:r>
            <a:r>
              <a:rPr lang="en-US" b="1" baseline="-25000" dirty="0"/>
              <a:t>m</a:t>
            </a:r>
            <a:r>
              <a:rPr lang="en-US" dirty="0"/>
              <a:t>.   But the imports would constraint the hypo monopolist from raising price all the way up to the monopoly price </a:t>
            </a:r>
            <a:r>
              <a:rPr lang="en-US" b="1" dirty="0"/>
              <a:t>P</a:t>
            </a:r>
            <a:r>
              <a:rPr lang="en-US" b="1" baseline="-25000" dirty="0"/>
              <a:t>m</a:t>
            </a:r>
            <a:r>
              <a:rPr lang="en-US" dirty="0"/>
              <a:t>.  </a:t>
            </a:r>
          </a:p>
          <a:p>
            <a:endParaRPr lang="en-US" dirty="0"/>
          </a:p>
          <a:p>
            <a:r>
              <a:rPr lang="en-US" dirty="0">
                <a:solidFill>
                  <a:srgbClr val="C00000"/>
                </a:solidFill>
              </a:rPr>
              <a:t>The hypo monopolist facing a threat of imports can only raise prices up to a price level </a:t>
            </a:r>
            <a:r>
              <a:rPr lang="en-US" b="1" dirty="0">
                <a:solidFill>
                  <a:srgbClr val="C00000"/>
                </a:solidFill>
              </a:rPr>
              <a:t>P</a:t>
            </a:r>
            <a:r>
              <a:rPr lang="en-US" b="1" baseline="-25000" dirty="0">
                <a:solidFill>
                  <a:srgbClr val="C00000"/>
                </a:solidFill>
              </a:rPr>
              <a:t>L </a:t>
            </a:r>
            <a:r>
              <a:rPr lang="en-US" dirty="0">
                <a:solidFill>
                  <a:srgbClr val="C00000"/>
                </a:solidFill>
              </a:rPr>
              <a:t>which is slightly below the cost of imports </a:t>
            </a:r>
            <a:r>
              <a:rPr lang="en-US" b="1" dirty="0">
                <a:solidFill>
                  <a:srgbClr val="C00000"/>
                </a:solidFill>
              </a:rPr>
              <a:t>(C</a:t>
            </a:r>
            <a:r>
              <a:rPr lang="en-US" b="1" baseline="-25000" dirty="0">
                <a:solidFill>
                  <a:srgbClr val="C00000"/>
                </a:solidFill>
              </a:rPr>
              <a:t>F</a:t>
            </a:r>
            <a:r>
              <a:rPr lang="en-US" b="1" dirty="0">
                <a:solidFill>
                  <a:srgbClr val="C00000"/>
                </a:solidFill>
              </a:rPr>
              <a:t>)</a:t>
            </a:r>
            <a:r>
              <a:rPr lang="en-US" dirty="0">
                <a:solidFill>
                  <a:srgbClr val="C00000"/>
                </a:solidFill>
              </a:rPr>
              <a:t>.  </a:t>
            </a:r>
            <a:br>
              <a:rPr lang="en-US" dirty="0">
                <a:solidFill>
                  <a:srgbClr val="C00000"/>
                </a:solidFill>
              </a:rPr>
            </a:br>
            <a:r>
              <a:rPr lang="en-US" dirty="0">
                <a:solidFill>
                  <a:srgbClr val="C00000"/>
                </a:solidFill>
              </a:rPr>
              <a:t>This price </a:t>
            </a:r>
            <a:r>
              <a:rPr lang="en-US" b="1" dirty="0">
                <a:solidFill>
                  <a:srgbClr val="C00000"/>
                </a:solidFill>
              </a:rPr>
              <a:t>P</a:t>
            </a:r>
            <a:r>
              <a:rPr lang="en-US" b="1" baseline="-25000" dirty="0">
                <a:solidFill>
                  <a:srgbClr val="C00000"/>
                </a:solidFill>
              </a:rPr>
              <a:t>L  </a:t>
            </a:r>
            <a:r>
              <a:rPr lang="en-US" dirty="0">
                <a:solidFill>
                  <a:srgbClr val="C00000"/>
                </a:solidFill>
              </a:rPr>
              <a:t>is called the </a:t>
            </a:r>
            <a:r>
              <a:rPr lang="en-US" b="1" dirty="0">
                <a:solidFill>
                  <a:srgbClr val="C00000"/>
                </a:solidFill>
              </a:rPr>
              <a:t>“Limit Price.”</a:t>
            </a:r>
          </a:p>
          <a:p>
            <a:endParaRPr lang="en-US" dirty="0"/>
          </a:p>
        </p:txBody>
      </p:sp>
      <p:sp>
        <p:nvSpPr>
          <p:cNvPr id="27" name="TextBox 26">
            <a:extLst>
              <a:ext uri="{FF2B5EF4-FFF2-40B4-BE49-F238E27FC236}">
                <a16:creationId xmlns:a16="http://schemas.microsoft.com/office/drawing/2014/main" id="{9035BA18-8360-40C9-8C86-C313ED19B969}"/>
              </a:ext>
            </a:extLst>
          </p:cNvPr>
          <p:cNvSpPr txBox="1"/>
          <p:nvPr/>
        </p:nvSpPr>
        <p:spPr>
          <a:xfrm>
            <a:off x="703071" y="4584935"/>
            <a:ext cx="453970" cy="369332"/>
          </a:xfrm>
          <a:prstGeom prst="rect">
            <a:avLst/>
          </a:prstGeom>
          <a:noFill/>
        </p:spPr>
        <p:txBody>
          <a:bodyPr wrap="none" rtlCol="0">
            <a:spAutoFit/>
          </a:bodyPr>
          <a:lstStyle/>
          <a:p>
            <a:r>
              <a:rPr lang="en-US" b="1" dirty="0">
                <a:solidFill>
                  <a:srgbClr val="00B050"/>
                </a:solidFill>
              </a:rPr>
              <a:t>P</a:t>
            </a:r>
            <a:r>
              <a:rPr lang="en-US" b="1" baseline="-25000" dirty="0">
                <a:solidFill>
                  <a:srgbClr val="00B050"/>
                </a:solidFill>
              </a:rPr>
              <a:t>0</a:t>
            </a:r>
            <a:r>
              <a:rPr lang="en-US" baseline="-25000" dirty="0"/>
              <a:t>`</a:t>
            </a:r>
            <a:endParaRPr lang="en-US" dirty="0"/>
          </a:p>
        </p:txBody>
      </p:sp>
      <p:cxnSp>
        <p:nvCxnSpPr>
          <p:cNvPr id="28" name="Straight Connector 27">
            <a:extLst>
              <a:ext uri="{FF2B5EF4-FFF2-40B4-BE49-F238E27FC236}">
                <a16:creationId xmlns:a16="http://schemas.microsoft.com/office/drawing/2014/main" id="{5BB75365-D5B2-403E-B2DD-121D6804F6FA}"/>
              </a:ext>
            </a:extLst>
          </p:cNvPr>
          <p:cNvCxnSpPr>
            <a:cxnSpLocks/>
          </p:cNvCxnSpPr>
          <p:nvPr/>
        </p:nvCxnSpPr>
        <p:spPr>
          <a:xfrm>
            <a:off x="1060685" y="4800134"/>
            <a:ext cx="2396436" cy="1029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D9D264E-7267-4F09-B738-31960D0B1D3C}"/>
              </a:ext>
            </a:extLst>
          </p:cNvPr>
          <p:cNvCxnSpPr>
            <a:cxnSpLocks/>
          </p:cNvCxnSpPr>
          <p:nvPr/>
        </p:nvCxnSpPr>
        <p:spPr>
          <a:xfrm>
            <a:off x="3457121" y="4746706"/>
            <a:ext cx="0" cy="713315"/>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84AF2E6D-8647-4E80-84BE-5AEB82ADCB29}"/>
              </a:ext>
            </a:extLst>
          </p:cNvPr>
          <p:cNvSpPr txBox="1"/>
          <p:nvPr/>
        </p:nvSpPr>
        <p:spPr>
          <a:xfrm>
            <a:off x="3246459" y="5460021"/>
            <a:ext cx="441146" cy="369332"/>
          </a:xfrm>
          <a:prstGeom prst="rect">
            <a:avLst/>
          </a:prstGeom>
          <a:noFill/>
        </p:spPr>
        <p:txBody>
          <a:bodyPr wrap="none" rtlCol="0">
            <a:spAutoFit/>
          </a:bodyPr>
          <a:lstStyle/>
          <a:p>
            <a:r>
              <a:rPr lang="en-US" b="1" dirty="0">
                <a:solidFill>
                  <a:srgbClr val="00B050"/>
                </a:solidFill>
              </a:rPr>
              <a:t>Q</a:t>
            </a:r>
            <a:r>
              <a:rPr lang="en-US" b="1" baseline="-25000" dirty="0">
                <a:solidFill>
                  <a:srgbClr val="00B050"/>
                </a:solidFill>
              </a:rPr>
              <a:t>0</a:t>
            </a:r>
            <a:endParaRPr lang="en-US" b="1" dirty="0">
              <a:solidFill>
                <a:srgbClr val="00B050"/>
              </a:solidFill>
            </a:endParaRPr>
          </a:p>
        </p:txBody>
      </p:sp>
      <p:sp>
        <p:nvSpPr>
          <p:cNvPr id="61" name="Oval 60">
            <a:extLst>
              <a:ext uri="{FF2B5EF4-FFF2-40B4-BE49-F238E27FC236}">
                <a16:creationId xmlns:a16="http://schemas.microsoft.com/office/drawing/2014/main" id="{35007CA4-7CBB-4CF1-A842-6A91452E65DB}"/>
              </a:ext>
            </a:extLst>
          </p:cNvPr>
          <p:cNvSpPr/>
          <p:nvPr/>
        </p:nvSpPr>
        <p:spPr>
          <a:xfrm>
            <a:off x="3053050" y="4315539"/>
            <a:ext cx="182050" cy="1849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18F68F38-856D-4B50-8131-E138A010119E}"/>
              </a:ext>
            </a:extLst>
          </p:cNvPr>
          <p:cNvSpPr txBox="1"/>
          <p:nvPr/>
        </p:nvSpPr>
        <p:spPr>
          <a:xfrm>
            <a:off x="7106477" y="5449652"/>
            <a:ext cx="3225527" cy="1200329"/>
          </a:xfrm>
          <a:prstGeom prst="rect">
            <a:avLst/>
          </a:prstGeom>
          <a:noFill/>
          <a:ln w="38100">
            <a:solidFill>
              <a:srgbClr val="0070C0"/>
            </a:solidFill>
          </a:ln>
        </p:spPr>
        <p:txBody>
          <a:bodyPr wrap="square" rtlCol="0">
            <a:spAutoFit/>
          </a:bodyPr>
          <a:lstStyle/>
          <a:p>
            <a:r>
              <a:rPr lang="en-US" b="1" dirty="0">
                <a:solidFill>
                  <a:srgbClr val="0070C0"/>
                </a:solidFill>
              </a:rPr>
              <a:t>We will apply this same idea </a:t>
            </a:r>
          </a:p>
          <a:p>
            <a:r>
              <a:rPr lang="en-US" b="1" dirty="0">
                <a:solidFill>
                  <a:srgbClr val="0070C0"/>
                </a:solidFill>
              </a:rPr>
              <a:t>to limit prices arising from the threat of entry (Topic 14; also Topic 18)</a:t>
            </a:r>
          </a:p>
        </p:txBody>
      </p:sp>
      <p:cxnSp>
        <p:nvCxnSpPr>
          <p:cNvPr id="63" name="Straight Arrow Connector 62">
            <a:extLst>
              <a:ext uri="{FF2B5EF4-FFF2-40B4-BE49-F238E27FC236}">
                <a16:creationId xmlns:a16="http://schemas.microsoft.com/office/drawing/2014/main" id="{224553A8-3A11-49A7-B82E-A2DF5910B012}"/>
              </a:ext>
            </a:extLst>
          </p:cNvPr>
          <p:cNvCxnSpPr>
            <a:cxnSpLocks/>
          </p:cNvCxnSpPr>
          <p:nvPr/>
        </p:nvCxnSpPr>
        <p:spPr>
          <a:xfrm flipH="1" flipV="1">
            <a:off x="7337124" y="4676363"/>
            <a:ext cx="302436" cy="647475"/>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16423BF-8757-401A-BEC1-34DEDB18DE67}"/>
              </a:ext>
            </a:extLst>
          </p:cNvPr>
          <p:cNvCxnSpPr/>
          <p:nvPr/>
        </p:nvCxnSpPr>
        <p:spPr>
          <a:xfrm>
            <a:off x="1093086" y="2538564"/>
            <a:ext cx="0" cy="171567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56B9DDA-FBD4-43CD-A4F5-9CDD21505BE5}"/>
              </a:ext>
            </a:extLst>
          </p:cNvPr>
          <p:cNvCxnSpPr>
            <a:cxnSpLocks/>
          </p:cNvCxnSpPr>
          <p:nvPr/>
        </p:nvCxnSpPr>
        <p:spPr>
          <a:xfrm flipH="1">
            <a:off x="1129793" y="4254244"/>
            <a:ext cx="192325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F88702E-0E4C-4557-9AE4-6302FF191E51}"/>
              </a:ext>
            </a:extLst>
          </p:cNvPr>
          <p:cNvCxnSpPr/>
          <p:nvPr/>
        </p:nvCxnSpPr>
        <p:spPr>
          <a:xfrm>
            <a:off x="2887672" y="4386659"/>
            <a:ext cx="799933" cy="48459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71DF868-2EE8-4E7E-A24B-E0CD84BE0956}"/>
              </a:ext>
            </a:extLst>
          </p:cNvPr>
          <p:cNvCxnSpPr>
            <a:cxnSpLocks/>
          </p:cNvCxnSpPr>
          <p:nvPr/>
        </p:nvCxnSpPr>
        <p:spPr>
          <a:xfrm>
            <a:off x="3022809" y="4261479"/>
            <a:ext cx="792058" cy="86792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247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6453D-6735-443D-9645-5AC651DD509F}"/>
              </a:ext>
            </a:extLst>
          </p:cNvPr>
          <p:cNvSpPr>
            <a:spLocks noGrp="1"/>
          </p:cNvSpPr>
          <p:nvPr>
            <p:ph type="title"/>
          </p:nvPr>
        </p:nvSpPr>
        <p:spPr/>
        <p:txBody>
          <a:bodyPr>
            <a:normAutofit/>
          </a:bodyPr>
          <a:lstStyle/>
          <a:p>
            <a:r>
              <a:rPr lang="en-US" dirty="0"/>
              <a:t>Question: What Other Considerations Might Suggest</a:t>
            </a:r>
            <a:br>
              <a:rPr lang="en-US" dirty="0"/>
            </a:br>
            <a:r>
              <a:rPr lang="en-US" dirty="0"/>
              <a:t>Restricting the Market Solely to Domestic Producers? </a:t>
            </a:r>
          </a:p>
        </p:txBody>
      </p:sp>
      <p:sp>
        <p:nvSpPr>
          <p:cNvPr id="3" name="Content Placeholder 2">
            <a:extLst>
              <a:ext uri="{FF2B5EF4-FFF2-40B4-BE49-F238E27FC236}">
                <a16:creationId xmlns:a16="http://schemas.microsoft.com/office/drawing/2014/main" id="{2508C9AA-5974-4551-AB9B-95B268B5804B}"/>
              </a:ext>
            </a:extLst>
          </p:cNvPr>
          <p:cNvSpPr>
            <a:spLocks noGrp="1"/>
          </p:cNvSpPr>
          <p:nvPr>
            <p:ph idx="1"/>
          </p:nvPr>
        </p:nvSpPr>
        <p:spPr/>
        <p:txBody>
          <a:bodyPr>
            <a:normAutofit fontScale="85000" lnSpcReduction="20000"/>
          </a:bodyPr>
          <a:lstStyle/>
          <a:p>
            <a:pPr marL="0" indent="0">
              <a:buNone/>
            </a:pPr>
            <a:r>
              <a:rPr lang="en-US" sz="3100" i="1" dirty="0">
                <a:solidFill>
                  <a:srgbClr val="C00000"/>
                </a:solidFill>
              </a:rPr>
              <a:t>Assuming the import landed price is only $310</a:t>
            </a:r>
            <a:endParaRPr lang="en-US" dirty="0">
              <a:solidFill>
                <a:srgbClr val="C00000"/>
              </a:solidFill>
            </a:endParaRPr>
          </a:p>
          <a:p>
            <a:pPr marL="0" indent="0">
              <a:buNone/>
            </a:pPr>
            <a:endParaRPr lang="en-US" dirty="0"/>
          </a:p>
          <a:p>
            <a:r>
              <a:rPr lang="en-US" dirty="0"/>
              <a:t>Pricing constraint from imports may be unreliable</a:t>
            </a:r>
          </a:p>
          <a:p>
            <a:pPr lvl="1"/>
            <a:r>
              <a:rPr lang="en-US" dirty="0"/>
              <a:t>Domestic industry might successfully lobby for a tariff or quota on ammonia imports </a:t>
            </a:r>
          </a:p>
          <a:p>
            <a:pPr lvl="1"/>
            <a:r>
              <a:rPr lang="en-US" dirty="0"/>
              <a:t>Imports vulnerable to disruption from turmoil or foreign policies or change in exchange rates</a:t>
            </a:r>
          </a:p>
          <a:p>
            <a:pPr lvl="1"/>
            <a:r>
              <a:rPr lang="en-US" dirty="0"/>
              <a:t>Foreign demand for ammonia could rise, raising the price of the imported ammonia</a:t>
            </a:r>
          </a:p>
          <a:p>
            <a:pPr marL="457200" lvl="1" indent="0">
              <a:buNone/>
            </a:pPr>
            <a:r>
              <a:rPr lang="en-US" dirty="0"/>
              <a:t> </a:t>
            </a:r>
          </a:p>
          <a:p>
            <a:r>
              <a:rPr lang="en-US" dirty="0"/>
              <a:t>Early-1980s steel industry … </a:t>
            </a:r>
          </a:p>
          <a:p>
            <a:pPr lvl="1"/>
            <a:r>
              <a:rPr lang="en-US" dirty="0"/>
              <a:t>In the morning, justified mergers to DOJ because of import constraints</a:t>
            </a:r>
          </a:p>
          <a:p>
            <a:pPr lvl="1"/>
            <a:r>
              <a:rPr lang="en-US" dirty="0"/>
              <a:t>In the afternoon, lobbied Congress for import quotas</a:t>
            </a:r>
          </a:p>
          <a:p>
            <a:pPr lvl="1"/>
            <a:endParaRPr lang="en-US" dirty="0"/>
          </a:p>
          <a:p>
            <a:pPr lvl="1"/>
            <a:endParaRPr lang="en-US" dirty="0"/>
          </a:p>
          <a:p>
            <a:pPr marL="0" indent="0">
              <a:buNone/>
            </a:pPr>
            <a:r>
              <a:rPr lang="en-US" dirty="0"/>
              <a:t>			</a:t>
            </a:r>
          </a:p>
        </p:txBody>
      </p:sp>
      <p:sp>
        <p:nvSpPr>
          <p:cNvPr id="4" name="Slide Number Placeholder 3">
            <a:extLst>
              <a:ext uri="{FF2B5EF4-FFF2-40B4-BE49-F238E27FC236}">
                <a16:creationId xmlns:a16="http://schemas.microsoft.com/office/drawing/2014/main" id="{CDC95C19-0CEA-46F8-B54A-CD40408A9090}"/>
              </a:ext>
            </a:extLst>
          </p:cNvPr>
          <p:cNvSpPr>
            <a:spLocks noGrp="1"/>
          </p:cNvSpPr>
          <p:nvPr>
            <p:ph type="sldNum" sz="quarter" idx="12"/>
          </p:nvPr>
        </p:nvSpPr>
        <p:spPr/>
        <p:txBody>
          <a:bodyPr/>
          <a:lstStyle/>
          <a:p>
            <a:fld id="{A3FA0A93-60EE-4E9D-852F-604094E61050}" type="slidenum">
              <a:rPr lang="en-US" smtClean="0"/>
              <a:t>21</a:t>
            </a:fld>
            <a:endParaRPr lang="en-US"/>
          </a:p>
        </p:txBody>
      </p:sp>
    </p:spTree>
    <p:extLst>
      <p:ext uri="{BB962C8B-B14F-4D97-AF65-F5344CB8AC3E}">
        <p14:creationId xmlns:p14="http://schemas.microsoft.com/office/powerpoint/2010/main" val="2324458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044F5-1BF2-4ECB-BA11-A612E30EE914}"/>
              </a:ext>
            </a:extLst>
          </p:cNvPr>
          <p:cNvSpPr>
            <a:spLocks noGrp="1"/>
          </p:cNvSpPr>
          <p:nvPr>
            <p:ph type="title"/>
          </p:nvPr>
        </p:nvSpPr>
        <p:spPr/>
        <p:txBody>
          <a:bodyPr/>
          <a:lstStyle/>
          <a:p>
            <a:pPr algn="ctr"/>
            <a:r>
              <a:rPr lang="en-US" dirty="0"/>
              <a:t>Cluster Markets</a:t>
            </a:r>
          </a:p>
        </p:txBody>
      </p:sp>
      <p:sp>
        <p:nvSpPr>
          <p:cNvPr id="3" name="Text Placeholder 2">
            <a:extLst>
              <a:ext uri="{FF2B5EF4-FFF2-40B4-BE49-F238E27FC236}">
                <a16:creationId xmlns:a16="http://schemas.microsoft.com/office/drawing/2014/main" id="{0FFE7FEC-D68A-4CEB-8297-CD9DF404B977}"/>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8FB44BE-8D62-4AAF-87D8-B1FB1D83C063}"/>
              </a:ext>
            </a:extLst>
          </p:cNvPr>
          <p:cNvSpPr>
            <a:spLocks noGrp="1"/>
          </p:cNvSpPr>
          <p:nvPr>
            <p:ph type="sldNum" sz="quarter" idx="12"/>
          </p:nvPr>
        </p:nvSpPr>
        <p:spPr/>
        <p:txBody>
          <a:bodyPr/>
          <a:lstStyle/>
          <a:p>
            <a:fld id="{A3FA0A93-60EE-4E9D-852F-604094E61050}" type="slidenum">
              <a:rPr lang="en-US" smtClean="0"/>
              <a:t>22</a:t>
            </a:fld>
            <a:endParaRPr lang="en-US"/>
          </a:p>
        </p:txBody>
      </p:sp>
    </p:spTree>
    <p:extLst>
      <p:ext uri="{BB962C8B-B14F-4D97-AF65-F5344CB8AC3E}">
        <p14:creationId xmlns:p14="http://schemas.microsoft.com/office/powerpoint/2010/main" val="1252316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6F437-B8E8-4713-8FAA-654DBB9A2D18}"/>
              </a:ext>
            </a:extLst>
          </p:cNvPr>
          <p:cNvSpPr>
            <a:spLocks noGrp="1"/>
          </p:cNvSpPr>
          <p:nvPr>
            <p:ph type="title"/>
          </p:nvPr>
        </p:nvSpPr>
        <p:spPr>
          <a:xfrm>
            <a:off x="591620" y="49277"/>
            <a:ext cx="10515600" cy="1325563"/>
          </a:xfrm>
        </p:spPr>
        <p:txBody>
          <a:bodyPr/>
          <a:lstStyle/>
          <a:p>
            <a:r>
              <a:rPr lang="en-US" dirty="0"/>
              <a:t>“Cluster” Markets </a:t>
            </a:r>
            <a:r>
              <a:rPr lang="en-US" sz="2000" i="1" dirty="0">
                <a:solidFill>
                  <a:srgbClr val="00B0F0"/>
                </a:solidFill>
              </a:rPr>
              <a:t>(p.755)</a:t>
            </a:r>
            <a:endParaRPr lang="en-US" i="1" dirty="0">
              <a:solidFill>
                <a:srgbClr val="00B0F0"/>
              </a:solidFill>
            </a:endParaRPr>
          </a:p>
        </p:txBody>
      </p:sp>
      <p:sp>
        <p:nvSpPr>
          <p:cNvPr id="3" name="Content Placeholder 2">
            <a:extLst>
              <a:ext uri="{FF2B5EF4-FFF2-40B4-BE49-F238E27FC236}">
                <a16:creationId xmlns:a16="http://schemas.microsoft.com/office/drawing/2014/main" id="{D7E594D7-960D-4463-B62B-EDBACEE2B52A}"/>
              </a:ext>
            </a:extLst>
          </p:cNvPr>
          <p:cNvSpPr>
            <a:spLocks noGrp="1"/>
          </p:cNvSpPr>
          <p:nvPr>
            <p:ph idx="1"/>
          </p:nvPr>
        </p:nvSpPr>
        <p:spPr>
          <a:xfrm>
            <a:off x="591620" y="1089061"/>
            <a:ext cx="8018980" cy="5948737"/>
          </a:xfrm>
        </p:spPr>
        <p:txBody>
          <a:bodyPr>
            <a:normAutofit fontScale="77500" lnSpcReduction="20000"/>
          </a:bodyPr>
          <a:lstStyle/>
          <a:p>
            <a:r>
              <a:rPr lang="en-US" dirty="0"/>
              <a:t>Potato chips, pretzels and cheese doodles are all substitute “salty snacks.”</a:t>
            </a:r>
          </a:p>
          <a:p>
            <a:r>
              <a:rPr lang="en-US" dirty="0"/>
              <a:t>But agencies and courts sometimes define the market as a “cluster” of </a:t>
            </a:r>
            <a:r>
              <a:rPr lang="en-US" i="1" dirty="0">
                <a:solidFill>
                  <a:srgbClr val="C00000"/>
                </a:solidFill>
              </a:rPr>
              <a:t>non-substitute products </a:t>
            </a:r>
            <a:r>
              <a:rPr lang="en-US" dirty="0"/>
              <a:t>sold by the merging firms</a:t>
            </a:r>
          </a:p>
          <a:p>
            <a:pPr lvl="1"/>
            <a:r>
              <a:rPr lang="en-US" dirty="0"/>
              <a:t>Phila </a:t>
            </a:r>
            <a:r>
              <a:rPr lang="en-US" dirty="0" err="1"/>
              <a:t>Nat’l</a:t>
            </a:r>
            <a:r>
              <a:rPr lang="en-US" dirty="0"/>
              <a:t> Bank: Banking services</a:t>
            </a:r>
          </a:p>
          <a:p>
            <a:pPr lvl="1"/>
            <a:r>
              <a:rPr lang="en-US" dirty="0"/>
              <a:t>Staples I: </a:t>
            </a:r>
            <a:r>
              <a:rPr lang="en-US" dirty="0">
                <a:solidFill>
                  <a:srgbClr val="C00000"/>
                </a:solidFill>
              </a:rPr>
              <a:t>consumable office supplies </a:t>
            </a:r>
            <a:r>
              <a:rPr lang="en-US" dirty="0"/>
              <a:t>(paper, pens, tape, electric cords, </a:t>
            </a:r>
            <a:r>
              <a:rPr lang="en-US" dirty="0" err="1"/>
              <a:t>etc</a:t>
            </a:r>
            <a:r>
              <a:rPr lang="en-US" dirty="0"/>
              <a:t>).  Yet those </a:t>
            </a:r>
          </a:p>
          <a:p>
            <a:pPr lvl="1"/>
            <a:r>
              <a:rPr lang="en-US" dirty="0">
                <a:solidFill>
                  <a:srgbClr val="C00000"/>
                </a:solidFill>
              </a:rPr>
              <a:t>Supermarkets</a:t>
            </a:r>
            <a:r>
              <a:rPr lang="en-US" dirty="0"/>
              <a:t>: assume all products rather than separate markets for meat, produce, canned goods, prepared foods for carryout </a:t>
            </a:r>
          </a:p>
          <a:p>
            <a:r>
              <a:rPr lang="en-US" dirty="0"/>
              <a:t>Sometimes those products may be </a:t>
            </a:r>
            <a:r>
              <a:rPr lang="en-US" i="1" dirty="0">
                <a:solidFill>
                  <a:srgbClr val="C00000"/>
                </a:solidFill>
              </a:rPr>
              <a:t>complements</a:t>
            </a:r>
          </a:p>
          <a:p>
            <a:pPr lvl="1"/>
            <a:r>
              <a:rPr lang="en-US" dirty="0">
                <a:solidFill>
                  <a:srgbClr val="C00000"/>
                </a:solidFill>
              </a:rPr>
              <a:t>Computer printers and toner </a:t>
            </a:r>
            <a:r>
              <a:rPr lang="en-US" dirty="0"/>
              <a:t>sold by integrated firms</a:t>
            </a:r>
          </a:p>
          <a:p>
            <a:pPr lvl="1"/>
            <a:r>
              <a:rPr lang="en-US" dirty="0">
                <a:solidFill>
                  <a:srgbClr val="C00000"/>
                </a:solidFill>
              </a:rPr>
              <a:t>All products are clusters of complementary components </a:t>
            </a:r>
            <a:r>
              <a:rPr lang="en-US" dirty="0"/>
              <a:t>(e.g., autos)</a:t>
            </a:r>
          </a:p>
          <a:p>
            <a:r>
              <a:rPr lang="en-US" dirty="0"/>
              <a:t>Since markets should be defined with substitutes, when do these cluster markets make economic sense?</a:t>
            </a:r>
          </a:p>
          <a:p>
            <a:pPr lvl="1"/>
            <a:r>
              <a:rPr lang="en-US" i="1" dirty="0">
                <a:solidFill>
                  <a:srgbClr val="C00000"/>
                </a:solidFill>
              </a:rPr>
              <a:t>Administrative Convenience: </a:t>
            </a:r>
            <a:r>
              <a:rPr lang="en-US" dirty="0"/>
              <a:t>defining separate markets would not change the analysis or results</a:t>
            </a:r>
          </a:p>
          <a:p>
            <a:pPr lvl="1"/>
            <a:r>
              <a:rPr lang="en-US" i="1" dirty="0">
                <a:solidFill>
                  <a:srgbClr val="C00000"/>
                </a:solidFill>
              </a:rPr>
              <a:t>Transaction Complements: </a:t>
            </a:r>
            <a:r>
              <a:rPr lang="en-US" dirty="0"/>
              <a:t>consumers buy the products together</a:t>
            </a:r>
          </a:p>
          <a:p>
            <a:r>
              <a:rPr lang="en-US" dirty="0"/>
              <a:t>In the case of transaction complements, firms that sell </a:t>
            </a:r>
            <a:r>
              <a:rPr lang="en-US" dirty="0">
                <a:solidFill>
                  <a:srgbClr val="C00000"/>
                </a:solidFill>
              </a:rPr>
              <a:t>only part of the bundle </a:t>
            </a:r>
            <a:r>
              <a:rPr lang="en-US" dirty="0"/>
              <a:t>may not be significant competitors</a:t>
            </a:r>
          </a:p>
          <a:p>
            <a:pPr lvl="1"/>
            <a:r>
              <a:rPr lang="en-US" dirty="0"/>
              <a:t>E.g., </a:t>
            </a:r>
            <a:r>
              <a:rPr lang="en-US" sz="2600" dirty="0">
                <a:solidFill>
                  <a:srgbClr val="C00000"/>
                </a:solidFill>
              </a:rPr>
              <a:t>produce stands </a:t>
            </a:r>
            <a:r>
              <a:rPr lang="en-US" dirty="0"/>
              <a:t>likely provide little constraint to supermarket pricing, unless a substantial fraction of consumers use them</a:t>
            </a:r>
          </a:p>
        </p:txBody>
      </p:sp>
      <p:sp>
        <p:nvSpPr>
          <p:cNvPr id="4" name="Slide Number Placeholder 3">
            <a:extLst>
              <a:ext uri="{FF2B5EF4-FFF2-40B4-BE49-F238E27FC236}">
                <a16:creationId xmlns:a16="http://schemas.microsoft.com/office/drawing/2014/main" id="{F723E1C6-E2F0-4CB9-96BD-D55932A7760D}"/>
              </a:ext>
            </a:extLst>
          </p:cNvPr>
          <p:cNvSpPr>
            <a:spLocks noGrp="1"/>
          </p:cNvSpPr>
          <p:nvPr>
            <p:ph type="sldNum" sz="quarter" idx="12"/>
          </p:nvPr>
        </p:nvSpPr>
        <p:spPr/>
        <p:txBody>
          <a:bodyPr/>
          <a:lstStyle/>
          <a:p>
            <a:fld id="{A3FA0A93-60EE-4E9D-852F-604094E61050}" type="slidenum">
              <a:rPr lang="en-US" smtClean="0"/>
              <a:t>23</a:t>
            </a:fld>
            <a:endParaRPr lang="en-US"/>
          </a:p>
        </p:txBody>
      </p:sp>
      <p:cxnSp>
        <p:nvCxnSpPr>
          <p:cNvPr id="5" name="Straight Arrow Connector 4">
            <a:extLst>
              <a:ext uri="{FF2B5EF4-FFF2-40B4-BE49-F238E27FC236}">
                <a16:creationId xmlns:a16="http://schemas.microsoft.com/office/drawing/2014/main" id="{E8EE7AA8-425C-4414-97C6-30844C5BC245}"/>
              </a:ext>
            </a:extLst>
          </p:cNvPr>
          <p:cNvCxnSpPr>
            <a:cxnSpLocks/>
          </p:cNvCxnSpPr>
          <p:nvPr/>
        </p:nvCxnSpPr>
        <p:spPr>
          <a:xfrm flipH="1">
            <a:off x="8171379" y="4539301"/>
            <a:ext cx="878441" cy="3595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0A091A2-21E6-4AD0-9DB6-9E0BC80C2B11}"/>
              </a:ext>
            </a:extLst>
          </p:cNvPr>
          <p:cNvSpPr txBox="1"/>
          <p:nvPr/>
        </p:nvSpPr>
        <p:spPr>
          <a:xfrm>
            <a:off x="9429750" y="3795769"/>
            <a:ext cx="2262669" cy="923330"/>
          </a:xfrm>
          <a:prstGeom prst="rect">
            <a:avLst/>
          </a:prstGeom>
          <a:noFill/>
          <a:ln w="38100">
            <a:solidFill>
              <a:srgbClr val="0070C0"/>
            </a:solidFill>
          </a:ln>
        </p:spPr>
        <p:txBody>
          <a:bodyPr wrap="square" rtlCol="0">
            <a:spAutoFit/>
          </a:bodyPr>
          <a:lstStyle/>
          <a:p>
            <a:r>
              <a:rPr lang="en-US" b="1" i="1" dirty="0">
                <a:solidFill>
                  <a:srgbClr val="0070C0"/>
                </a:solidFill>
              </a:rPr>
              <a:t>Substitution patterns similar across all the products”</a:t>
            </a:r>
          </a:p>
        </p:txBody>
      </p:sp>
      <p:cxnSp>
        <p:nvCxnSpPr>
          <p:cNvPr id="11" name="Straight Arrow Connector 10">
            <a:extLst>
              <a:ext uri="{FF2B5EF4-FFF2-40B4-BE49-F238E27FC236}">
                <a16:creationId xmlns:a16="http://schemas.microsoft.com/office/drawing/2014/main" id="{C345592F-E387-4A24-B4F2-DB715F0F761D}"/>
              </a:ext>
            </a:extLst>
          </p:cNvPr>
          <p:cNvCxnSpPr>
            <a:cxnSpLocks/>
          </p:cNvCxnSpPr>
          <p:nvPr/>
        </p:nvCxnSpPr>
        <p:spPr>
          <a:xfrm flipH="1">
            <a:off x="8087476" y="5484722"/>
            <a:ext cx="1243172"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F354EB7-3537-4B71-9015-7A3E7FDC48CA}"/>
              </a:ext>
            </a:extLst>
          </p:cNvPr>
          <p:cNvSpPr txBox="1"/>
          <p:nvPr/>
        </p:nvSpPr>
        <p:spPr>
          <a:xfrm>
            <a:off x="9429750" y="5045696"/>
            <a:ext cx="2262669" cy="1200329"/>
          </a:xfrm>
          <a:prstGeom prst="rect">
            <a:avLst/>
          </a:prstGeom>
          <a:noFill/>
          <a:ln w="38100">
            <a:solidFill>
              <a:srgbClr val="0070C0"/>
            </a:solidFill>
          </a:ln>
        </p:spPr>
        <p:txBody>
          <a:bodyPr wrap="square" rtlCol="0">
            <a:spAutoFit/>
          </a:bodyPr>
          <a:lstStyle/>
          <a:p>
            <a:r>
              <a:rPr lang="en-US" b="1" i="1" dirty="0">
                <a:solidFill>
                  <a:srgbClr val="0070C0"/>
                </a:solidFill>
              </a:rPr>
              <a:t>“One stop shop” convenience.  Or, need for products to match up.</a:t>
            </a:r>
          </a:p>
        </p:txBody>
      </p:sp>
    </p:spTree>
    <p:extLst>
      <p:ext uri="{BB962C8B-B14F-4D97-AF65-F5344CB8AC3E}">
        <p14:creationId xmlns:p14="http://schemas.microsoft.com/office/powerpoint/2010/main" val="2774690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36846-A52F-4B27-A388-A8BC73C65152}"/>
              </a:ext>
            </a:extLst>
          </p:cNvPr>
          <p:cNvSpPr>
            <a:spLocks noGrp="1"/>
          </p:cNvSpPr>
          <p:nvPr>
            <p:ph type="title"/>
          </p:nvPr>
        </p:nvSpPr>
        <p:spPr/>
        <p:txBody>
          <a:bodyPr/>
          <a:lstStyle/>
          <a:p>
            <a:r>
              <a:rPr lang="en-US" dirty="0"/>
              <a:t>Targeted Customer (Price Discrimination) Markets </a:t>
            </a:r>
          </a:p>
        </p:txBody>
      </p:sp>
      <p:sp>
        <p:nvSpPr>
          <p:cNvPr id="3" name="Text Placeholder 2">
            <a:extLst>
              <a:ext uri="{FF2B5EF4-FFF2-40B4-BE49-F238E27FC236}">
                <a16:creationId xmlns:a16="http://schemas.microsoft.com/office/drawing/2014/main" id="{6DE3A057-7951-43E7-9348-8C13630519C1}"/>
              </a:ext>
            </a:extLst>
          </p:cNvPr>
          <p:cNvSpPr>
            <a:spLocks noGrp="1"/>
          </p:cNvSpPr>
          <p:nvPr>
            <p:ph type="body" idx="1"/>
          </p:nvPr>
        </p:nvSpPr>
        <p:spPr/>
        <p:txBody>
          <a:bodyPr/>
          <a:lstStyle/>
          <a:p>
            <a:pPr algn="ctr"/>
            <a:r>
              <a:rPr lang="en-US" dirty="0"/>
              <a:t> </a:t>
            </a:r>
          </a:p>
        </p:txBody>
      </p:sp>
      <p:sp>
        <p:nvSpPr>
          <p:cNvPr id="4" name="Slide Number Placeholder 3">
            <a:extLst>
              <a:ext uri="{FF2B5EF4-FFF2-40B4-BE49-F238E27FC236}">
                <a16:creationId xmlns:a16="http://schemas.microsoft.com/office/drawing/2014/main" id="{2B08A951-1B9D-4E63-8646-7D4AFB22DE43}"/>
              </a:ext>
            </a:extLst>
          </p:cNvPr>
          <p:cNvSpPr>
            <a:spLocks noGrp="1"/>
          </p:cNvSpPr>
          <p:nvPr>
            <p:ph type="sldNum" sz="quarter" idx="12"/>
          </p:nvPr>
        </p:nvSpPr>
        <p:spPr/>
        <p:txBody>
          <a:bodyPr/>
          <a:lstStyle/>
          <a:p>
            <a:fld id="{A3FA0A93-60EE-4E9D-852F-604094E61050}" type="slidenum">
              <a:rPr lang="en-US" smtClean="0"/>
              <a:t>24</a:t>
            </a:fld>
            <a:endParaRPr lang="en-US"/>
          </a:p>
        </p:txBody>
      </p:sp>
    </p:spTree>
    <p:extLst>
      <p:ext uri="{BB962C8B-B14F-4D97-AF65-F5344CB8AC3E}">
        <p14:creationId xmlns:p14="http://schemas.microsoft.com/office/powerpoint/2010/main" val="16528051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367E3-1004-4D4B-887B-26AA24BCB13B}"/>
              </a:ext>
            </a:extLst>
          </p:cNvPr>
          <p:cNvSpPr>
            <a:spLocks noGrp="1"/>
          </p:cNvSpPr>
          <p:nvPr>
            <p:ph type="title"/>
          </p:nvPr>
        </p:nvSpPr>
        <p:spPr/>
        <p:txBody>
          <a:bodyPr/>
          <a:lstStyle/>
          <a:p>
            <a:r>
              <a:rPr lang="en-US" dirty="0"/>
              <a:t>“Practical Indicia” and “Submarkets” </a:t>
            </a:r>
            <a:r>
              <a:rPr lang="en-US" sz="2400" i="1" dirty="0">
                <a:solidFill>
                  <a:srgbClr val="00B0F0"/>
                </a:solidFill>
              </a:rPr>
              <a:t>(p.753)</a:t>
            </a:r>
            <a:endParaRPr lang="en-US" i="1" dirty="0">
              <a:solidFill>
                <a:srgbClr val="00B0F0"/>
              </a:solidFill>
            </a:endParaRPr>
          </a:p>
        </p:txBody>
      </p:sp>
      <p:sp>
        <p:nvSpPr>
          <p:cNvPr id="3" name="Content Placeholder 2">
            <a:extLst>
              <a:ext uri="{FF2B5EF4-FFF2-40B4-BE49-F238E27FC236}">
                <a16:creationId xmlns:a16="http://schemas.microsoft.com/office/drawing/2014/main" id="{A8CAE0A2-A5C8-471C-95F8-E4FD365F1CF1}"/>
              </a:ext>
            </a:extLst>
          </p:cNvPr>
          <p:cNvSpPr>
            <a:spLocks noGrp="1"/>
          </p:cNvSpPr>
          <p:nvPr>
            <p:ph idx="1"/>
          </p:nvPr>
        </p:nvSpPr>
        <p:spPr>
          <a:xfrm>
            <a:off x="838200" y="1486259"/>
            <a:ext cx="10515600" cy="5235215"/>
          </a:xfrm>
        </p:spPr>
        <p:txBody>
          <a:bodyPr>
            <a:normAutofit fontScale="70000" lnSpcReduction="20000"/>
          </a:bodyPr>
          <a:lstStyle/>
          <a:p>
            <a:pPr>
              <a:lnSpc>
                <a:spcPct val="110000"/>
              </a:lnSpc>
            </a:pPr>
            <a:r>
              <a:rPr lang="en-US" dirty="0"/>
              <a:t>After setting out the general </a:t>
            </a:r>
            <a:r>
              <a:rPr lang="en-US" i="1" dirty="0" err="1"/>
              <a:t>duPont</a:t>
            </a:r>
            <a:r>
              <a:rPr lang="en-US" i="1" dirty="0"/>
              <a:t> </a:t>
            </a:r>
            <a:r>
              <a:rPr lang="en-US" dirty="0"/>
              <a:t>standard for market definition, the </a:t>
            </a:r>
            <a:r>
              <a:rPr lang="en-US" i="1" dirty="0"/>
              <a:t>Brown Shoe </a:t>
            </a:r>
            <a:r>
              <a:rPr lang="en-US" dirty="0"/>
              <a:t>Court flagged </a:t>
            </a:r>
            <a:r>
              <a:rPr lang="en-US" i="1" dirty="0">
                <a:solidFill>
                  <a:srgbClr val="C00000"/>
                </a:solidFill>
              </a:rPr>
              <a:t>“Practical Indicia” </a:t>
            </a:r>
            <a:r>
              <a:rPr lang="en-US" dirty="0"/>
              <a:t>as </a:t>
            </a:r>
            <a:r>
              <a:rPr lang="en-US" i="1" dirty="0"/>
              <a:t>“</a:t>
            </a:r>
            <a:r>
              <a:rPr lang="en-US" i="1" dirty="0">
                <a:solidFill>
                  <a:srgbClr val="C00000"/>
                </a:solidFill>
              </a:rPr>
              <a:t>evidentiary proxies for proof of substitutability and cross-elasticities”</a:t>
            </a:r>
          </a:p>
          <a:p>
            <a:pPr lvl="1">
              <a:lnSpc>
                <a:spcPct val="110000"/>
              </a:lnSpc>
            </a:pPr>
            <a:r>
              <a:rPr lang="en-US" dirty="0"/>
              <a:t>I.e., </a:t>
            </a:r>
            <a:r>
              <a:rPr lang="en-US" dirty="0">
                <a:solidFill>
                  <a:srgbClr val="0070C0"/>
                </a:solidFill>
              </a:rPr>
              <a:t>Industry or public recognition of a market</a:t>
            </a:r>
            <a:r>
              <a:rPr lang="en-US" dirty="0"/>
              <a:t>; </a:t>
            </a:r>
            <a:r>
              <a:rPr lang="en-US" dirty="0">
                <a:solidFill>
                  <a:srgbClr val="00B050"/>
                </a:solidFill>
              </a:rPr>
              <a:t>product peculiar characteristics, uses, unique production facilities</a:t>
            </a:r>
            <a:r>
              <a:rPr lang="en-US" dirty="0"/>
              <a:t>, </a:t>
            </a:r>
            <a:r>
              <a:rPr lang="en-US" dirty="0">
                <a:solidFill>
                  <a:srgbClr val="7030A0"/>
                </a:solidFill>
              </a:rPr>
              <a:t>distinct customers</a:t>
            </a:r>
            <a:r>
              <a:rPr lang="en-US" dirty="0"/>
              <a:t>; </a:t>
            </a:r>
            <a:r>
              <a:rPr lang="en-US" dirty="0">
                <a:solidFill>
                  <a:srgbClr val="0070C0"/>
                </a:solidFill>
              </a:rPr>
              <a:t>distinct prices; </a:t>
            </a:r>
            <a:r>
              <a:rPr lang="en-US" dirty="0">
                <a:solidFill>
                  <a:srgbClr val="C00000"/>
                </a:solidFill>
              </a:rPr>
              <a:t>sensitivity to price changes</a:t>
            </a:r>
            <a:r>
              <a:rPr lang="en-US" dirty="0"/>
              <a:t>; </a:t>
            </a:r>
            <a:r>
              <a:rPr lang="en-US" dirty="0">
                <a:solidFill>
                  <a:srgbClr val="00B050"/>
                </a:solidFill>
              </a:rPr>
              <a:t>specialized vendors.</a:t>
            </a:r>
          </a:p>
          <a:p>
            <a:pPr>
              <a:lnSpc>
                <a:spcPct val="110000"/>
              </a:lnSpc>
            </a:pPr>
            <a:r>
              <a:rPr lang="en-US" dirty="0"/>
              <a:t>These practical indicia were used to define narrow “submarkets,” which were not tightly connected to buyer substitution (e.g., the existence of targeted trade publications)</a:t>
            </a:r>
          </a:p>
          <a:p>
            <a:pPr lvl="1">
              <a:lnSpc>
                <a:spcPct val="110000"/>
              </a:lnSpc>
            </a:pPr>
            <a:r>
              <a:rPr lang="en-US" dirty="0"/>
              <a:t>These submarkets were criticized as “gerrymandering” to generate high market shares </a:t>
            </a:r>
          </a:p>
          <a:p>
            <a:pPr lvl="1">
              <a:lnSpc>
                <a:spcPct val="110000"/>
              </a:lnSpc>
            </a:pPr>
            <a:r>
              <a:rPr lang="en-US" dirty="0"/>
              <a:t>E.g. FTC merger case against a TV dinner producer defined market as “premium non-ethnic frozen entrees.”	</a:t>
            </a:r>
          </a:p>
          <a:p>
            <a:pPr>
              <a:lnSpc>
                <a:spcPct val="110000"/>
              </a:lnSpc>
            </a:pPr>
            <a:r>
              <a:rPr lang="en-US" dirty="0"/>
              <a:t>Today, it is recognized that “submarkets” must qualify as “markets” under SSNIP/HMT </a:t>
            </a:r>
          </a:p>
          <a:p>
            <a:pPr lvl="1">
              <a:lnSpc>
                <a:spcPct val="110000"/>
              </a:lnSpc>
            </a:pPr>
            <a:r>
              <a:rPr lang="en-US" dirty="0"/>
              <a:t>E.g., Not only is there an “all-beer market, there may also be separate markets for (say): craft beer; or light beer; or premium beer.  All of these may satisfy the SSNIP/HMT </a:t>
            </a:r>
          </a:p>
          <a:p>
            <a:pPr lvl="1">
              <a:lnSpc>
                <a:spcPct val="110000"/>
              </a:lnSpc>
            </a:pPr>
            <a:r>
              <a:rPr lang="en-US" dirty="0"/>
              <a:t>Once it is recognized that there is not a “unique” market definition and the world cannot be divided up into a series of mutually separate markets, then the concept of submarket has become uncontroversial </a:t>
            </a:r>
          </a:p>
          <a:p>
            <a:pPr>
              <a:lnSpc>
                <a:spcPct val="110000"/>
              </a:lnSpc>
            </a:pPr>
            <a:r>
              <a:rPr lang="en-US" b="1" dirty="0">
                <a:solidFill>
                  <a:srgbClr val="C00000"/>
                </a:solidFill>
              </a:rPr>
              <a:t>Submarkets today are often focused on price discrimination targeted at specific groups of buyers</a:t>
            </a:r>
          </a:p>
          <a:p>
            <a:endParaRPr lang="en-US" dirty="0"/>
          </a:p>
        </p:txBody>
      </p:sp>
      <p:sp>
        <p:nvSpPr>
          <p:cNvPr id="4" name="Slide Number Placeholder 3">
            <a:extLst>
              <a:ext uri="{FF2B5EF4-FFF2-40B4-BE49-F238E27FC236}">
                <a16:creationId xmlns:a16="http://schemas.microsoft.com/office/drawing/2014/main" id="{FED2592F-FFDC-4A24-883C-4696D34294CA}"/>
              </a:ext>
            </a:extLst>
          </p:cNvPr>
          <p:cNvSpPr>
            <a:spLocks noGrp="1"/>
          </p:cNvSpPr>
          <p:nvPr>
            <p:ph type="sldNum" sz="quarter" idx="12"/>
          </p:nvPr>
        </p:nvSpPr>
        <p:spPr/>
        <p:txBody>
          <a:bodyPr/>
          <a:lstStyle/>
          <a:p>
            <a:fld id="{A3FA0A93-60EE-4E9D-852F-604094E61050}" type="slidenum">
              <a:rPr lang="en-US" smtClean="0"/>
              <a:t>25</a:t>
            </a:fld>
            <a:endParaRPr lang="en-US"/>
          </a:p>
        </p:txBody>
      </p:sp>
    </p:spTree>
    <p:extLst>
      <p:ext uri="{BB962C8B-B14F-4D97-AF65-F5344CB8AC3E}">
        <p14:creationId xmlns:p14="http://schemas.microsoft.com/office/powerpoint/2010/main" val="1573822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688ED-5B7C-4A50-86F2-8A1F11AB0B4E}"/>
              </a:ext>
            </a:extLst>
          </p:cNvPr>
          <p:cNvSpPr>
            <a:spLocks noGrp="1"/>
          </p:cNvSpPr>
          <p:nvPr>
            <p:ph type="title"/>
          </p:nvPr>
        </p:nvSpPr>
        <p:spPr/>
        <p:txBody>
          <a:bodyPr/>
          <a:lstStyle/>
          <a:p>
            <a:r>
              <a:rPr lang="en-US" sz="3200" dirty="0"/>
              <a:t>Targeted price increases: Introduction  </a:t>
            </a:r>
            <a:r>
              <a:rPr lang="en-US" sz="2800" i="1" dirty="0">
                <a:solidFill>
                  <a:srgbClr val="00B0F0"/>
                </a:solidFill>
              </a:rPr>
              <a:t>(HMGs </a:t>
            </a:r>
            <a:r>
              <a:rPr lang="en-US" sz="2800" i="1" dirty="0">
                <a:solidFill>
                  <a:srgbClr val="00B0F0"/>
                </a:solidFill>
                <a:effectLst/>
                <a:latin typeface="Times New Roman" panose="02020603050405020304" pitchFamily="18" charset="0"/>
                <a:ea typeface="Times New Roman" panose="02020603050405020304" pitchFamily="18" charset="0"/>
              </a:rPr>
              <a:t>§4.1.4)</a:t>
            </a:r>
            <a:endParaRPr lang="en-US" i="1" dirty="0">
              <a:solidFill>
                <a:srgbClr val="00B0F0"/>
              </a:solidFill>
            </a:endParaRPr>
          </a:p>
        </p:txBody>
      </p:sp>
      <p:sp>
        <p:nvSpPr>
          <p:cNvPr id="3" name="Content Placeholder 2">
            <a:extLst>
              <a:ext uri="{FF2B5EF4-FFF2-40B4-BE49-F238E27FC236}">
                <a16:creationId xmlns:a16="http://schemas.microsoft.com/office/drawing/2014/main" id="{1372093E-C8C1-4573-BA07-818A080276E8}"/>
              </a:ext>
            </a:extLst>
          </p:cNvPr>
          <p:cNvSpPr>
            <a:spLocks noGrp="1"/>
          </p:cNvSpPr>
          <p:nvPr>
            <p:ph idx="1"/>
          </p:nvPr>
        </p:nvSpPr>
        <p:spPr>
          <a:xfrm>
            <a:off x="838201" y="1690688"/>
            <a:ext cx="9251022" cy="4915595"/>
          </a:xfrm>
        </p:spPr>
        <p:txBody>
          <a:bodyPr>
            <a:normAutofit/>
          </a:bodyPr>
          <a:lstStyle/>
          <a:p>
            <a:pPr marL="182880" indent="-182880" fontAlgn="auto">
              <a:spcBef>
                <a:spcPts val="1200"/>
              </a:spcBef>
              <a:spcAft>
                <a:spcPts val="0"/>
              </a:spcAft>
              <a:buFont typeface="Arial" pitchFamily="34" charset="0"/>
              <a:buChar char="•"/>
              <a:defRPr/>
            </a:pPr>
            <a:r>
              <a:rPr lang="en-US" sz="2400" dirty="0"/>
              <a:t>In the HMT example, we assumed that the </a:t>
            </a:r>
            <a:r>
              <a:rPr lang="en-US" sz="2400" dirty="0" err="1"/>
              <a:t>SSNIP</a:t>
            </a:r>
            <a:r>
              <a:rPr lang="en-US" sz="2400" dirty="0"/>
              <a:t> was a uniform price increase by all the products in the candidate market</a:t>
            </a:r>
          </a:p>
          <a:p>
            <a:pPr indent="-182880">
              <a:spcBef>
                <a:spcPts val="1200"/>
              </a:spcBef>
              <a:defRPr/>
            </a:pPr>
            <a:r>
              <a:rPr lang="en-US" sz="2400" dirty="0">
                <a:solidFill>
                  <a:srgbClr val="C00000"/>
                </a:solidFill>
              </a:rPr>
              <a:t>But, assumed </a:t>
            </a:r>
            <a:r>
              <a:rPr lang="en-US" sz="2400" dirty="0" err="1">
                <a:solidFill>
                  <a:srgbClr val="C00000"/>
                </a:solidFill>
              </a:rPr>
              <a:t>SSNIP</a:t>
            </a:r>
            <a:r>
              <a:rPr lang="en-US" sz="2400" dirty="0">
                <a:solidFill>
                  <a:srgbClr val="C00000"/>
                </a:solidFill>
              </a:rPr>
              <a:t> of hypo monopolist may involve only some customers </a:t>
            </a:r>
            <a:r>
              <a:rPr lang="en-US" sz="2400" b="1" i="1" dirty="0">
                <a:solidFill>
                  <a:srgbClr val="C00000"/>
                </a:solidFill>
              </a:rPr>
              <a:t>or </a:t>
            </a:r>
            <a:r>
              <a:rPr lang="en-US" sz="2400" dirty="0">
                <a:solidFill>
                  <a:srgbClr val="C00000"/>
                </a:solidFill>
              </a:rPr>
              <a:t>some products</a:t>
            </a:r>
          </a:p>
          <a:p>
            <a:pPr lvl="1" indent="-182880">
              <a:spcBef>
                <a:spcPts val="1200"/>
              </a:spcBef>
              <a:defRPr/>
            </a:pPr>
            <a:r>
              <a:rPr lang="en-US" sz="2000" dirty="0"/>
              <a:t>Even if hypo monopolist could not raise prices to ALL customers, it might be able to raise prices to </a:t>
            </a:r>
            <a:r>
              <a:rPr lang="en-US" sz="2000" dirty="0">
                <a:solidFill>
                  <a:srgbClr val="C00000"/>
                </a:solidFill>
              </a:rPr>
              <a:t>discriminate </a:t>
            </a:r>
            <a:r>
              <a:rPr lang="en-US" sz="2000" dirty="0"/>
              <a:t>against SOME customers who are less price sensitive (HMG §3) </a:t>
            </a:r>
            <a:r>
              <a:rPr lang="en-US" sz="1400" i="1" dirty="0">
                <a:solidFill>
                  <a:srgbClr val="00B0F0"/>
                </a:solidFill>
              </a:rPr>
              <a:t>(p.755)</a:t>
            </a:r>
            <a:endParaRPr lang="en-US" sz="2000" i="1" dirty="0">
              <a:solidFill>
                <a:srgbClr val="00B0F0"/>
              </a:solidFill>
            </a:endParaRPr>
          </a:p>
          <a:p>
            <a:pPr indent="-182880">
              <a:spcBef>
                <a:spcPts val="1200"/>
              </a:spcBef>
              <a:defRPr/>
            </a:pPr>
            <a:r>
              <a:rPr lang="en-US" sz="2400" dirty="0"/>
              <a:t>Such non-uniform </a:t>
            </a:r>
            <a:r>
              <a:rPr lang="en-US" sz="2400" dirty="0" err="1"/>
              <a:t>SSNIPs</a:t>
            </a:r>
            <a:r>
              <a:rPr lang="en-US" sz="2400" dirty="0"/>
              <a:t> can lead to narrower markets, called “price discrimination markets” </a:t>
            </a:r>
            <a:r>
              <a:rPr lang="en-US" sz="1800" i="1" dirty="0">
                <a:solidFill>
                  <a:srgbClr val="00B0F0"/>
                </a:solidFill>
              </a:rPr>
              <a:t>(p.754)</a:t>
            </a:r>
          </a:p>
          <a:p>
            <a:pPr indent="-182880">
              <a:spcBef>
                <a:spcPts val="1200"/>
              </a:spcBef>
              <a:defRPr/>
            </a:pPr>
            <a:r>
              <a:rPr lang="en-US" sz="2400" b="1" i="1" dirty="0">
                <a:solidFill>
                  <a:srgbClr val="7030A0"/>
                </a:solidFill>
              </a:rPr>
              <a:t>We begin by discussing the economics of price discrimination </a:t>
            </a:r>
          </a:p>
          <a:p>
            <a:pPr marL="0" indent="0">
              <a:buNone/>
            </a:pPr>
            <a:endParaRPr lang="en-US" sz="2400" dirty="0"/>
          </a:p>
        </p:txBody>
      </p:sp>
      <p:sp>
        <p:nvSpPr>
          <p:cNvPr id="4" name="Slide Number Placeholder 3">
            <a:extLst>
              <a:ext uri="{FF2B5EF4-FFF2-40B4-BE49-F238E27FC236}">
                <a16:creationId xmlns:a16="http://schemas.microsoft.com/office/drawing/2014/main" id="{8CB8344A-B52B-4A3F-90DB-AC27ED339BFB}"/>
              </a:ext>
            </a:extLst>
          </p:cNvPr>
          <p:cNvSpPr>
            <a:spLocks noGrp="1"/>
          </p:cNvSpPr>
          <p:nvPr>
            <p:ph type="sldNum" sz="quarter" idx="12"/>
          </p:nvPr>
        </p:nvSpPr>
        <p:spPr/>
        <p:txBody>
          <a:bodyPr/>
          <a:lstStyle/>
          <a:p>
            <a:fld id="{A3FA0A93-60EE-4E9D-852F-604094E61050}" type="slidenum">
              <a:rPr lang="en-US" smtClean="0"/>
              <a:t>26</a:t>
            </a:fld>
            <a:endParaRPr lang="en-US"/>
          </a:p>
        </p:txBody>
      </p:sp>
    </p:spTree>
    <p:extLst>
      <p:ext uri="{BB962C8B-B14F-4D97-AF65-F5344CB8AC3E}">
        <p14:creationId xmlns:p14="http://schemas.microsoft.com/office/powerpoint/2010/main" val="2789903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7AD0D-8CF3-4D3C-AE65-428BAEC74E41}"/>
              </a:ext>
            </a:extLst>
          </p:cNvPr>
          <p:cNvSpPr>
            <a:spLocks noGrp="1"/>
          </p:cNvSpPr>
          <p:nvPr>
            <p:ph type="title"/>
          </p:nvPr>
        </p:nvSpPr>
        <p:spPr/>
        <p:txBody>
          <a:bodyPr/>
          <a:lstStyle/>
          <a:p>
            <a:pPr algn="ctr"/>
            <a:r>
              <a:rPr lang="en-US" dirty="0"/>
              <a:t>Economic Analysis of Price Discrimination</a:t>
            </a:r>
          </a:p>
        </p:txBody>
      </p:sp>
      <p:sp>
        <p:nvSpPr>
          <p:cNvPr id="3" name="Text Placeholder 2">
            <a:extLst>
              <a:ext uri="{FF2B5EF4-FFF2-40B4-BE49-F238E27FC236}">
                <a16:creationId xmlns:a16="http://schemas.microsoft.com/office/drawing/2014/main" id="{4D4087FF-CDD6-4EF3-BDA5-B6D54BC78598}"/>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E98BD80-706A-45D1-BB40-97558B1BDA5E}"/>
              </a:ext>
            </a:extLst>
          </p:cNvPr>
          <p:cNvSpPr>
            <a:spLocks noGrp="1"/>
          </p:cNvSpPr>
          <p:nvPr>
            <p:ph type="sldNum" sz="quarter" idx="12"/>
          </p:nvPr>
        </p:nvSpPr>
        <p:spPr/>
        <p:txBody>
          <a:bodyPr/>
          <a:lstStyle/>
          <a:p>
            <a:fld id="{A3FA0A93-60EE-4E9D-852F-604094E61050}" type="slidenum">
              <a:rPr lang="en-US" smtClean="0"/>
              <a:t>27</a:t>
            </a:fld>
            <a:endParaRPr lang="en-US"/>
          </a:p>
        </p:txBody>
      </p:sp>
      <p:sp>
        <p:nvSpPr>
          <p:cNvPr id="6" name="TextBox 5">
            <a:extLst>
              <a:ext uri="{FF2B5EF4-FFF2-40B4-BE49-F238E27FC236}">
                <a16:creationId xmlns:a16="http://schemas.microsoft.com/office/drawing/2014/main" id="{23D1EEFB-9E89-489E-AB19-6EFD9A573369}"/>
              </a:ext>
            </a:extLst>
          </p:cNvPr>
          <p:cNvSpPr txBox="1"/>
          <p:nvPr/>
        </p:nvSpPr>
        <p:spPr>
          <a:xfrm>
            <a:off x="3277458" y="5032911"/>
            <a:ext cx="6015162" cy="1323439"/>
          </a:xfrm>
          <a:prstGeom prst="rect">
            <a:avLst/>
          </a:prstGeom>
          <a:noFill/>
          <a:ln w="28575">
            <a:solidFill>
              <a:srgbClr val="0070C0"/>
            </a:solidFill>
          </a:ln>
        </p:spPr>
        <p:txBody>
          <a:bodyPr wrap="square">
            <a:spAutoFit/>
          </a:bodyPr>
          <a:lstStyle/>
          <a:p>
            <a:r>
              <a:rPr lang="en-US" sz="2000" b="1" dirty="0">
                <a:solidFill>
                  <a:srgbClr val="0070C0"/>
                </a:solidFill>
              </a:rPr>
              <a:t>Note that we also will discuss price discrimination in the context of vertical </a:t>
            </a:r>
            <a:r>
              <a:rPr lang="en-US" sz="2000" b="1" dirty="0" err="1">
                <a:solidFill>
                  <a:srgbClr val="0070C0"/>
                </a:solidFill>
              </a:rPr>
              <a:t>intrabrand</a:t>
            </a:r>
            <a:r>
              <a:rPr lang="en-US" sz="2000" b="1" dirty="0">
                <a:solidFill>
                  <a:srgbClr val="0070C0"/>
                </a:solidFill>
              </a:rPr>
              <a:t> and tying arrangements later in the course5-4 </a:t>
            </a:r>
            <a:r>
              <a:rPr lang="en-US" sz="1600" b="1" i="1" dirty="0">
                <a:solidFill>
                  <a:srgbClr val="0070C0"/>
                </a:solidFill>
              </a:rPr>
              <a:t>(p.760-764) </a:t>
            </a:r>
            <a:r>
              <a:rPr lang="en-US" sz="2000" b="1" dirty="0">
                <a:solidFill>
                  <a:srgbClr val="0070C0"/>
                </a:solidFill>
              </a:rPr>
              <a:t>discusses price discrimination</a:t>
            </a:r>
            <a:endParaRPr lang="en-US" sz="2000" b="1" dirty="0"/>
          </a:p>
        </p:txBody>
      </p:sp>
    </p:spTree>
    <p:extLst>
      <p:ext uri="{BB962C8B-B14F-4D97-AF65-F5344CB8AC3E}">
        <p14:creationId xmlns:p14="http://schemas.microsoft.com/office/powerpoint/2010/main" val="14893343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3AFAC-B1F0-412A-9BBB-FC0A1488DFB6}"/>
              </a:ext>
            </a:extLst>
          </p:cNvPr>
          <p:cNvSpPr>
            <a:spLocks noGrp="1"/>
          </p:cNvSpPr>
          <p:nvPr>
            <p:ph type="title"/>
          </p:nvPr>
        </p:nvSpPr>
        <p:spPr/>
        <p:txBody>
          <a:bodyPr/>
          <a:lstStyle/>
          <a:p>
            <a:r>
              <a:rPr lang="en-US" dirty="0"/>
              <a:t>Introduction to Economics of Price Discrimination </a:t>
            </a:r>
          </a:p>
        </p:txBody>
      </p:sp>
      <p:sp>
        <p:nvSpPr>
          <p:cNvPr id="3" name="Content Placeholder 2">
            <a:extLst>
              <a:ext uri="{FF2B5EF4-FFF2-40B4-BE49-F238E27FC236}">
                <a16:creationId xmlns:a16="http://schemas.microsoft.com/office/drawing/2014/main" id="{1AFAC7A2-9F0C-4BA8-B56F-6499CEFC7390}"/>
              </a:ext>
            </a:extLst>
          </p:cNvPr>
          <p:cNvSpPr>
            <a:spLocks noGrp="1"/>
          </p:cNvSpPr>
          <p:nvPr>
            <p:ph idx="1"/>
          </p:nvPr>
        </p:nvSpPr>
        <p:spPr>
          <a:xfrm>
            <a:off x="838200" y="1825625"/>
            <a:ext cx="8069494" cy="4351338"/>
          </a:xfrm>
        </p:spPr>
        <p:txBody>
          <a:bodyPr>
            <a:normAutofit fontScale="85000" lnSpcReduction="20000"/>
          </a:bodyPr>
          <a:lstStyle/>
          <a:p>
            <a:r>
              <a:rPr lang="en-US" dirty="0">
                <a:solidFill>
                  <a:srgbClr val="C00000"/>
                </a:solidFill>
              </a:rPr>
              <a:t>Definition: Price discrimination involves charging different prices to consumers who can be served at identical costs</a:t>
            </a:r>
          </a:p>
          <a:p>
            <a:r>
              <a:rPr lang="en-US" dirty="0"/>
              <a:t>Price discrimination requires market power </a:t>
            </a:r>
          </a:p>
          <a:p>
            <a:pPr lvl="1"/>
            <a:r>
              <a:rPr lang="en-US" dirty="0"/>
              <a:t>Normally, we think that competition will make price discrimination break down</a:t>
            </a:r>
          </a:p>
          <a:p>
            <a:pPr lvl="1"/>
            <a:r>
              <a:rPr lang="en-US" i="1" dirty="0">
                <a:solidFill>
                  <a:srgbClr val="C00000"/>
                </a:solidFill>
              </a:rPr>
              <a:t>In fact, the existence of price discrimination is often used as evidence of market power </a:t>
            </a:r>
          </a:p>
          <a:p>
            <a:r>
              <a:rPr lang="en-US" dirty="0"/>
              <a:t>There are several different categories of conduct called </a:t>
            </a:r>
            <a:br>
              <a:rPr lang="en-US" dirty="0"/>
            </a:br>
            <a:r>
              <a:rPr lang="en-US" dirty="0"/>
              <a:t>“price discrimination”</a:t>
            </a:r>
          </a:p>
          <a:p>
            <a:r>
              <a:rPr lang="en-US" dirty="0"/>
              <a:t>The most common category is </a:t>
            </a:r>
            <a:r>
              <a:rPr lang="en-US" dirty="0">
                <a:solidFill>
                  <a:srgbClr val="C00000"/>
                </a:solidFill>
              </a:rPr>
              <a:t>charging different prices to groups according to their willingness-to-pay </a:t>
            </a:r>
            <a:r>
              <a:rPr lang="en-US" i="1" dirty="0">
                <a:solidFill>
                  <a:srgbClr val="7030A0"/>
                </a:solidFill>
              </a:rPr>
              <a:t>(or equivalently, their demand elasticity)</a:t>
            </a:r>
          </a:p>
          <a:p>
            <a:r>
              <a:rPr lang="en-US" dirty="0"/>
              <a:t>Such price discrimination is commonly condemned as being “unfair”</a:t>
            </a:r>
          </a:p>
        </p:txBody>
      </p:sp>
      <p:sp>
        <p:nvSpPr>
          <p:cNvPr id="4" name="Slide Number Placeholder 3">
            <a:extLst>
              <a:ext uri="{FF2B5EF4-FFF2-40B4-BE49-F238E27FC236}">
                <a16:creationId xmlns:a16="http://schemas.microsoft.com/office/drawing/2014/main" id="{2E13F2E9-EFFF-49C5-BF02-4589F3F904A7}"/>
              </a:ext>
            </a:extLst>
          </p:cNvPr>
          <p:cNvSpPr>
            <a:spLocks noGrp="1"/>
          </p:cNvSpPr>
          <p:nvPr>
            <p:ph type="sldNum" sz="quarter" idx="12"/>
          </p:nvPr>
        </p:nvSpPr>
        <p:spPr/>
        <p:txBody>
          <a:bodyPr/>
          <a:lstStyle/>
          <a:p>
            <a:fld id="{A3FA0A93-60EE-4E9D-852F-604094E61050}" type="slidenum">
              <a:rPr lang="en-US" smtClean="0"/>
              <a:t>28</a:t>
            </a:fld>
            <a:endParaRPr lang="en-US"/>
          </a:p>
        </p:txBody>
      </p:sp>
      <p:sp>
        <p:nvSpPr>
          <p:cNvPr id="8" name="TextBox 7">
            <a:extLst>
              <a:ext uri="{FF2B5EF4-FFF2-40B4-BE49-F238E27FC236}">
                <a16:creationId xmlns:a16="http://schemas.microsoft.com/office/drawing/2014/main" id="{A7817F46-0D31-4FE7-A450-82280E16591A}"/>
              </a:ext>
            </a:extLst>
          </p:cNvPr>
          <p:cNvSpPr txBox="1"/>
          <p:nvPr/>
        </p:nvSpPr>
        <p:spPr>
          <a:xfrm>
            <a:off x="9039607" y="2167786"/>
            <a:ext cx="2477479" cy="1015663"/>
          </a:xfrm>
          <a:prstGeom prst="rect">
            <a:avLst/>
          </a:prstGeom>
          <a:noFill/>
          <a:ln w="28575">
            <a:solidFill>
              <a:srgbClr val="0070C0"/>
            </a:solidFill>
          </a:ln>
        </p:spPr>
        <p:txBody>
          <a:bodyPr wrap="square">
            <a:spAutoFit/>
          </a:bodyPr>
          <a:lstStyle/>
          <a:p>
            <a:r>
              <a:rPr lang="en-US" sz="2000" b="1" dirty="0">
                <a:solidFill>
                  <a:srgbClr val="0070C0"/>
                </a:solidFill>
              </a:rPr>
              <a:t>Sidebar 5-4 </a:t>
            </a:r>
            <a:r>
              <a:rPr lang="en-US" sz="1600" b="1" i="1" dirty="0">
                <a:solidFill>
                  <a:srgbClr val="0070C0"/>
                </a:solidFill>
              </a:rPr>
              <a:t>(p.760-764) </a:t>
            </a:r>
            <a:r>
              <a:rPr lang="en-US" sz="2000" b="1" dirty="0">
                <a:solidFill>
                  <a:srgbClr val="0070C0"/>
                </a:solidFill>
              </a:rPr>
              <a:t>discusses price discrimination</a:t>
            </a:r>
            <a:endParaRPr lang="en-US" sz="2000" b="1" dirty="0"/>
          </a:p>
        </p:txBody>
      </p:sp>
    </p:spTree>
    <p:extLst>
      <p:ext uri="{BB962C8B-B14F-4D97-AF65-F5344CB8AC3E}">
        <p14:creationId xmlns:p14="http://schemas.microsoft.com/office/powerpoint/2010/main" val="1876671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D1988-7541-4B61-A6B2-45F440E2D080}"/>
              </a:ext>
            </a:extLst>
          </p:cNvPr>
          <p:cNvSpPr>
            <a:spLocks noGrp="1"/>
          </p:cNvSpPr>
          <p:nvPr>
            <p:ph type="title"/>
          </p:nvPr>
        </p:nvSpPr>
        <p:spPr>
          <a:xfrm>
            <a:off x="838200" y="313754"/>
            <a:ext cx="10515600" cy="1325563"/>
          </a:xfrm>
        </p:spPr>
        <p:txBody>
          <a:bodyPr/>
          <a:lstStyle/>
          <a:p>
            <a:r>
              <a:rPr lang="en-US" dirty="0"/>
              <a:t>Technical Example: of Monopoly Price Discrimination Based on Demand Elasticity</a:t>
            </a:r>
          </a:p>
        </p:txBody>
      </p:sp>
      <p:sp>
        <p:nvSpPr>
          <p:cNvPr id="3" name="Content Placeholder 2">
            <a:extLst>
              <a:ext uri="{FF2B5EF4-FFF2-40B4-BE49-F238E27FC236}">
                <a16:creationId xmlns:a16="http://schemas.microsoft.com/office/drawing/2014/main" id="{562E3388-47CF-4474-8ED7-BCAB66DF3E2F}"/>
              </a:ext>
            </a:extLst>
          </p:cNvPr>
          <p:cNvSpPr>
            <a:spLocks noGrp="1"/>
          </p:cNvSpPr>
          <p:nvPr>
            <p:ph idx="1"/>
          </p:nvPr>
        </p:nvSpPr>
        <p:spPr/>
        <p:txBody>
          <a:bodyPr/>
          <a:lstStyle/>
          <a:p>
            <a:r>
              <a:rPr lang="en-US" dirty="0"/>
              <a:t> Suppose there are 2 types of buyers served by a monopolist </a:t>
            </a:r>
          </a:p>
          <a:p>
            <a:pPr lvl="1"/>
            <a:r>
              <a:rPr lang="en-US" dirty="0"/>
              <a:t>Group A: elastic demand</a:t>
            </a:r>
          </a:p>
          <a:p>
            <a:pPr lvl="1"/>
            <a:r>
              <a:rPr lang="en-US" dirty="0"/>
              <a:t>Groups B: inelastic demand</a:t>
            </a:r>
          </a:p>
          <a:p>
            <a:r>
              <a:rPr lang="en-US" dirty="0"/>
              <a:t>With “uniform prices,” the monopolist would charge a price according to the “average” of these two elasticities.</a:t>
            </a:r>
          </a:p>
          <a:p>
            <a:r>
              <a:rPr lang="en-US" dirty="0"/>
              <a:t>If the monopolist can charge different prices, it will charge a </a:t>
            </a:r>
            <a:r>
              <a:rPr lang="en-US" i="1" dirty="0">
                <a:solidFill>
                  <a:srgbClr val="C00000"/>
                </a:solidFill>
              </a:rPr>
              <a:t>higher price </a:t>
            </a:r>
            <a:r>
              <a:rPr lang="en-US" dirty="0"/>
              <a:t>to the group who are </a:t>
            </a:r>
            <a:r>
              <a:rPr lang="en-US" i="1" dirty="0">
                <a:solidFill>
                  <a:srgbClr val="C00000"/>
                </a:solidFill>
              </a:rPr>
              <a:t>less price sensitive</a:t>
            </a:r>
            <a:r>
              <a:rPr lang="en-US" dirty="0"/>
              <a:t>, i.e., </a:t>
            </a:r>
            <a:r>
              <a:rPr lang="en-US" i="1" dirty="0">
                <a:solidFill>
                  <a:srgbClr val="C00000"/>
                </a:solidFill>
              </a:rPr>
              <a:t>more inelastic demand </a:t>
            </a:r>
          </a:p>
          <a:p>
            <a:endParaRPr lang="en-US" dirty="0"/>
          </a:p>
        </p:txBody>
      </p:sp>
      <p:sp>
        <p:nvSpPr>
          <p:cNvPr id="4" name="Slide Number Placeholder 3">
            <a:extLst>
              <a:ext uri="{FF2B5EF4-FFF2-40B4-BE49-F238E27FC236}">
                <a16:creationId xmlns:a16="http://schemas.microsoft.com/office/drawing/2014/main" id="{BEDB17B1-104E-4FF7-8C48-99071295A259}"/>
              </a:ext>
            </a:extLst>
          </p:cNvPr>
          <p:cNvSpPr>
            <a:spLocks noGrp="1"/>
          </p:cNvSpPr>
          <p:nvPr>
            <p:ph type="sldNum" sz="quarter" idx="12"/>
          </p:nvPr>
        </p:nvSpPr>
        <p:spPr/>
        <p:txBody>
          <a:bodyPr/>
          <a:lstStyle/>
          <a:p>
            <a:fld id="{A3FA0A93-60EE-4E9D-852F-604094E61050}" type="slidenum">
              <a:rPr lang="en-US" smtClean="0"/>
              <a:t>29</a:t>
            </a:fld>
            <a:endParaRPr lang="en-US"/>
          </a:p>
        </p:txBody>
      </p:sp>
    </p:spTree>
    <p:extLst>
      <p:ext uri="{BB962C8B-B14F-4D97-AF65-F5344CB8AC3E}">
        <p14:creationId xmlns:p14="http://schemas.microsoft.com/office/powerpoint/2010/main" val="3887121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a:xfrm>
            <a:off x="694360" y="136525"/>
            <a:ext cx="10946259" cy="1325563"/>
          </a:xfrm>
        </p:spPr>
        <p:txBody>
          <a:bodyPr>
            <a:normAutofit/>
          </a:bodyPr>
          <a:lstStyle/>
          <a:p>
            <a:r>
              <a:rPr lang="en-US" altLang="en-US" dirty="0"/>
              <a:t>Potential Market Definition Evidence </a:t>
            </a:r>
            <a:r>
              <a:rPr lang="en-US" altLang="en-US" sz="1800" i="1" dirty="0">
                <a:solidFill>
                  <a:srgbClr val="00B0F0"/>
                </a:solidFill>
              </a:rPr>
              <a:t>(pp.735-36; also HMG </a:t>
            </a:r>
            <a:r>
              <a:rPr lang="en-US" sz="1800" i="1" dirty="0">
                <a:solidFill>
                  <a:srgbClr val="00B0F0"/>
                </a:solidFill>
                <a:effectLst/>
                <a:latin typeface="Times New Roman" panose="02020603050405020304" pitchFamily="18" charset="0"/>
                <a:ea typeface="Times New Roman" panose="02020603050405020304" pitchFamily="18" charset="0"/>
              </a:rPr>
              <a:t>§4.1.3)</a:t>
            </a:r>
            <a:br>
              <a:rPr lang="en-US" sz="1800" dirty="0">
                <a:effectLst/>
                <a:latin typeface="Times New Roman" panose="02020603050405020304" pitchFamily="18" charset="0"/>
                <a:ea typeface="Times New Roman" panose="02020603050405020304" pitchFamily="18" charset="0"/>
              </a:rPr>
            </a:br>
            <a:endParaRPr lang="en-US" altLang="en-US" i="1" dirty="0">
              <a:solidFill>
                <a:srgbClr val="00B0F0"/>
              </a:solidFill>
            </a:endParaRPr>
          </a:p>
        </p:txBody>
      </p:sp>
      <p:sp>
        <p:nvSpPr>
          <p:cNvPr id="37891" name="Content Placeholder 2"/>
          <p:cNvSpPr>
            <a:spLocks noGrp="1"/>
          </p:cNvSpPr>
          <p:nvPr>
            <p:ph idx="1"/>
          </p:nvPr>
        </p:nvSpPr>
        <p:spPr>
          <a:xfrm>
            <a:off x="465763" y="1403349"/>
            <a:ext cx="8647416" cy="5182386"/>
          </a:xfrm>
        </p:spPr>
        <p:txBody>
          <a:bodyPr>
            <a:normAutofit lnSpcReduction="10000"/>
          </a:bodyPr>
          <a:lstStyle/>
          <a:p>
            <a:pPr marL="182563" indent="-182563">
              <a:defRPr/>
            </a:pPr>
            <a:r>
              <a:rPr lang="en-US" sz="2400" b="1" i="1" dirty="0">
                <a:solidFill>
                  <a:srgbClr val="CC3300"/>
                </a:solidFill>
              </a:rPr>
              <a:t>Qualitative Evidence of Actual or Likely Buyer Substitution </a:t>
            </a:r>
          </a:p>
          <a:p>
            <a:pPr lvl="1" indent="-182563">
              <a:buFont typeface="Arial" charset="0"/>
              <a:buChar char="•"/>
              <a:defRPr/>
            </a:pPr>
            <a:r>
              <a:rPr lang="en-US" sz="2000" dirty="0"/>
              <a:t>Inferences drawn from product characteristics, known to matter to buyers </a:t>
            </a:r>
          </a:p>
          <a:p>
            <a:pPr lvl="1" indent="-182563">
              <a:buFont typeface="Arial" charset="0"/>
              <a:buChar char="•"/>
              <a:defRPr/>
            </a:pPr>
            <a:r>
              <a:rPr lang="en-US" sz="2000" dirty="0"/>
              <a:t>Documents showing how prices are determined by the firms (e.g., price zones)</a:t>
            </a:r>
          </a:p>
          <a:p>
            <a:pPr lvl="1" indent="-182563">
              <a:buFont typeface="Arial" charset="0"/>
              <a:buChar char="•"/>
              <a:defRPr/>
            </a:pPr>
            <a:r>
              <a:rPr lang="en-US" sz="2000" dirty="0"/>
              <a:t>Documents indicating how buyer substitution is monitored and understood by sellers</a:t>
            </a:r>
          </a:p>
          <a:p>
            <a:pPr lvl="1" indent="-182563">
              <a:buFont typeface="Arial" charset="0"/>
              <a:buChar char="•"/>
              <a:defRPr/>
            </a:pPr>
            <a:r>
              <a:rPr lang="en-US" sz="2000" dirty="0"/>
              <a:t>Analysis of industry experts</a:t>
            </a:r>
          </a:p>
          <a:p>
            <a:pPr indent="-182563">
              <a:buFont typeface="Arial" charset="0"/>
              <a:buChar char="•"/>
              <a:defRPr/>
            </a:pPr>
            <a:r>
              <a:rPr lang="en-US" sz="2400" b="1" i="1" dirty="0">
                <a:solidFill>
                  <a:srgbClr val="CC3300"/>
                </a:solidFill>
              </a:rPr>
              <a:t>Quantitative Evidence of Actual or Likely Buyer Substitution</a:t>
            </a:r>
            <a:endParaRPr lang="en-US" sz="2400" dirty="0"/>
          </a:p>
          <a:p>
            <a:pPr lvl="1" indent="-182563">
              <a:buFont typeface="Arial" charset="0"/>
              <a:buChar char="•"/>
              <a:defRPr/>
            </a:pPr>
            <a:r>
              <a:rPr lang="en-US" sz="2000" dirty="0"/>
              <a:t>Past responses of buyers to changes in relative prices </a:t>
            </a:r>
            <a:r>
              <a:rPr lang="en-US" sz="2000" i="1" dirty="0"/>
              <a:t>(including econometric estimates)</a:t>
            </a:r>
          </a:p>
          <a:p>
            <a:pPr lvl="1" indent="-182563">
              <a:buFont typeface="Arial" charset="0"/>
              <a:buChar char="•"/>
              <a:defRPr/>
            </a:pPr>
            <a:r>
              <a:rPr lang="en-US" sz="2000" dirty="0"/>
              <a:t>Buyer surveys indicating likely responses to price increases</a:t>
            </a:r>
          </a:p>
          <a:p>
            <a:pPr marL="182563" indent="-182563">
              <a:defRPr/>
            </a:pPr>
            <a:r>
              <a:rPr lang="en-US" sz="2400" b="1" i="1" dirty="0">
                <a:solidFill>
                  <a:srgbClr val="C00000"/>
                </a:solidFill>
              </a:rPr>
              <a:t>Direct Evidence; Natural experiments</a:t>
            </a:r>
          </a:p>
          <a:p>
            <a:pPr marL="857250" lvl="1" indent="-457200">
              <a:buFont typeface="Arial" panose="020B0604020202020204" pitchFamily="34" charset="0"/>
              <a:buChar char="•"/>
              <a:defRPr/>
            </a:pPr>
            <a:r>
              <a:rPr lang="en-US" sz="2000" dirty="0"/>
              <a:t>Relationship of price to number of competition</a:t>
            </a:r>
          </a:p>
          <a:p>
            <a:pPr marL="857250" lvl="1" indent="-457200">
              <a:buFont typeface="Arial" panose="020B0604020202020204" pitchFamily="34" charset="0"/>
              <a:buChar char="•"/>
              <a:defRPr/>
            </a:pPr>
            <a:r>
              <a:rPr lang="en-US" sz="2000" dirty="0"/>
              <a:t>Actual Reponses to rivals’ price changes</a:t>
            </a:r>
          </a:p>
          <a:p>
            <a:pPr marL="857250" lvl="1" indent="-457200">
              <a:buFont typeface="Arial" panose="020B0604020202020204" pitchFamily="34" charset="0"/>
              <a:buChar char="•"/>
              <a:defRPr/>
            </a:pPr>
            <a:r>
              <a:rPr lang="en-US" sz="2000" dirty="0"/>
              <a:t>Price impact observed in previous mergers</a:t>
            </a:r>
          </a:p>
          <a:p>
            <a:pPr marL="0" indent="0">
              <a:buNone/>
              <a:defRPr/>
            </a:pPr>
            <a:endParaRPr lang="en-US" sz="2000" dirty="0"/>
          </a:p>
          <a:p>
            <a:pPr lvl="1" indent="-182563">
              <a:buFont typeface="Arial" charset="0"/>
              <a:buChar char="•"/>
              <a:defRPr/>
            </a:pPr>
            <a:endParaRPr lang="en-US" sz="1800" dirty="0"/>
          </a:p>
          <a:p>
            <a:pPr lvl="1" indent="-182563">
              <a:buFont typeface="Arial" charset="0"/>
              <a:buChar char="•"/>
              <a:defRPr/>
            </a:pPr>
            <a:endParaRPr lang="en-US" dirty="0"/>
          </a:p>
          <a:p>
            <a:pPr marL="182563" indent="-182563">
              <a:defRPr/>
            </a:pPr>
            <a:endParaRPr lang="en-US" dirty="0"/>
          </a:p>
        </p:txBody>
      </p:sp>
      <p:sp>
        <p:nvSpPr>
          <p:cNvPr id="3789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F4611356-5580-4FD0-B2AA-795C5D2A6375}" type="slidenum">
              <a:rPr lang="en-US" altLang="en-US" sz="1400" smtClean="0">
                <a:solidFill>
                  <a:srgbClr val="FFFFFF"/>
                </a:solidFill>
                <a:latin typeface="Tahoma" pitchFamily="34" charset="0"/>
              </a:rPr>
              <a:pPr>
                <a:spcBef>
                  <a:spcPct val="0"/>
                </a:spcBef>
                <a:buFontTx/>
                <a:buNone/>
              </a:pPr>
              <a:t>3</a:t>
            </a:fld>
            <a:endParaRPr lang="en-US" altLang="en-US" sz="1400">
              <a:solidFill>
                <a:srgbClr val="FFFFFF"/>
              </a:solidFill>
              <a:latin typeface="Tahoma" pitchFamily="34" charset="0"/>
            </a:endParaRPr>
          </a:p>
        </p:txBody>
      </p:sp>
      <p:cxnSp>
        <p:nvCxnSpPr>
          <p:cNvPr id="5" name="Straight Arrow Connector 4">
            <a:extLst>
              <a:ext uri="{FF2B5EF4-FFF2-40B4-BE49-F238E27FC236}">
                <a16:creationId xmlns:a16="http://schemas.microsoft.com/office/drawing/2014/main" id="{B3DA7360-9B93-41ED-A5FD-E2804C8B88FB}"/>
              </a:ext>
            </a:extLst>
          </p:cNvPr>
          <p:cNvCxnSpPr>
            <a:cxnSpLocks/>
          </p:cNvCxnSpPr>
          <p:nvPr/>
        </p:nvCxnSpPr>
        <p:spPr>
          <a:xfrm flipH="1">
            <a:off x="6318125" y="4880230"/>
            <a:ext cx="1397767" cy="1326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78FA45A-C8C2-4DFC-B7B1-F286FB24980D}"/>
              </a:ext>
            </a:extLst>
          </p:cNvPr>
          <p:cNvSpPr txBox="1"/>
          <p:nvPr/>
        </p:nvSpPr>
        <p:spPr>
          <a:xfrm>
            <a:off x="7970820" y="4444049"/>
            <a:ext cx="2262669" cy="646331"/>
          </a:xfrm>
          <a:prstGeom prst="rect">
            <a:avLst/>
          </a:prstGeom>
          <a:noFill/>
          <a:ln w="38100">
            <a:solidFill>
              <a:srgbClr val="0070C0"/>
            </a:solidFill>
          </a:ln>
        </p:spPr>
        <p:txBody>
          <a:bodyPr wrap="square" rtlCol="0">
            <a:spAutoFit/>
          </a:bodyPr>
          <a:lstStyle/>
          <a:p>
            <a:r>
              <a:rPr lang="en-US" b="1" i="1" dirty="0">
                <a:solidFill>
                  <a:srgbClr val="0070C0"/>
                </a:solidFill>
              </a:rPr>
              <a:t>Natural </a:t>
            </a:r>
            <a:r>
              <a:rPr lang="en-US" b="1" i="1" dirty="0" err="1">
                <a:solidFill>
                  <a:srgbClr val="0070C0"/>
                </a:solidFill>
              </a:rPr>
              <a:t>Expts</a:t>
            </a:r>
            <a:r>
              <a:rPr lang="en-US" b="1" i="1" dirty="0">
                <a:solidFill>
                  <a:srgbClr val="0070C0"/>
                </a:solidFill>
              </a:rPr>
              <a:t> as the </a:t>
            </a:r>
            <a:br>
              <a:rPr lang="en-US" b="1" i="1" dirty="0">
                <a:solidFill>
                  <a:srgbClr val="0070C0"/>
                </a:solidFill>
              </a:rPr>
            </a:br>
            <a:r>
              <a:rPr lang="en-US" b="1" i="1" dirty="0">
                <a:solidFill>
                  <a:srgbClr val="0070C0"/>
                </a:solidFill>
              </a:rPr>
              <a:t>“gold standard”</a:t>
            </a:r>
          </a:p>
        </p:txBody>
      </p:sp>
      <p:cxnSp>
        <p:nvCxnSpPr>
          <p:cNvPr id="9" name="Straight Arrow Connector 8">
            <a:extLst>
              <a:ext uri="{FF2B5EF4-FFF2-40B4-BE49-F238E27FC236}">
                <a16:creationId xmlns:a16="http://schemas.microsoft.com/office/drawing/2014/main" id="{1F932C0A-B078-4BB9-A1E3-BA65CDC01DF4}"/>
              </a:ext>
            </a:extLst>
          </p:cNvPr>
          <p:cNvCxnSpPr>
            <a:cxnSpLocks/>
          </p:cNvCxnSpPr>
          <p:nvPr/>
        </p:nvCxnSpPr>
        <p:spPr>
          <a:xfrm flipH="1" flipV="1">
            <a:off x="6729573" y="5680101"/>
            <a:ext cx="1190091" cy="18529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9787496-E5EC-418B-AE28-01419F804D1A}"/>
              </a:ext>
            </a:extLst>
          </p:cNvPr>
          <p:cNvSpPr txBox="1"/>
          <p:nvPr/>
        </p:nvSpPr>
        <p:spPr>
          <a:xfrm>
            <a:off x="8164316" y="5680101"/>
            <a:ext cx="2743200" cy="923330"/>
          </a:xfrm>
          <a:prstGeom prst="rect">
            <a:avLst/>
          </a:prstGeom>
          <a:noFill/>
          <a:ln w="38100">
            <a:solidFill>
              <a:srgbClr val="0070C0"/>
            </a:solidFill>
          </a:ln>
        </p:spPr>
        <p:txBody>
          <a:bodyPr wrap="square" rtlCol="0">
            <a:spAutoFit/>
          </a:bodyPr>
          <a:lstStyle/>
          <a:p>
            <a:r>
              <a:rPr lang="en-US" b="1" i="1" dirty="0">
                <a:solidFill>
                  <a:srgbClr val="0070C0"/>
                </a:solidFill>
              </a:rPr>
              <a:t>Need to properly “control” for other factors that may affect prices</a:t>
            </a:r>
          </a:p>
        </p:txBody>
      </p:sp>
    </p:spTree>
    <p:extLst>
      <p:ext uri="{BB962C8B-B14F-4D97-AF65-F5344CB8AC3E}">
        <p14:creationId xmlns:p14="http://schemas.microsoft.com/office/powerpoint/2010/main" val="5371873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FC245-08FE-4E31-B39B-067C497720F6}"/>
              </a:ext>
            </a:extLst>
          </p:cNvPr>
          <p:cNvSpPr>
            <a:spLocks noGrp="1"/>
          </p:cNvSpPr>
          <p:nvPr>
            <p:ph type="title"/>
          </p:nvPr>
        </p:nvSpPr>
        <p:spPr/>
        <p:txBody>
          <a:bodyPr/>
          <a:lstStyle/>
          <a:p>
            <a:r>
              <a:rPr lang="en-US" dirty="0"/>
              <a:t>Should Such Price Discrimination Be Considered </a:t>
            </a:r>
            <a:br>
              <a:rPr lang="en-US" dirty="0"/>
            </a:br>
            <a:r>
              <a:rPr lang="en-US" dirty="0"/>
              <a:t>Anticompetitive or Unfair? </a:t>
            </a:r>
          </a:p>
        </p:txBody>
      </p:sp>
      <p:sp>
        <p:nvSpPr>
          <p:cNvPr id="3" name="Content Placeholder 2">
            <a:extLst>
              <a:ext uri="{FF2B5EF4-FFF2-40B4-BE49-F238E27FC236}">
                <a16:creationId xmlns:a16="http://schemas.microsoft.com/office/drawing/2014/main" id="{ACF9D0C0-BBCB-494A-8517-AF9C4F97B9CF}"/>
              </a:ext>
            </a:extLst>
          </p:cNvPr>
          <p:cNvSpPr>
            <a:spLocks noGrp="1"/>
          </p:cNvSpPr>
          <p:nvPr>
            <p:ph idx="1"/>
          </p:nvPr>
        </p:nvSpPr>
        <p:spPr>
          <a:xfrm>
            <a:off x="838200" y="1596240"/>
            <a:ext cx="10515600" cy="4760110"/>
          </a:xfrm>
        </p:spPr>
        <p:txBody>
          <a:bodyPr>
            <a:normAutofit/>
          </a:bodyPr>
          <a:lstStyle/>
          <a:p>
            <a:r>
              <a:rPr lang="en-US" dirty="0"/>
              <a:t>Price discrimination by a </a:t>
            </a:r>
            <a:r>
              <a:rPr lang="en-US" i="1" dirty="0"/>
              <a:t>legitimate monopolist </a:t>
            </a:r>
            <a:r>
              <a:rPr lang="en-US" dirty="0"/>
              <a:t>is not prohibited.  </a:t>
            </a:r>
          </a:p>
          <a:p>
            <a:pPr lvl="1"/>
            <a:r>
              <a:rPr lang="en-US" dirty="0"/>
              <a:t>But, should it be prohibited as an “unfair” act or practice under Section 5 of the FTC Act? 			</a:t>
            </a:r>
            <a:endParaRPr lang="en-US" dirty="0">
              <a:solidFill>
                <a:srgbClr val="C00000"/>
              </a:solidFill>
            </a:endParaRPr>
          </a:p>
          <a:p>
            <a:r>
              <a:rPr lang="en-US" dirty="0"/>
              <a:t>Suppose the group with the more inelastic demand is the elderly or the poor, who do not have the ability to travel to stores outside their neighborhoods.  Should the supermarket chain be permitted to charge higher prices in their neighborhood than elsewhere, where the richer, more mobile customers live?  </a:t>
            </a:r>
          </a:p>
          <a:p>
            <a:r>
              <a:rPr lang="en-US" dirty="0"/>
              <a:t>Suppose the store’s costs are higher in this neighborhood.  Would that make the higher prices acceptable? </a:t>
            </a:r>
          </a:p>
        </p:txBody>
      </p:sp>
      <p:sp>
        <p:nvSpPr>
          <p:cNvPr id="4" name="Slide Number Placeholder 3">
            <a:extLst>
              <a:ext uri="{FF2B5EF4-FFF2-40B4-BE49-F238E27FC236}">
                <a16:creationId xmlns:a16="http://schemas.microsoft.com/office/drawing/2014/main" id="{6F7EC570-DFD5-4746-AA91-D6505970961C}"/>
              </a:ext>
            </a:extLst>
          </p:cNvPr>
          <p:cNvSpPr>
            <a:spLocks noGrp="1"/>
          </p:cNvSpPr>
          <p:nvPr>
            <p:ph type="sldNum" sz="quarter" idx="12"/>
          </p:nvPr>
        </p:nvSpPr>
        <p:spPr/>
        <p:txBody>
          <a:bodyPr/>
          <a:lstStyle/>
          <a:p>
            <a:fld id="{A3FA0A93-60EE-4E9D-852F-604094E61050}" type="slidenum">
              <a:rPr lang="en-US" smtClean="0"/>
              <a:t>30</a:t>
            </a:fld>
            <a:endParaRPr lang="en-US"/>
          </a:p>
        </p:txBody>
      </p:sp>
    </p:spTree>
    <p:extLst>
      <p:ext uri="{BB962C8B-B14F-4D97-AF65-F5344CB8AC3E}">
        <p14:creationId xmlns:p14="http://schemas.microsoft.com/office/powerpoint/2010/main" val="3437159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93D69-EFE5-4401-8071-C5C2480495E9}"/>
              </a:ext>
            </a:extLst>
          </p:cNvPr>
          <p:cNvSpPr>
            <a:spLocks noGrp="1"/>
          </p:cNvSpPr>
          <p:nvPr>
            <p:ph type="title"/>
          </p:nvPr>
        </p:nvSpPr>
        <p:spPr/>
        <p:txBody>
          <a:bodyPr/>
          <a:lstStyle/>
          <a:p>
            <a:r>
              <a:rPr lang="en-US" dirty="0"/>
              <a:t>Further Questions and Issues re Unfairness</a:t>
            </a:r>
          </a:p>
        </p:txBody>
      </p:sp>
      <p:sp>
        <p:nvSpPr>
          <p:cNvPr id="3" name="Content Placeholder 2">
            <a:extLst>
              <a:ext uri="{FF2B5EF4-FFF2-40B4-BE49-F238E27FC236}">
                <a16:creationId xmlns:a16="http://schemas.microsoft.com/office/drawing/2014/main" id="{5736C638-8EBB-4F30-8233-A6DAAFED8EC0}"/>
              </a:ext>
            </a:extLst>
          </p:cNvPr>
          <p:cNvSpPr>
            <a:spLocks noGrp="1"/>
          </p:cNvSpPr>
          <p:nvPr>
            <p:ph idx="1"/>
          </p:nvPr>
        </p:nvSpPr>
        <p:spPr>
          <a:xfrm>
            <a:off x="663539" y="1638318"/>
            <a:ext cx="10515600" cy="4900594"/>
          </a:xfrm>
        </p:spPr>
        <p:txBody>
          <a:bodyPr>
            <a:normAutofit/>
          </a:bodyPr>
          <a:lstStyle/>
          <a:p>
            <a:r>
              <a:rPr lang="en-US" sz="2400" dirty="0"/>
              <a:t>Suppose instead that the group with the more inelastic demand is the rich. They are less price sensitive because they have more money.</a:t>
            </a:r>
          </a:p>
          <a:p>
            <a:pPr lvl="1"/>
            <a:r>
              <a:rPr lang="en-US" sz="2000" dirty="0">
                <a:solidFill>
                  <a:srgbClr val="C00000"/>
                </a:solidFill>
              </a:rPr>
              <a:t>Prohibiting price discrimination will mean that the non-rich pay more even as the rich pay less?</a:t>
            </a:r>
          </a:p>
          <a:p>
            <a:pPr lvl="1"/>
            <a:r>
              <a:rPr lang="en-US" sz="2000" dirty="0"/>
              <a:t>Should the rich be able to “free ride” off the more elastic demand by the non-rich?</a:t>
            </a:r>
          </a:p>
          <a:p>
            <a:r>
              <a:rPr lang="en-US" sz="2400" dirty="0"/>
              <a:t>Suppose one group’s demand is more elastic because they are better at searching out bargains.  Is it unfair for them not to use their skills?</a:t>
            </a:r>
          </a:p>
          <a:p>
            <a:r>
              <a:rPr lang="en-US" sz="2400" dirty="0"/>
              <a:t>Some economic properties of price discrimination</a:t>
            </a:r>
          </a:p>
          <a:p>
            <a:pPr lvl="1"/>
            <a:r>
              <a:rPr lang="en-US" sz="2000" dirty="0"/>
              <a:t>Price discrimination may “simply” cause a “transfer” of welfare from the inelastic demand group to the elastic demand group</a:t>
            </a:r>
          </a:p>
          <a:p>
            <a:pPr lvl="1"/>
            <a:r>
              <a:rPr lang="en-US" sz="2000" dirty="0">
                <a:solidFill>
                  <a:srgbClr val="C00000"/>
                </a:solidFill>
              </a:rPr>
              <a:t>It is not the case that price discrimination systematically leads to lower “total consumer welfare” or “total output.”  The “total” could rise or fall.</a:t>
            </a:r>
          </a:p>
          <a:p>
            <a:pPr lvl="1"/>
            <a:r>
              <a:rPr lang="en-US" sz="2000" b="1" i="1" dirty="0">
                <a:solidFill>
                  <a:srgbClr val="0070C0"/>
                </a:solidFill>
              </a:rPr>
              <a:t>But it is clear that price discrimination increases the profits of the firm</a:t>
            </a:r>
          </a:p>
          <a:p>
            <a:endParaRPr lang="en-US" sz="2400" dirty="0"/>
          </a:p>
        </p:txBody>
      </p:sp>
      <p:sp>
        <p:nvSpPr>
          <p:cNvPr id="4" name="Slide Number Placeholder 3">
            <a:extLst>
              <a:ext uri="{FF2B5EF4-FFF2-40B4-BE49-F238E27FC236}">
                <a16:creationId xmlns:a16="http://schemas.microsoft.com/office/drawing/2014/main" id="{23CF3C99-702B-41A8-92BA-955444A1B17F}"/>
              </a:ext>
            </a:extLst>
          </p:cNvPr>
          <p:cNvSpPr>
            <a:spLocks noGrp="1"/>
          </p:cNvSpPr>
          <p:nvPr>
            <p:ph type="sldNum" sz="quarter" idx="12"/>
          </p:nvPr>
        </p:nvSpPr>
        <p:spPr/>
        <p:txBody>
          <a:bodyPr/>
          <a:lstStyle/>
          <a:p>
            <a:fld id="{A3FA0A93-60EE-4E9D-852F-604094E61050}" type="slidenum">
              <a:rPr lang="en-US" smtClean="0"/>
              <a:t>31</a:t>
            </a:fld>
            <a:endParaRPr lang="en-US"/>
          </a:p>
        </p:txBody>
      </p:sp>
    </p:spTree>
    <p:extLst>
      <p:ext uri="{BB962C8B-B14F-4D97-AF65-F5344CB8AC3E}">
        <p14:creationId xmlns:p14="http://schemas.microsoft.com/office/powerpoint/2010/main" val="27870364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7CD50-4F20-4CA3-947B-BF0A381118A4}"/>
              </a:ext>
            </a:extLst>
          </p:cNvPr>
          <p:cNvSpPr>
            <a:spLocks noGrp="1"/>
          </p:cNvSpPr>
          <p:nvPr>
            <p:ph type="title"/>
          </p:nvPr>
        </p:nvSpPr>
        <p:spPr/>
        <p:txBody>
          <a:bodyPr/>
          <a:lstStyle/>
          <a:p>
            <a:r>
              <a:rPr lang="en-US" dirty="0"/>
              <a:t>Price Discrimination May Benefit All Consumers By Permitting a Desirable Product to Cover Its Fixed Costs</a:t>
            </a:r>
          </a:p>
        </p:txBody>
      </p:sp>
      <p:sp>
        <p:nvSpPr>
          <p:cNvPr id="3" name="Content Placeholder 2">
            <a:extLst>
              <a:ext uri="{FF2B5EF4-FFF2-40B4-BE49-F238E27FC236}">
                <a16:creationId xmlns:a16="http://schemas.microsoft.com/office/drawing/2014/main" id="{29737FFB-7D4C-4727-A706-CA7E7F39DEDF}"/>
              </a:ext>
            </a:extLst>
          </p:cNvPr>
          <p:cNvSpPr>
            <a:spLocks noGrp="1"/>
          </p:cNvSpPr>
          <p:nvPr>
            <p:ph idx="1"/>
          </p:nvPr>
        </p:nvSpPr>
        <p:spPr/>
        <p:txBody>
          <a:bodyPr/>
          <a:lstStyle/>
          <a:p>
            <a:r>
              <a:rPr lang="en-US" dirty="0"/>
              <a:t>Suppose a new electric car requires an expensive factory.  </a:t>
            </a:r>
          </a:p>
          <a:p>
            <a:r>
              <a:rPr lang="en-US" dirty="0"/>
              <a:t>Some consumers have a very willingness-to-pay (</a:t>
            </a:r>
            <a:r>
              <a:rPr lang="en-US" dirty="0" err="1"/>
              <a:t>WTP</a:t>
            </a:r>
            <a:r>
              <a:rPr lang="en-US" dirty="0"/>
              <a:t>), but others do not.</a:t>
            </a:r>
          </a:p>
          <a:p>
            <a:r>
              <a:rPr lang="en-US" dirty="0"/>
              <a:t>Suppose there must be a single price:</a:t>
            </a:r>
          </a:p>
          <a:p>
            <a:pPr lvl="1"/>
            <a:r>
              <a:rPr lang="en-US" dirty="0"/>
              <a:t>Too few high </a:t>
            </a:r>
            <a:r>
              <a:rPr lang="en-US" dirty="0" err="1"/>
              <a:t>WTP</a:t>
            </a:r>
            <a:r>
              <a:rPr lang="en-US" dirty="0"/>
              <a:t> customers to cover the costs, despite the high price</a:t>
            </a:r>
          </a:p>
          <a:p>
            <a:pPr lvl="1"/>
            <a:r>
              <a:rPr lang="en-US" dirty="0"/>
              <a:t>If price is cut enough to attract the low </a:t>
            </a:r>
            <a:r>
              <a:rPr lang="en-US" dirty="0" err="1"/>
              <a:t>WTP</a:t>
            </a:r>
            <a:r>
              <a:rPr lang="en-US" dirty="0"/>
              <a:t> customers, not enough total volume to cover fixed costs</a:t>
            </a:r>
          </a:p>
          <a:p>
            <a:r>
              <a:rPr lang="en-US" dirty="0"/>
              <a:t>But with price discrimination, the fixed costs might be covered.</a:t>
            </a:r>
          </a:p>
          <a:p>
            <a:r>
              <a:rPr lang="en-US" dirty="0"/>
              <a:t>Thus, ALL consumers are better off, </a:t>
            </a:r>
            <a:r>
              <a:rPr lang="en-US" i="1" dirty="0"/>
              <a:t>as is the firm</a:t>
            </a:r>
            <a:r>
              <a:rPr lang="en-US" dirty="0"/>
              <a:t>.</a:t>
            </a:r>
          </a:p>
        </p:txBody>
      </p:sp>
      <p:sp>
        <p:nvSpPr>
          <p:cNvPr id="4" name="Slide Number Placeholder 3">
            <a:extLst>
              <a:ext uri="{FF2B5EF4-FFF2-40B4-BE49-F238E27FC236}">
                <a16:creationId xmlns:a16="http://schemas.microsoft.com/office/drawing/2014/main" id="{511F84C4-B278-4FE0-962A-9801BC43E6AD}"/>
              </a:ext>
            </a:extLst>
          </p:cNvPr>
          <p:cNvSpPr>
            <a:spLocks noGrp="1"/>
          </p:cNvSpPr>
          <p:nvPr>
            <p:ph type="sldNum" sz="quarter" idx="12"/>
          </p:nvPr>
        </p:nvSpPr>
        <p:spPr/>
        <p:txBody>
          <a:bodyPr/>
          <a:lstStyle/>
          <a:p>
            <a:fld id="{A3FA0A93-60EE-4E9D-852F-604094E61050}" type="slidenum">
              <a:rPr lang="en-US" smtClean="0"/>
              <a:t>32</a:t>
            </a:fld>
            <a:endParaRPr lang="en-US"/>
          </a:p>
        </p:txBody>
      </p:sp>
    </p:spTree>
    <p:extLst>
      <p:ext uri="{BB962C8B-B14F-4D97-AF65-F5344CB8AC3E}">
        <p14:creationId xmlns:p14="http://schemas.microsoft.com/office/powerpoint/2010/main" val="5267818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44718-B9E5-4B23-8BE5-5D033264B23F}"/>
              </a:ext>
            </a:extLst>
          </p:cNvPr>
          <p:cNvSpPr>
            <a:spLocks noGrp="1"/>
          </p:cNvSpPr>
          <p:nvPr>
            <p:ph type="title"/>
          </p:nvPr>
        </p:nvSpPr>
        <p:spPr>
          <a:xfrm>
            <a:off x="756007" y="84319"/>
            <a:ext cx="10515600" cy="1325563"/>
          </a:xfrm>
        </p:spPr>
        <p:txBody>
          <a:bodyPr/>
          <a:lstStyle/>
          <a:p>
            <a:r>
              <a:rPr lang="en-US" dirty="0"/>
              <a:t>The Opposite is Also Possible:</a:t>
            </a:r>
            <a:br>
              <a:rPr lang="en-US" dirty="0"/>
            </a:br>
            <a:r>
              <a:rPr lang="en-US" dirty="0"/>
              <a:t>All Consumers May Be Harmed</a:t>
            </a:r>
          </a:p>
        </p:txBody>
      </p:sp>
      <p:sp>
        <p:nvSpPr>
          <p:cNvPr id="3" name="Content Placeholder 2">
            <a:extLst>
              <a:ext uri="{FF2B5EF4-FFF2-40B4-BE49-F238E27FC236}">
                <a16:creationId xmlns:a16="http://schemas.microsoft.com/office/drawing/2014/main" id="{508E17BB-0464-4F2E-BB7B-D1A861F9B035}"/>
              </a:ext>
            </a:extLst>
          </p:cNvPr>
          <p:cNvSpPr>
            <a:spLocks noGrp="1"/>
          </p:cNvSpPr>
          <p:nvPr>
            <p:ph idx="1"/>
          </p:nvPr>
        </p:nvSpPr>
        <p:spPr>
          <a:xfrm>
            <a:off x="838200" y="1498529"/>
            <a:ext cx="4463265" cy="4351338"/>
          </a:xfrm>
        </p:spPr>
        <p:txBody>
          <a:bodyPr>
            <a:normAutofit/>
          </a:bodyPr>
          <a:lstStyle/>
          <a:p>
            <a:r>
              <a:rPr lang="en-US" sz="2400" dirty="0"/>
              <a:t>Suppose a monopolist can charge personalized prices.  It might be able to charge each consumer a price equal to his/her </a:t>
            </a:r>
            <a:r>
              <a:rPr lang="en-US" sz="2400" dirty="0" err="1"/>
              <a:t>WTP</a:t>
            </a:r>
            <a:r>
              <a:rPr lang="en-US" sz="2400" dirty="0"/>
              <a:t>, so that </a:t>
            </a:r>
            <a:r>
              <a:rPr lang="en-US" sz="2400" dirty="0">
                <a:solidFill>
                  <a:srgbClr val="C00000"/>
                </a:solidFill>
              </a:rPr>
              <a:t>consumers would have their entire consumer surplus extracted</a:t>
            </a:r>
            <a:r>
              <a:rPr lang="en-US" sz="2400" dirty="0"/>
              <a:t>.</a:t>
            </a:r>
          </a:p>
          <a:p>
            <a:r>
              <a:rPr lang="en-US" sz="2400" dirty="0">
                <a:solidFill>
                  <a:srgbClr val="C00000"/>
                </a:solidFill>
              </a:rPr>
              <a:t>Output would equal the competitive level, but 100% of the surplus would be obtained by the monopolist </a:t>
            </a:r>
          </a:p>
        </p:txBody>
      </p:sp>
      <p:sp>
        <p:nvSpPr>
          <p:cNvPr id="4" name="Slide Number Placeholder 3">
            <a:extLst>
              <a:ext uri="{FF2B5EF4-FFF2-40B4-BE49-F238E27FC236}">
                <a16:creationId xmlns:a16="http://schemas.microsoft.com/office/drawing/2014/main" id="{D58CC8C1-54CA-49F8-BC37-22DDF6CB96B7}"/>
              </a:ext>
            </a:extLst>
          </p:cNvPr>
          <p:cNvSpPr>
            <a:spLocks noGrp="1"/>
          </p:cNvSpPr>
          <p:nvPr>
            <p:ph type="sldNum" sz="quarter" idx="12"/>
          </p:nvPr>
        </p:nvSpPr>
        <p:spPr/>
        <p:txBody>
          <a:bodyPr/>
          <a:lstStyle/>
          <a:p>
            <a:fld id="{A3FA0A93-60EE-4E9D-852F-604094E61050}" type="slidenum">
              <a:rPr lang="en-US" smtClean="0"/>
              <a:t>33</a:t>
            </a:fld>
            <a:endParaRPr lang="en-US"/>
          </a:p>
        </p:txBody>
      </p:sp>
      <p:sp>
        <p:nvSpPr>
          <p:cNvPr id="52" name="TextBox 51">
            <a:extLst>
              <a:ext uri="{FF2B5EF4-FFF2-40B4-BE49-F238E27FC236}">
                <a16:creationId xmlns:a16="http://schemas.microsoft.com/office/drawing/2014/main" id="{A6F42E6F-61D0-4F4B-8FEA-D95332117827}"/>
              </a:ext>
            </a:extLst>
          </p:cNvPr>
          <p:cNvSpPr txBox="1"/>
          <p:nvPr/>
        </p:nvSpPr>
        <p:spPr>
          <a:xfrm>
            <a:off x="6471006" y="906601"/>
            <a:ext cx="4964987" cy="5632311"/>
          </a:xfrm>
          <a:prstGeom prst="rect">
            <a:avLst/>
          </a:prstGeom>
          <a:noFill/>
          <a:ln w="28575">
            <a:solidFill>
              <a:srgbClr val="0070C0"/>
            </a:solidFill>
          </a:ln>
        </p:spPr>
        <p:txBody>
          <a:bodyPr wrap="square" rtlCol="0">
            <a:spAutoFit/>
          </a:bodyPr>
          <a:lstStyle/>
          <a:p>
            <a:r>
              <a:rPr lang="en-US" sz="2400" dirty="0">
                <a:solidFill>
                  <a:srgbClr val="0070C0"/>
                </a:solidFill>
              </a:rPr>
              <a:t>	   </a:t>
            </a:r>
            <a:r>
              <a:rPr lang="en-US" sz="2400" u="sng" dirty="0">
                <a:solidFill>
                  <a:srgbClr val="0070C0"/>
                </a:solidFill>
              </a:rPr>
              <a:t>Example</a:t>
            </a:r>
          </a:p>
          <a:p>
            <a:pPr marL="342900" indent="-342900">
              <a:buFont typeface="Arial" panose="020B0604020202020204" pitchFamily="34" charset="0"/>
              <a:buChar char="•"/>
            </a:pPr>
            <a:r>
              <a:rPr lang="en-US" sz="2400" dirty="0">
                <a:solidFill>
                  <a:srgbClr val="0070C0"/>
                </a:solidFill>
              </a:rPr>
              <a:t>Each consumer buys 1 unit</a:t>
            </a:r>
          </a:p>
          <a:p>
            <a:pPr marL="342900" indent="-342900">
              <a:buFont typeface="Arial" panose="020B0604020202020204" pitchFamily="34" charset="0"/>
              <a:buChar char="•"/>
            </a:pPr>
            <a:r>
              <a:rPr lang="en-US" sz="2400" dirty="0">
                <a:solidFill>
                  <a:srgbClr val="0070C0"/>
                </a:solidFill>
              </a:rPr>
              <a:t>Consumers differ in </a:t>
            </a:r>
            <a:r>
              <a:rPr lang="en-US" sz="2400" dirty="0" err="1">
                <a:solidFill>
                  <a:srgbClr val="0070C0"/>
                </a:solidFill>
              </a:rPr>
              <a:t>WTPs</a:t>
            </a:r>
            <a:endParaRPr lang="en-US" sz="2400" dirty="0">
              <a:solidFill>
                <a:srgbClr val="0070C0"/>
              </a:solidFill>
            </a:endParaRPr>
          </a:p>
          <a:p>
            <a:pPr marL="342900" indent="-342900">
              <a:buFont typeface="Arial" panose="020B0604020202020204" pitchFamily="34" charset="0"/>
              <a:buChar char="•"/>
            </a:pPr>
            <a:r>
              <a:rPr lang="en-US" sz="2400" dirty="0">
                <a:solidFill>
                  <a:srgbClr val="0070C0"/>
                </a:solidFill>
              </a:rPr>
              <a:t>Monopolist demand curve is a series of steps</a:t>
            </a:r>
          </a:p>
          <a:p>
            <a:pPr marL="342900" indent="-342900">
              <a:buFont typeface="Arial" panose="020B0604020202020204" pitchFamily="34" charset="0"/>
              <a:buChar char="•"/>
            </a:pPr>
            <a:r>
              <a:rPr lang="en-US" sz="2400" dirty="0">
                <a:solidFill>
                  <a:srgbClr val="0070C0"/>
                </a:solidFill>
              </a:rPr>
              <a:t>Monopolist charges each consumer a price equal to the consumer’s </a:t>
            </a:r>
            <a:r>
              <a:rPr lang="en-US" sz="2400" dirty="0" err="1">
                <a:solidFill>
                  <a:srgbClr val="0070C0"/>
                </a:solidFill>
              </a:rPr>
              <a:t>WTP</a:t>
            </a:r>
            <a:endParaRPr lang="en-US" sz="2400" dirty="0">
              <a:solidFill>
                <a:srgbClr val="0070C0"/>
              </a:solidFill>
            </a:endParaRPr>
          </a:p>
          <a:p>
            <a:pPr marL="342900" indent="-342900">
              <a:buFont typeface="Arial" panose="020B0604020202020204" pitchFamily="34" charset="0"/>
              <a:buChar char="•"/>
            </a:pPr>
            <a:r>
              <a:rPr lang="en-US" sz="2400" dirty="0">
                <a:solidFill>
                  <a:srgbClr val="0070C0"/>
                </a:solidFill>
              </a:rPr>
              <a:t>So every consumer whose </a:t>
            </a:r>
            <a:r>
              <a:rPr lang="en-US" sz="2400" dirty="0" err="1">
                <a:solidFill>
                  <a:srgbClr val="0070C0"/>
                </a:solidFill>
              </a:rPr>
              <a:t>WTP</a:t>
            </a:r>
            <a:r>
              <a:rPr lang="en-US" sz="2400" dirty="0">
                <a:solidFill>
                  <a:srgbClr val="0070C0"/>
                </a:solidFill>
              </a:rPr>
              <a:t> exceeds or is equal to the monopolist’s unit cost is served.  </a:t>
            </a:r>
          </a:p>
          <a:p>
            <a:pPr marL="342900" indent="-342900">
              <a:buFont typeface="Arial" panose="020B0604020202020204" pitchFamily="34" charset="0"/>
              <a:buChar char="•"/>
            </a:pPr>
            <a:r>
              <a:rPr lang="en-US" sz="2400" b="1" dirty="0">
                <a:solidFill>
                  <a:srgbClr val="0070C0"/>
                </a:solidFill>
                <a:highlight>
                  <a:srgbClr val="FFFF00"/>
                </a:highlight>
              </a:rPr>
              <a:t>But since each consumer pays a price equal to his/her WTP, each consumer gets </a:t>
            </a:r>
            <a:r>
              <a:rPr lang="en-US" sz="2400" b="1" i="1" dirty="0">
                <a:solidFill>
                  <a:srgbClr val="0070C0"/>
                </a:solidFill>
                <a:highlight>
                  <a:srgbClr val="FFFF00"/>
                </a:highlight>
              </a:rPr>
              <a:t>zero </a:t>
            </a:r>
            <a:r>
              <a:rPr lang="en-US" sz="2400" b="1" dirty="0">
                <a:solidFill>
                  <a:srgbClr val="0070C0"/>
                </a:solidFill>
                <a:highlight>
                  <a:srgbClr val="FFFF00"/>
                </a:highlight>
              </a:rPr>
              <a:t>consumer surplus</a:t>
            </a:r>
          </a:p>
        </p:txBody>
      </p:sp>
    </p:spTree>
    <p:extLst>
      <p:ext uri="{BB962C8B-B14F-4D97-AF65-F5344CB8AC3E}">
        <p14:creationId xmlns:p14="http://schemas.microsoft.com/office/powerpoint/2010/main" val="1636275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9264" y="93806"/>
            <a:ext cx="8229600" cy="1143000"/>
          </a:xfrm>
        </p:spPr>
        <p:txBody>
          <a:bodyPr>
            <a:normAutofit/>
          </a:bodyPr>
          <a:lstStyle/>
          <a:p>
            <a:r>
              <a:rPr lang="en-US" dirty="0"/>
              <a:t> </a:t>
            </a:r>
            <a:r>
              <a:rPr lang="en-US" dirty="0" err="1"/>
              <a:t>Coffeeland</a:t>
            </a:r>
            <a:r>
              <a:rPr lang="en-US" dirty="0"/>
              <a:t> Monopolist’s Market Demand Curve</a:t>
            </a:r>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a:ln w="28575">
            <a:solidFill>
              <a:schemeClr val="tx1"/>
            </a:solidFill>
          </a:ln>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057400"/>
            <a:ext cx="6096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429000" y="2057400"/>
            <a:ext cx="0" cy="6096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29000" y="2667000"/>
            <a:ext cx="609600"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38600" y="2667000"/>
            <a:ext cx="0" cy="6096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038600" y="3276600"/>
            <a:ext cx="6858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724400" y="3276600"/>
            <a:ext cx="0" cy="6096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36698" y="3886200"/>
            <a:ext cx="708488"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45186" y="3886200"/>
            <a:ext cx="0" cy="4521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445186" y="4352881"/>
            <a:ext cx="6858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6153675" y="4353336"/>
            <a:ext cx="10741" cy="52843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dirty="0"/>
              <a:t>1</a:t>
            </a:r>
          </a:p>
        </p:txBody>
      </p:sp>
      <p:sp>
        <p:nvSpPr>
          <p:cNvPr id="35" name="TextBox 34"/>
          <p:cNvSpPr txBox="1"/>
          <p:nvPr/>
        </p:nvSpPr>
        <p:spPr>
          <a:xfrm flipH="1">
            <a:off x="1726058" y="1872734"/>
            <a:ext cx="1017142" cy="369332"/>
          </a:xfrm>
          <a:prstGeom prst="rect">
            <a:avLst/>
          </a:prstGeom>
          <a:noFill/>
        </p:spPr>
        <p:txBody>
          <a:bodyPr wrap="square" rtlCol="0">
            <a:spAutoFit/>
          </a:bodyPr>
          <a:lstStyle/>
          <a:p>
            <a:r>
              <a:rPr lang="en-US" dirty="0"/>
              <a:t>P1=3.00</a:t>
            </a:r>
          </a:p>
        </p:txBody>
      </p:sp>
      <p:sp>
        <p:nvSpPr>
          <p:cNvPr id="36" name="TextBox 35"/>
          <p:cNvSpPr txBox="1"/>
          <p:nvPr/>
        </p:nvSpPr>
        <p:spPr>
          <a:xfrm flipH="1">
            <a:off x="1726058" y="2482334"/>
            <a:ext cx="1017142" cy="369332"/>
          </a:xfrm>
          <a:prstGeom prst="rect">
            <a:avLst/>
          </a:prstGeom>
          <a:noFill/>
        </p:spPr>
        <p:txBody>
          <a:bodyPr wrap="square" rtlCol="0">
            <a:spAutoFit/>
          </a:bodyPr>
          <a:lstStyle/>
          <a:p>
            <a:r>
              <a:rPr lang="en-US" dirty="0"/>
              <a:t>P2 =2.50</a:t>
            </a:r>
          </a:p>
        </p:txBody>
      </p:sp>
      <p:sp>
        <p:nvSpPr>
          <p:cNvPr id="37" name="TextBox 36"/>
          <p:cNvSpPr txBox="1"/>
          <p:nvPr/>
        </p:nvSpPr>
        <p:spPr>
          <a:xfrm flipH="1">
            <a:off x="1695241" y="3091934"/>
            <a:ext cx="1047959" cy="369332"/>
          </a:xfrm>
          <a:prstGeom prst="rect">
            <a:avLst/>
          </a:prstGeom>
          <a:noFill/>
        </p:spPr>
        <p:txBody>
          <a:bodyPr wrap="square" rtlCol="0">
            <a:spAutoFit/>
          </a:bodyPr>
          <a:lstStyle/>
          <a:p>
            <a:r>
              <a:rPr lang="en-US" dirty="0"/>
              <a:t>P3 =2.25</a:t>
            </a:r>
          </a:p>
        </p:txBody>
      </p:sp>
      <p:sp>
        <p:nvSpPr>
          <p:cNvPr id="39" name="TextBox 38"/>
          <p:cNvSpPr txBox="1"/>
          <p:nvPr/>
        </p:nvSpPr>
        <p:spPr>
          <a:xfrm flipH="1">
            <a:off x="1706482" y="3680384"/>
            <a:ext cx="1295401" cy="369332"/>
          </a:xfrm>
          <a:prstGeom prst="rect">
            <a:avLst/>
          </a:prstGeom>
          <a:noFill/>
        </p:spPr>
        <p:txBody>
          <a:bodyPr wrap="square" rtlCol="0">
            <a:spAutoFit/>
          </a:bodyPr>
          <a:lstStyle/>
          <a:p>
            <a:r>
              <a:rPr lang="en-US" dirty="0"/>
              <a:t>P4 = 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p:nvPr/>
        </p:nvCxnSpPr>
        <p:spPr>
          <a:xfrm flipV="1">
            <a:off x="2819400" y="1524000"/>
            <a:ext cx="0" cy="5334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a:off x="6153674" y="4881768"/>
            <a:ext cx="768228"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cxnSp>
        <p:nvCxnSpPr>
          <p:cNvPr id="31" name="Straight Connector 30">
            <a:extLst>
              <a:ext uri="{FF2B5EF4-FFF2-40B4-BE49-F238E27FC236}">
                <a16:creationId xmlns:a16="http://schemas.microsoft.com/office/drawing/2014/main" id="{4A19B0FB-961B-4C3E-96BB-61BC007C793A}"/>
              </a:ext>
            </a:extLst>
          </p:cNvPr>
          <p:cNvCxnSpPr>
            <a:cxnSpLocks/>
          </p:cNvCxnSpPr>
          <p:nvPr/>
        </p:nvCxnSpPr>
        <p:spPr>
          <a:xfrm>
            <a:off x="3429000" y="2242066"/>
            <a:ext cx="0" cy="42493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8064A824-57F5-4016-BB87-9E77606B9879}"/>
              </a:ext>
            </a:extLst>
          </p:cNvPr>
          <p:cNvSpPr txBox="1"/>
          <p:nvPr/>
        </p:nvSpPr>
        <p:spPr>
          <a:xfrm>
            <a:off x="6291641" y="1273929"/>
            <a:ext cx="5150656" cy="2585323"/>
          </a:xfrm>
          <a:prstGeom prst="rect">
            <a:avLst/>
          </a:prstGeom>
          <a:noFill/>
          <a:ln w="28575">
            <a:solidFill>
              <a:srgbClr val="0070C0"/>
            </a:solidFill>
          </a:ln>
        </p:spPr>
        <p:txBody>
          <a:bodyPr wrap="square" rtlCol="0">
            <a:spAutoFit/>
          </a:bodyPr>
          <a:lstStyle/>
          <a:p>
            <a:r>
              <a:rPr lang="en-US" b="1" i="1" dirty="0">
                <a:solidFill>
                  <a:srgbClr val="0070C0"/>
                </a:solidFill>
              </a:rPr>
              <a:t>Suppose monopolist cost is $2.15.  </a:t>
            </a:r>
          </a:p>
          <a:p>
            <a:r>
              <a:rPr lang="en-US" b="1" i="1" dirty="0">
                <a:solidFill>
                  <a:srgbClr val="0070C0"/>
                </a:solidFill>
              </a:rPr>
              <a:t>Monopolist charges $3 to consumer-1, $2.50 to consumer-2 and so on. Monopolist sells 4 units. </a:t>
            </a:r>
          </a:p>
          <a:p>
            <a:endParaRPr lang="en-US" b="1" i="1" dirty="0">
              <a:solidFill>
                <a:srgbClr val="0070C0"/>
              </a:solidFill>
            </a:endParaRPr>
          </a:p>
          <a:p>
            <a:r>
              <a:rPr lang="en-US" b="1" i="1" dirty="0">
                <a:solidFill>
                  <a:srgbClr val="0070C0"/>
                </a:solidFill>
              </a:rPr>
              <a:t>Monopolist revenue = 3+2.50+2.25+2.20 = 9.95</a:t>
            </a:r>
          </a:p>
          <a:p>
            <a:r>
              <a:rPr lang="en-US" b="1" i="1" dirty="0">
                <a:solidFill>
                  <a:srgbClr val="0070C0"/>
                </a:solidFill>
              </a:rPr>
              <a:t>Monopolist cost = 4 x 2.15 = 6.60</a:t>
            </a:r>
          </a:p>
          <a:p>
            <a:r>
              <a:rPr lang="en-US" b="1" i="1" dirty="0">
                <a:solidFill>
                  <a:srgbClr val="C00000"/>
                </a:solidFill>
              </a:rPr>
              <a:t>Monopolist profit = 3.35</a:t>
            </a:r>
          </a:p>
          <a:p>
            <a:endParaRPr lang="en-US" b="1" i="1" dirty="0">
              <a:solidFill>
                <a:srgbClr val="0070C0"/>
              </a:solidFill>
            </a:endParaRPr>
          </a:p>
          <a:p>
            <a:r>
              <a:rPr lang="en-US" b="1" i="1" dirty="0">
                <a:solidFill>
                  <a:srgbClr val="C00000"/>
                </a:solidFill>
              </a:rPr>
              <a:t>Consumer surplus = 0</a:t>
            </a:r>
          </a:p>
        </p:txBody>
      </p:sp>
      <p:sp>
        <p:nvSpPr>
          <p:cNvPr id="4" name="Slide Number Placeholder 3">
            <a:extLst>
              <a:ext uri="{FF2B5EF4-FFF2-40B4-BE49-F238E27FC236}">
                <a16:creationId xmlns:a16="http://schemas.microsoft.com/office/drawing/2014/main" id="{D234D6A5-75A6-4784-9543-C3F26D693DFD}"/>
              </a:ext>
            </a:extLst>
          </p:cNvPr>
          <p:cNvSpPr>
            <a:spLocks noGrp="1"/>
          </p:cNvSpPr>
          <p:nvPr>
            <p:ph type="sldNum" sz="quarter" idx="12"/>
          </p:nvPr>
        </p:nvSpPr>
        <p:spPr/>
        <p:txBody>
          <a:bodyPr/>
          <a:lstStyle/>
          <a:p>
            <a:fld id="{2D3B227A-F6FA-48EA-A684-49106483E6A4}" type="slidenum">
              <a:rPr lang="en-US" smtClean="0"/>
              <a:t>34</a:t>
            </a:fld>
            <a:endParaRPr lang="en-US"/>
          </a:p>
        </p:txBody>
      </p:sp>
      <p:cxnSp>
        <p:nvCxnSpPr>
          <p:cNvPr id="42" name="Straight Connector 41">
            <a:extLst>
              <a:ext uri="{FF2B5EF4-FFF2-40B4-BE49-F238E27FC236}">
                <a16:creationId xmlns:a16="http://schemas.microsoft.com/office/drawing/2014/main" id="{69AC875E-AF2A-4E94-A1B6-C8A9255004E3}"/>
              </a:ext>
            </a:extLst>
          </p:cNvPr>
          <p:cNvCxnSpPr>
            <a:cxnSpLocks/>
          </p:cNvCxnSpPr>
          <p:nvPr/>
        </p:nvCxnSpPr>
        <p:spPr>
          <a:xfrm>
            <a:off x="6866492" y="4920054"/>
            <a:ext cx="0" cy="26154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D17CBE38-5B7F-4AC7-9DB3-6526E40305B7}"/>
              </a:ext>
            </a:extLst>
          </p:cNvPr>
          <p:cNvCxnSpPr>
            <a:cxnSpLocks/>
          </p:cNvCxnSpPr>
          <p:nvPr/>
        </p:nvCxnSpPr>
        <p:spPr>
          <a:xfrm>
            <a:off x="3429000" y="2791690"/>
            <a:ext cx="0" cy="224869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5510C19-DDE9-42F5-91FE-686479A34233}"/>
              </a:ext>
            </a:extLst>
          </p:cNvPr>
          <p:cNvCxnSpPr>
            <a:cxnSpLocks/>
          </p:cNvCxnSpPr>
          <p:nvPr/>
        </p:nvCxnSpPr>
        <p:spPr>
          <a:xfrm>
            <a:off x="4038600" y="3276600"/>
            <a:ext cx="0" cy="1774227"/>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08AC543-E72B-40B8-8B22-A5428A149672}"/>
              </a:ext>
            </a:extLst>
          </p:cNvPr>
          <p:cNvCxnSpPr>
            <a:cxnSpLocks/>
          </p:cNvCxnSpPr>
          <p:nvPr/>
        </p:nvCxnSpPr>
        <p:spPr>
          <a:xfrm>
            <a:off x="4736698" y="3886200"/>
            <a:ext cx="0" cy="128266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EA7F38C-B15C-48ED-80E4-1FF7C3257875}"/>
              </a:ext>
            </a:extLst>
          </p:cNvPr>
          <p:cNvCxnSpPr>
            <a:cxnSpLocks/>
          </p:cNvCxnSpPr>
          <p:nvPr/>
        </p:nvCxnSpPr>
        <p:spPr>
          <a:xfrm>
            <a:off x="5445186" y="4294486"/>
            <a:ext cx="0" cy="887114"/>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A7E0A13-073A-4B42-98B0-1574116AADE9}"/>
              </a:ext>
            </a:extLst>
          </p:cNvPr>
          <p:cNvCxnSpPr>
            <a:cxnSpLocks/>
          </p:cNvCxnSpPr>
          <p:nvPr/>
        </p:nvCxnSpPr>
        <p:spPr>
          <a:xfrm>
            <a:off x="6164415" y="4614129"/>
            <a:ext cx="0" cy="589098"/>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040A3F3-B77D-4C9B-BD8D-DFC345560306}"/>
              </a:ext>
            </a:extLst>
          </p:cNvPr>
          <p:cNvCxnSpPr>
            <a:cxnSpLocks/>
            <a:endCxn id="36" idx="1"/>
          </p:cNvCxnSpPr>
          <p:nvPr/>
        </p:nvCxnSpPr>
        <p:spPr>
          <a:xfrm flipH="1">
            <a:off x="2743200" y="2667000"/>
            <a:ext cx="609599"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B78ACE15-A809-49C0-B9DF-68CCD94B1554}"/>
              </a:ext>
            </a:extLst>
          </p:cNvPr>
          <p:cNvCxnSpPr>
            <a:cxnSpLocks/>
            <a:endCxn id="37" idx="1"/>
          </p:cNvCxnSpPr>
          <p:nvPr/>
        </p:nvCxnSpPr>
        <p:spPr>
          <a:xfrm flipH="1">
            <a:off x="2743200" y="3276600"/>
            <a:ext cx="1295402"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FCFA4C9-B523-476A-B1EC-0E4182101E25}"/>
              </a:ext>
            </a:extLst>
          </p:cNvPr>
          <p:cNvCxnSpPr>
            <a:cxnSpLocks/>
          </p:cNvCxnSpPr>
          <p:nvPr/>
        </p:nvCxnSpPr>
        <p:spPr>
          <a:xfrm flipH="1">
            <a:off x="2781299" y="3886200"/>
            <a:ext cx="1943101"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4D89514-79B1-4619-A16D-B53424D5A694}"/>
              </a:ext>
            </a:extLst>
          </p:cNvPr>
          <p:cNvCxnSpPr>
            <a:cxnSpLocks/>
          </p:cNvCxnSpPr>
          <p:nvPr/>
        </p:nvCxnSpPr>
        <p:spPr>
          <a:xfrm flipH="1">
            <a:off x="2781299" y="4194539"/>
            <a:ext cx="3849658" cy="10185"/>
          </a:xfrm>
          <a:prstGeom prst="line">
            <a:avLst/>
          </a:prstGeom>
          <a:ln w="38100">
            <a:solidFill>
              <a:srgbClr val="00B050"/>
            </a:solidFill>
            <a:prstDash val="soli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A46C9A7B-1AA0-46EC-8DF9-67B48DE35F74}"/>
              </a:ext>
            </a:extLst>
          </p:cNvPr>
          <p:cNvSpPr txBox="1"/>
          <p:nvPr/>
        </p:nvSpPr>
        <p:spPr>
          <a:xfrm flipH="1">
            <a:off x="6581591" y="3960533"/>
            <a:ext cx="1793306" cy="400110"/>
          </a:xfrm>
          <a:prstGeom prst="rect">
            <a:avLst/>
          </a:prstGeom>
          <a:noFill/>
        </p:spPr>
        <p:txBody>
          <a:bodyPr wrap="square" rtlCol="0">
            <a:spAutoFit/>
          </a:bodyPr>
          <a:lstStyle/>
          <a:p>
            <a:r>
              <a:rPr lang="en-US" sz="2000" b="1" dirty="0">
                <a:solidFill>
                  <a:srgbClr val="00B050"/>
                </a:solidFill>
              </a:rPr>
              <a:t>Cost = 2.15</a:t>
            </a:r>
          </a:p>
        </p:txBody>
      </p:sp>
    </p:spTree>
    <p:extLst>
      <p:ext uri="{BB962C8B-B14F-4D97-AF65-F5344CB8AC3E}">
        <p14:creationId xmlns:p14="http://schemas.microsoft.com/office/powerpoint/2010/main" val="2570171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12DCB-EBC5-4C5C-A450-CF2A7291B6ED}"/>
              </a:ext>
            </a:extLst>
          </p:cNvPr>
          <p:cNvSpPr>
            <a:spLocks noGrp="1"/>
          </p:cNvSpPr>
          <p:nvPr>
            <p:ph type="title"/>
          </p:nvPr>
        </p:nvSpPr>
        <p:spPr/>
        <p:txBody>
          <a:bodyPr/>
          <a:lstStyle/>
          <a:p>
            <a:pPr algn="ctr"/>
            <a:r>
              <a:rPr lang="en-US" dirty="0"/>
              <a:t>Economic Constraints on Price Discrimination</a:t>
            </a:r>
          </a:p>
        </p:txBody>
      </p:sp>
      <p:sp>
        <p:nvSpPr>
          <p:cNvPr id="3" name="Text Placeholder 2">
            <a:extLst>
              <a:ext uri="{FF2B5EF4-FFF2-40B4-BE49-F238E27FC236}">
                <a16:creationId xmlns:a16="http://schemas.microsoft.com/office/drawing/2014/main" id="{C87E9013-2A68-45EA-B8D0-1E968667F0A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D2CB5EBD-18A9-4878-9B80-92681B29EE11}"/>
              </a:ext>
            </a:extLst>
          </p:cNvPr>
          <p:cNvSpPr>
            <a:spLocks noGrp="1"/>
          </p:cNvSpPr>
          <p:nvPr>
            <p:ph type="sldNum" sz="quarter" idx="12"/>
          </p:nvPr>
        </p:nvSpPr>
        <p:spPr/>
        <p:txBody>
          <a:bodyPr/>
          <a:lstStyle/>
          <a:p>
            <a:fld id="{A3FA0A93-60EE-4E9D-852F-604094E61050}" type="slidenum">
              <a:rPr lang="en-US" smtClean="0"/>
              <a:t>35</a:t>
            </a:fld>
            <a:endParaRPr lang="en-US"/>
          </a:p>
        </p:txBody>
      </p:sp>
    </p:spTree>
    <p:extLst>
      <p:ext uri="{BB962C8B-B14F-4D97-AF65-F5344CB8AC3E}">
        <p14:creationId xmlns:p14="http://schemas.microsoft.com/office/powerpoint/2010/main" val="38511451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D8C1D-8D4C-4FF9-B0A8-2108E44ED1F7}"/>
              </a:ext>
            </a:extLst>
          </p:cNvPr>
          <p:cNvSpPr>
            <a:spLocks noGrp="1"/>
          </p:cNvSpPr>
          <p:nvPr>
            <p:ph type="title"/>
          </p:nvPr>
        </p:nvSpPr>
        <p:spPr/>
        <p:txBody>
          <a:bodyPr/>
          <a:lstStyle/>
          <a:p>
            <a:r>
              <a:rPr lang="en-US" dirty="0"/>
              <a:t>Economic Constraints on Price Discrimination</a:t>
            </a:r>
          </a:p>
        </p:txBody>
      </p:sp>
      <p:sp>
        <p:nvSpPr>
          <p:cNvPr id="3" name="Content Placeholder 2">
            <a:extLst>
              <a:ext uri="{FF2B5EF4-FFF2-40B4-BE49-F238E27FC236}">
                <a16:creationId xmlns:a16="http://schemas.microsoft.com/office/drawing/2014/main" id="{2F7C7572-9B6C-4A4E-8621-7D8BC76D97D3}"/>
              </a:ext>
            </a:extLst>
          </p:cNvPr>
          <p:cNvSpPr>
            <a:spLocks noGrp="1"/>
          </p:cNvSpPr>
          <p:nvPr>
            <p:ph idx="1"/>
          </p:nvPr>
        </p:nvSpPr>
        <p:spPr>
          <a:xfrm>
            <a:off x="303943" y="1496960"/>
            <a:ext cx="7514691" cy="5167312"/>
          </a:xfrm>
        </p:spPr>
        <p:txBody>
          <a:bodyPr>
            <a:normAutofit lnSpcReduction="10000"/>
          </a:bodyPr>
          <a:lstStyle/>
          <a:p>
            <a:r>
              <a:rPr lang="en-US" dirty="0"/>
              <a:t>2 Requirements for successful price discrimination </a:t>
            </a:r>
          </a:p>
          <a:p>
            <a:pPr lvl="1"/>
            <a:r>
              <a:rPr lang="en-US" dirty="0"/>
              <a:t>Requires ability to </a:t>
            </a:r>
            <a:r>
              <a:rPr lang="en-US" i="1" dirty="0">
                <a:solidFill>
                  <a:srgbClr val="C00000"/>
                </a:solidFill>
              </a:rPr>
              <a:t>identify </a:t>
            </a:r>
            <a:r>
              <a:rPr lang="en-US" dirty="0"/>
              <a:t>groups of consumers in order to charge higher price</a:t>
            </a:r>
          </a:p>
          <a:p>
            <a:pPr lvl="1"/>
            <a:r>
              <a:rPr lang="en-US" dirty="0"/>
              <a:t>Requires ability to </a:t>
            </a:r>
            <a:r>
              <a:rPr lang="en-US" i="1" dirty="0">
                <a:solidFill>
                  <a:srgbClr val="C00000"/>
                </a:solidFill>
              </a:rPr>
              <a:t>avoid arbitrage </a:t>
            </a:r>
          </a:p>
          <a:p>
            <a:r>
              <a:rPr lang="en-US" dirty="0"/>
              <a:t>Example: Amazon may know that single, tall men who grew up in the Midwest, read science fiction and commute at least 8 miles per day are less price sensitive for video games and other electronic gear. </a:t>
            </a:r>
          </a:p>
          <a:p>
            <a:pPr lvl="1"/>
            <a:r>
              <a:rPr lang="en-US" dirty="0">
                <a:solidFill>
                  <a:srgbClr val="C00000"/>
                </a:solidFill>
              </a:rPr>
              <a:t>Identification: </a:t>
            </a:r>
            <a:r>
              <a:rPr lang="en-US" dirty="0"/>
              <a:t>Even Amazon may not have that information to identify such people </a:t>
            </a:r>
            <a:r>
              <a:rPr lang="en-US" i="1" dirty="0">
                <a:solidFill>
                  <a:srgbClr val="C00000"/>
                </a:solidFill>
              </a:rPr>
              <a:t>(at least for now)</a:t>
            </a:r>
            <a:r>
              <a:rPr lang="en-US" dirty="0"/>
              <a:t>.  </a:t>
            </a:r>
          </a:p>
          <a:p>
            <a:pPr lvl="1"/>
            <a:r>
              <a:rPr lang="en-US" dirty="0">
                <a:solidFill>
                  <a:srgbClr val="C00000"/>
                </a:solidFill>
              </a:rPr>
              <a:t>Arbitrage: </a:t>
            </a:r>
            <a:r>
              <a:rPr lang="en-US" dirty="0"/>
              <a:t>The person’s roommate or separate avatar may order the merchandise to avoid the high price</a:t>
            </a:r>
          </a:p>
        </p:txBody>
      </p:sp>
      <p:sp>
        <p:nvSpPr>
          <p:cNvPr id="4" name="Slide Number Placeholder 3">
            <a:extLst>
              <a:ext uri="{FF2B5EF4-FFF2-40B4-BE49-F238E27FC236}">
                <a16:creationId xmlns:a16="http://schemas.microsoft.com/office/drawing/2014/main" id="{37C7A0A2-EE23-4078-AC44-B9F2850A27B0}"/>
              </a:ext>
            </a:extLst>
          </p:cNvPr>
          <p:cNvSpPr>
            <a:spLocks noGrp="1"/>
          </p:cNvSpPr>
          <p:nvPr>
            <p:ph type="sldNum" sz="quarter" idx="12"/>
          </p:nvPr>
        </p:nvSpPr>
        <p:spPr/>
        <p:txBody>
          <a:bodyPr/>
          <a:lstStyle/>
          <a:p>
            <a:fld id="{A3FA0A93-60EE-4E9D-852F-604094E61050}" type="slidenum">
              <a:rPr lang="en-US" smtClean="0"/>
              <a:t>36</a:t>
            </a:fld>
            <a:endParaRPr lang="en-US" dirty="0"/>
          </a:p>
        </p:txBody>
      </p:sp>
      <p:sp>
        <p:nvSpPr>
          <p:cNvPr id="5" name="TextBox 4">
            <a:extLst>
              <a:ext uri="{FF2B5EF4-FFF2-40B4-BE49-F238E27FC236}">
                <a16:creationId xmlns:a16="http://schemas.microsoft.com/office/drawing/2014/main" id="{024F57FB-A472-478A-A3D7-D06138209728}"/>
              </a:ext>
            </a:extLst>
          </p:cNvPr>
          <p:cNvSpPr txBox="1"/>
          <p:nvPr/>
        </p:nvSpPr>
        <p:spPr>
          <a:xfrm>
            <a:off x="9187239" y="5060493"/>
            <a:ext cx="2313882" cy="646331"/>
          </a:xfrm>
          <a:prstGeom prst="rect">
            <a:avLst/>
          </a:prstGeom>
          <a:noFill/>
          <a:ln w="28575">
            <a:solidFill>
              <a:srgbClr val="0070C0"/>
            </a:solidFill>
          </a:ln>
        </p:spPr>
        <p:txBody>
          <a:bodyPr wrap="square" rtlCol="0">
            <a:spAutoFit/>
          </a:bodyPr>
          <a:lstStyle/>
          <a:p>
            <a:r>
              <a:rPr lang="en-US" b="1" i="1" dirty="0">
                <a:solidFill>
                  <a:srgbClr val="0070C0"/>
                </a:solidFill>
              </a:rPr>
              <a:t>But Amazon also might use address. </a:t>
            </a:r>
          </a:p>
        </p:txBody>
      </p:sp>
      <p:cxnSp>
        <p:nvCxnSpPr>
          <p:cNvPr id="9" name="Straight Arrow Connector 8">
            <a:extLst>
              <a:ext uri="{FF2B5EF4-FFF2-40B4-BE49-F238E27FC236}">
                <a16:creationId xmlns:a16="http://schemas.microsoft.com/office/drawing/2014/main" id="{7D5627B0-EF77-417C-BCF3-D1CEF9B1D5A3}"/>
              </a:ext>
            </a:extLst>
          </p:cNvPr>
          <p:cNvCxnSpPr>
            <a:cxnSpLocks/>
          </p:cNvCxnSpPr>
          <p:nvPr/>
        </p:nvCxnSpPr>
        <p:spPr>
          <a:xfrm flipH="1">
            <a:off x="7814568" y="5751013"/>
            <a:ext cx="1185594" cy="39293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1207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0F86A-F5B8-47B9-8775-D34830C892B7}"/>
              </a:ext>
            </a:extLst>
          </p:cNvPr>
          <p:cNvSpPr>
            <a:spLocks noGrp="1"/>
          </p:cNvSpPr>
          <p:nvPr>
            <p:ph type="title"/>
          </p:nvPr>
        </p:nvSpPr>
        <p:spPr/>
        <p:txBody>
          <a:bodyPr/>
          <a:lstStyle/>
          <a:p>
            <a:r>
              <a:rPr lang="en-US" dirty="0"/>
              <a:t>How Do Firms Identify Price Insensitive Consumers</a:t>
            </a:r>
          </a:p>
        </p:txBody>
      </p:sp>
      <p:sp>
        <p:nvSpPr>
          <p:cNvPr id="3" name="Content Placeholder 2">
            <a:extLst>
              <a:ext uri="{FF2B5EF4-FFF2-40B4-BE49-F238E27FC236}">
                <a16:creationId xmlns:a16="http://schemas.microsoft.com/office/drawing/2014/main" id="{D26D6918-3412-4DCF-B251-775783819A95}"/>
              </a:ext>
            </a:extLst>
          </p:cNvPr>
          <p:cNvSpPr>
            <a:spLocks noGrp="1"/>
          </p:cNvSpPr>
          <p:nvPr>
            <p:ph idx="1"/>
          </p:nvPr>
        </p:nvSpPr>
        <p:spPr/>
        <p:txBody>
          <a:bodyPr>
            <a:normAutofit lnSpcReduction="10000"/>
          </a:bodyPr>
          <a:lstStyle/>
          <a:p>
            <a:r>
              <a:rPr lang="en-US" dirty="0"/>
              <a:t>Research </a:t>
            </a:r>
          </a:p>
          <a:p>
            <a:pPr lvl="1"/>
            <a:r>
              <a:rPr lang="en-US" i="1" dirty="0"/>
              <a:t>Old School: </a:t>
            </a:r>
            <a:r>
              <a:rPr lang="en-US" dirty="0">
                <a:solidFill>
                  <a:srgbClr val="C00000"/>
                </a:solidFill>
              </a:rPr>
              <a:t>Observations </a:t>
            </a:r>
            <a:r>
              <a:rPr lang="en-US" dirty="0"/>
              <a:t>over time; </a:t>
            </a:r>
            <a:r>
              <a:rPr lang="en-US" dirty="0">
                <a:solidFill>
                  <a:srgbClr val="C00000"/>
                </a:solidFill>
              </a:rPr>
              <a:t>reasoning </a:t>
            </a:r>
            <a:r>
              <a:rPr lang="en-US" dirty="0"/>
              <a:t>from first principles </a:t>
            </a:r>
          </a:p>
          <a:p>
            <a:pPr lvl="1"/>
            <a:r>
              <a:rPr lang="en-US" i="1" dirty="0"/>
              <a:t>Big Data World: </a:t>
            </a:r>
            <a:r>
              <a:rPr lang="en-US" dirty="0">
                <a:solidFill>
                  <a:srgbClr val="C00000"/>
                </a:solidFill>
              </a:rPr>
              <a:t>Experiment </a:t>
            </a:r>
            <a:r>
              <a:rPr lang="en-US" dirty="0"/>
              <a:t>by charging different prices and see what happens</a:t>
            </a:r>
          </a:p>
          <a:p>
            <a:r>
              <a:rPr lang="en-US" dirty="0"/>
              <a:t>“</a:t>
            </a:r>
            <a:r>
              <a:rPr lang="en-US" dirty="0">
                <a:solidFill>
                  <a:srgbClr val="C00000"/>
                </a:solidFill>
              </a:rPr>
              <a:t>Self Selection” Devices can simultaneously identify targeted group and charge them higher prices</a:t>
            </a:r>
          </a:p>
          <a:p>
            <a:pPr lvl="1"/>
            <a:r>
              <a:rPr lang="en-US" dirty="0"/>
              <a:t>Business air travelers are less price sensitive than leisure passengers </a:t>
            </a:r>
          </a:p>
          <a:p>
            <a:pPr lvl="1"/>
            <a:r>
              <a:rPr lang="en-US" dirty="0"/>
              <a:t>Airlines set prices on the basis of </a:t>
            </a:r>
            <a:r>
              <a:rPr lang="en-US" dirty="0">
                <a:solidFill>
                  <a:srgbClr val="C00000"/>
                </a:solidFill>
              </a:rPr>
              <a:t>proxies </a:t>
            </a:r>
            <a:r>
              <a:rPr lang="en-US" dirty="0"/>
              <a:t>-- charge higher prices for cancellable/full refundable tickets; round trip tickets that do not include weekend; last minute purchases, larger seats; earlier boarding.</a:t>
            </a:r>
          </a:p>
          <a:p>
            <a:pPr lvl="1"/>
            <a:r>
              <a:rPr lang="en-US" dirty="0"/>
              <a:t>These self-selection devices also prevent arbitrage</a:t>
            </a:r>
          </a:p>
          <a:p>
            <a:pPr lvl="1"/>
            <a:r>
              <a:rPr lang="en-US" dirty="0"/>
              <a:t>Use of non-transferrable tickets also avoids arbitrage</a:t>
            </a:r>
          </a:p>
          <a:p>
            <a:pPr marL="0" indent="0">
              <a:buNone/>
            </a:pPr>
            <a:endParaRPr lang="en-US" i="1" dirty="0">
              <a:solidFill>
                <a:srgbClr val="C00000"/>
              </a:solidFill>
            </a:endParaRPr>
          </a:p>
          <a:p>
            <a:endParaRPr lang="en-US" dirty="0"/>
          </a:p>
        </p:txBody>
      </p:sp>
      <p:sp>
        <p:nvSpPr>
          <p:cNvPr id="4" name="Slide Number Placeholder 3">
            <a:extLst>
              <a:ext uri="{FF2B5EF4-FFF2-40B4-BE49-F238E27FC236}">
                <a16:creationId xmlns:a16="http://schemas.microsoft.com/office/drawing/2014/main" id="{42B9F7B9-4D71-4D28-A1A2-CA5310832B3F}"/>
              </a:ext>
            </a:extLst>
          </p:cNvPr>
          <p:cNvSpPr>
            <a:spLocks noGrp="1"/>
          </p:cNvSpPr>
          <p:nvPr>
            <p:ph type="sldNum" sz="quarter" idx="12"/>
          </p:nvPr>
        </p:nvSpPr>
        <p:spPr/>
        <p:txBody>
          <a:bodyPr/>
          <a:lstStyle/>
          <a:p>
            <a:fld id="{A3FA0A93-60EE-4E9D-852F-604094E61050}" type="slidenum">
              <a:rPr lang="en-US" smtClean="0"/>
              <a:t>37</a:t>
            </a:fld>
            <a:endParaRPr lang="en-US"/>
          </a:p>
        </p:txBody>
      </p:sp>
    </p:spTree>
    <p:extLst>
      <p:ext uri="{BB962C8B-B14F-4D97-AF65-F5344CB8AC3E}">
        <p14:creationId xmlns:p14="http://schemas.microsoft.com/office/powerpoint/2010/main" val="17454309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E0AAB-EF99-45EF-9451-48496E1AC993}"/>
              </a:ext>
            </a:extLst>
          </p:cNvPr>
          <p:cNvSpPr>
            <a:spLocks noGrp="1"/>
          </p:cNvSpPr>
          <p:nvPr>
            <p:ph type="title"/>
          </p:nvPr>
        </p:nvSpPr>
        <p:spPr/>
        <p:txBody>
          <a:bodyPr/>
          <a:lstStyle/>
          <a:p>
            <a:r>
              <a:rPr lang="en-US" dirty="0"/>
              <a:t>Application to Market Definition and the HMT </a:t>
            </a:r>
          </a:p>
        </p:txBody>
      </p:sp>
      <p:sp>
        <p:nvSpPr>
          <p:cNvPr id="3" name="Text Placeholder 2">
            <a:extLst>
              <a:ext uri="{FF2B5EF4-FFF2-40B4-BE49-F238E27FC236}">
                <a16:creationId xmlns:a16="http://schemas.microsoft.com/office/drawing/2014/main" id="{EF22507A-D96A-4944-8BE4-AA9E0E9730A7}"/>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667420F-8ADA-41BE-99E7-FA84B10ADE8A}"/>
              </a:ext>
            </a:extLst>
          </p:cNvPr>
          <p:cNvSpPr>
            <a:spLocks noGrp="1"/>
          </p:cNvSpPr>
          <p:nvPr>
            <p:ph type="sldNum" sz="quarter" idx="12"/>
          </p:nvPr>
        </p:nvSpPr>
        <p:spPr/>
        <p:txBody>
          <a:bodyPr/>
          <a:lstStyle/>
          <a:p>
            <a:fld id="{A3FA0A93-60EE-4E9D-852F-604094E61050}" type="slidenum">
              <a:rPr lang="en-US" smtClean="0"/>
              <a:t>38</a:t>
            </a:fld>
            <a:endParaRPr lang="en-US"/>
          </a:p>
        </p:txBody>
      </p:sp>
    </p:spTree>
    <p:extLst>
      <p:ext uri="{BB962C8B-B14F-4D97-AF65-F5344CB8AC3E}">
        <p14:creationId xmlns:p14="http://schemas.microsoft.com/office/powerpoint/2010/main" val="1519471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688ED-5B7C-4A50-86F2-8A1F11AB0B4E}"/>
              </a:ext>
            </a:extLst>
          </p:cNvPr>
          <p:cNvSpPr>
            <a:spLocks noGrp="1"/>
          </p:cNvSpPr>
          <p:nvPr>
            <p:ph type="title"/>
          </p:nvPr>
        </p:nvSpPr>
        <p:spPr/>
        <p:txBody>
          <a:bodyPr/>
          <a:lstStyle/>
          <a:p>
            <a:r>
              <a:rPr lang="en-US" sz="3200" dirty="0"/>
              <a:t>Targeted price increases: Introduction  </a:t>
            </a:r>
            <a:r>
              <a:rPr lang="en-US" sz="2800" i="1" dirty="0">
                <a:solidFill>
                  <a:srgbClr val="00B0F0"/>
                </a:solidFill>
              </a:rPr>
              <a:t>(HMGs </a:t>
            </a:r>
            <a:r>
              <a:rPr lang="en-US" sz="2800" i="1" dirty="0">
                <a:solidFill>
                  <a:srgbClr val="00B0F0"/>
                </a:solidFill>
                <a:effectLst/>
                <a:latin typeface="Times New Roman" panose="02020603050405020304" pitchFamily="18" charset="0"/>
                <a:ea typeface="Times New Roman" panose="02020603050405020304" pitchFamily="18" charset="0"/>
              </a:rPr>
              <a:t>§4.1.4)</a:t>
            </a:r>
            <a:endParaRPr lang="en-US" i="1" dirty="0">
              <a:solidFill>
                <a:srgbClr val="00B0F0"/>
              </a:solidFill>
            </a:endParaRPr>
          </a:p>
        </p:txBody>
      </p:sp>
      <p:sp>
        <p:nvSpPr>
          <p:cNvPr id="3" name="Content Placeholder 2">
            <a:extLst>
              <a:ext uri="{FF2B5EF4-FFF2-40B4-BE49-F238E27FC236}">
                <a16:creationId xmlns:a16="http://schemas.microsoft.com/office/drawing/2014/main" id="{1372093E-C8C1-4573-BA07-818A080276E8}"/>
              </a:ext>
            </a:extLst>
          </p:cNvPr>
          <p:cNvSpPr>
            <a:spLocks noGrp="1"/>
          </p:cNvSpPr>
          <p:nvPr>
            <p:ph idx="1"/>
          </p:nvPr>
        </p:nvSpPr>
        <p:spPr>
          <a:xfrm>
            <a:off x="838200" y="1690688"/>
            <a:ext cx="8079769" cy="4915595"/>
          </a:xfrm>
        </p:spPr>
        <p:txBody>
          <a:bodyPr>
            <a:normAutofit/>
          </a:bodyPr>
          <a:lstStyle/>
          <a:p>
            <a:pPr marL="0" indent="0" algn="ctr" fontAlgn="auto">
              <a:spcBef>
                <a:spcPts val="1200"/>
              </a:spcBef>
              <a:spcAft>
                <a:spcPts val="0"/>
              </a:spcAft>
              <a:buNone/>
              <a:defRPr/>
            </a:pPr>
            <a:r>
              <a:rPr lang="en-US" sz="2400" b="1" u="sng" dirty="0"/>
              <a:t>As noted earlier </a:t>
            </a:r>
          </a:p>
          <a:p>
            <a:pPr marL="182880" indent="-182880" fontAlgn="auto">
              <a:spcBef>
                <a:spcPts val="1200"/>
              </a:spcBef>
              <a:spcAft>
                <a:spcPts val="0"/>
              </a:spcAft>
              <a:buFont typeface="Arial" pitchFamily="34" charset="0"/>
              <a:buChar char="•"/>
              <a:defRPr/>
            </a:pPr>
            <a:r>
              <a:rPr lang="en-US" sz="2400" dirty="0"/>
              <a:t>In the HMT example, we assumed that the </a:t>
            </a:r>
            <a:r>
              <a:rPr lang="en-US" sz="2400" dirty="0" err="1"/>
              <a:t>SSNIP</a:t>
            </a:r>
            <a:r>
              <a:rPr lang="en-US" sz="2400" dirty="0"/>
              <a:t> was a </a:t>
            </a:r>
            <a:r>
              <a:rPr lang="en-US" sz="2400" dirty="0">
                <a:solidFill>
                  <a:srgbClr val="C00000"/>
                </a:solidFill>
              </a:rPr>
              <a:t>uniform </a:t>
            </a:r>
            <a:r>
              <a:rPr lang="en-US" sz="2400" dirty="0"/>
              <a:t>price increase for </a:t>
            </a:r>
            <a:r>
              <a:rPr lang="en-US" sz="2400" dirty="0">
                <a:solidFill>
                  <a:srgbClr val="C00000"/>
                </a:solidFill>
              </a:rPr>
              <a:t>all </a:t>
            </a:r>
            <a:r>
              <a:rPr lang="en-US" sz="2400" dirty="0"/>
              <a:t>the products in the candidate market</a:t>
            </a:r>
          </a:p>
          <a:p>
            <a:pPr indent="-182880">
              <a:spcBef>
                <a:spcPts val="1200"/>
              </a:spcBef>
              <a:defRPr/>
            </a:pPr>
            <a:r>
              <a:rPr lang="en-US" sz="2400" dirty="0">
                <a:solidFill>
                  <a:srgbClr val="C00000"/>
                </a:solidFill>
              </a:rPr>
              <a:t>But, the SSNIP of hypo monopolist alternatively may involve only some customers or some products</a:t>
            </a:r>
          </a:p>
          <a:p>
            <a:pPr lvl="1" indent="-182880">
              <a:spcBef>
                <a:spcPts val="1200"/>
              </a:spcBef>
              <a:defRPr/>
            </a:pPr>
            <a:r>
              <a:rPr lang="en-US" sz="2000" dirty="0"/>
              <a:t>Even if hypo monopolist could not raise prices to </a:t>
            </a:r>
            <a:r>
              <a:rPr lang="en-US" sz="2000" dirty="0">
                <a:solidFill>
                  <a:srgbClr val="C00000"/>
                </a:solidFill>
              </a:rPr>
              <a:t>ALL </a:t>
            </a:r>
            <a:r>
              <a:rPr lang="en-US" sz="2000" dirty="0"/>
              <a:t>customers, it might be able to raise prices to </a:t>
            </a:r>
            <a:r>
              <a:rPr lang="en-US" sz="2000" dirty="0">
                <a:solidFill>
                  <a:srgbClr val="C00000"/>
                </a:solidFill>
              </a:rPr>
              <a:t>SOME </a:t>
            </a:r>
            <a:r>
              <a:rPr lang="en-US" sz="2000" dirty="0"/>
              <a:t>customers who are less price sensitive (HMG §3) </a:t>
            </a:r>
            <a:r>
              <a:rPr lang="en-US" sz="1400" i="1" dirty="0">
                <a:solidFill>
                  <a:srgbClr val="00B0F0"/>
                </a:solidFill>
              </a:rPr>
              <a:t>(p.755)</a:t>
            </a:r>
            <a:endParaRPr lang="en-US" sz="2000" i="1" dirty="0">
              <a:solidFill>
                <a:srgbClr val="00B0F0"/>
              </a:solidFill>
            </a:endParaRPr>
          </a:p>
          <a:p>
            <a:pPr indent="-182880">
              <a:spcBef>
                <a:spcPts val="1200"/>
              </a:spcBef>
              <a:defRPr/>
            </a:pPr>
            <a:r>
              <a:rPr lang="en-US" sz="2400" dirty="0"/>
              <a:t>Non-uniform </a:t>
            </a:r>
            <a:r>
              <a:rPr lang="en-US" sz="2400" dirty="0" err="1"/>
              <a:t>SSNIPs</a:t>
            </a:r>
            <a:r>
              <a:rPr lang="en-US" sz="2400" dirty="0"/>
              <a:t> can lead to narrower markets, called “price discrimination markets” </a:t>
            </a:r>
            <a:r>
              <a:rPr lang="en-US" sz="1800" i="1" dirty="0">
                <a:solidFill>
                  <a:srgbClr val="00B0F0"/>
                </a:solidFill>
              </a:rPr>
              <a:t>(p.754)</a:t>
            </a:r>
            <a:endParaRPr lang="en-US" sz="2400" i="1" dirty="0">
              <a:solidFill>
                <a:srgbClr val="00B0F0"/>
              </a:solidFill>
            </a:endParaRPr>
          </a:p>
          <a:p>
            <a:pPr marL="0" indent="0">
              <a:buNone/>
            </a:pPr>
            <a:endParaRPr lang="en-US" sz="2400" dirty="0"/>
          </a:p>
        </p:txBody>
      </p:sp>
      <p:sp>
        <p:nvSpPr>
          <p:cNvPr id="4" name="Slide Number Placeholder 3">
            <a:extLst>
              <a:ext uri="{FF2B5EF4-FFF2-40B4-BE49-F238E27FC236}">
                <a16:creationId xmlns:a16="http://schemas.microsoft.com/office/drawing/2014/main" id="{8CB8344A-B52B-4A3F-90DB-AC27ED339BFB}"/>
              </a:ext>
            </a:extLst>
          </p:cNvPr>
          <p:cNvSpPr>
            <a:spLocks noGrp="1"/>
          </p:cNvSpPr>
          <p:nvPr>
            <p:ph type="sldNum" sz="quarter" idx="12"/>
          </p:nvPr>
        </p:nvSpPr>
        <p:spPr/>
        <p:txBody>
          <a:bodyPr/>
          <a:lstStyle/>
          <a:p>
            <a:fld id="{A3FA0A93-60EE-4E9D-852F-604094E61050}" type="slidenum">
              <a:rPr lang="en-US" smtClean="0"/>
              <a:t>39</a:t>
            </a:fld>
            <a:endParaRPr lang="en-US"/>
          </a:p>
        </p:txBody>
      </p:sp>
    </p:spTree>
    <p:extLst>
      <p:ext uri="{BB962C8B-B14F-4D97-AF65-F5344CB8AC3E}">
        <p14:creationId xmlns:p14="http://schemas.microsoft.com/office/powerpoint/2010/main" val="3033215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0BC00-C83A-46BB-953E-5D99E6D6E879}"/>
              </a:ext>
            </a:extLst>
          </p:cNvPr>
          <p:cNvSpPr>
            <a:spLocks noGrp="1"/>
          </p:cNvSpPr>
          <p:nvPr>
            <p:ph type="title"/>
          </p:nvPr>
        </p:nvSpPr>
        <p:spPr>
          <a:xfrm>
            <a:off x="838200" y="313754"/>
            <a:ext cx="10515600" cy="1325563"/>
          </a:xfrm>
        </p:spPr>
        <p:txBody>
          <a:bodyPr/>
          <a:lstStyle/>
          <a:p>
            <a:r>
              <a:rPr lang="en-US" dirty="0"/>
              <a:t>Specifically </a:t>
            </a:r>
            <a:r>
              <a:rPr lang="en-US" sz="2000" i="1" dirty="0">
                <a:solidFill>
                  <a:srgbClr val="00B0F0"/>
                </a:solidFill>
              </a:rPr>
              <a:t>(as described </a:t>
            </a:r>
            <a:r>
              <a:rPr lang="en-US" sz="2000" i="1">
                <a:solidFill>
                  <a:srgbClr val="00B0F0"/>
                </a:solidFill>
              </a:rPr>
              <a:t>in supplemental. </a:t>
            </a:r>
            <a:r>
              <a:rPr lang="en-US" sz="2000" i="1" dirty="0">
                <a:solidFill>
                  <a:srgbClr val="00B0F0"/>
                </a:solidFill>
              </a:rPr>
              <a:t>materials) </a:t>
            </a:r>
            <a:r>
              <a:rPr lang="en-US" dirty="0"/>
              <a:t>--- </a:t>
            </a:r>
          </a:p>
        </p:txBody>
      </p:sp>
      <p:sp>
        <p:nvSpPr>
          <p:cNvPr id="4" name="Slide Number Placeholder 3">
            <a:extLst>
              <a:ext uri="{FF2B5EF4-FFF2-40B4-BE49-F238E27FC236}">
                <a16:creationId xmlns:a16="http://schemas.microsoft.com/office/drawing/2014/main" id="{E5849B18-4601-4F0C-A1E1-741A716C1D06}"/>
              </a:ext>
            </a:extLst>
          </p:cNvPr>
          <p:cNvSpPr>
            <a:spLocks noGrp="1"/>
          </p:cNvSpPr>
          <p:nvPr>
            <p:ph type="sldNum" sz="quarter" idx="12"/>
          </p:nvPr>
        </p:nvSpPr>
        <p:spPr/>
        <p:txBody>
          <a:bodyPr/>
          <a:lstStyle/>
          <a:p>
            <a:fld id="{A3FA0A93-60EE-4E9D-852F-604094E61050}" type="slidenum">
              <a:rPr lang="en-US" smtClean="0"/>
              <a:t>4</a:t>
            </a:fld>
            <a:endParaRPr lang="en-US"/>
          </a:p>
        </p:txBody>
      </p:sp>
      <p:sp>
        <p:nvSpPr>
          <p:cNvPr id="6" name="Content Placeholder 5">
            <a:extLst>
              <a:ext uri="{FF2B5EF4-FFF2-40B4-BE49-F238E27FC236}">
                <a16:creationId xmlns:a16="http://schemas.microsoft.com/office/drawing/2014/main" id="{0EB6E5BE-0A09-4863-B769-507BAEC7A9D9}"/>
              </a:ext>
            </a:extLst>
          </p:cNvPr>
          <p:cNvSpPr txBox="1">
            <a:spLocks noGrp="1"/>
          </p:cNvSpPr>
          <p:nvPr>
            <p:ph idx="1"/>
          </p:nvPr>
        </p:nvSpPr>
        <p:spPr>
          <a:xfrm>
            <a:off x="1160980" y="1567690"/>
            <a:ext cx="8363164" cy="1217769"/>
          </a:xfrm>
          <a:prstGeom prst="rect">
            <a:avLst/>
          </a:prstGeom>
          <a:noFill/>
          <a:ln w="38100">
            <a:solidFill>
              <a:srgbClr val="C00000"/>
            </a:solidFill>
          </a:ln>
        </p:spPr>
        <p:txBody>
          <a:bodyPr wrap="square" rtlCol="0">
            <a:spAutoFit/>
          </a:bodyPr>
          <a:lstStyle/>
          <a:p>
            <a:pPr marL="0" indent="0" algn="ctr">
              <a:buNone/>
            </a:pPr>
            <a:r>
              <a:rPr lang="en-US" altLang="en-US" sz="2800" b="1" i="1" dirty="0">
                <a:solidFill>
                  <a:srgbClr val="C00000"/>
                </a:solidFill>
                <a:highlight>
                  <a:srgbClr val="FFFF00"/>
                </a:highlight>
              </a:rPr>
              <a:t>Is </a:t>
            </a:r>
            <a:r>
              <a:rPr lang="en-US" altLang="en-US" sz="3200" b="1" i="1" dirty="0">
                <a:solidFill>
                  <a:srgbClr val="C00000"/>
                </a:solidFill>
                <a:highlight>
                  <a:srgbClr val="FFFF00"/>
                </a:highlight>
              </a:rPr>
              <a:t>RP </a:t>
            </a:r>
            <a:r>
              <a:rPr lang="en-US" altLang="en-US" sz="3200" b="1" i="1" u="sng" dirty="0">
                <a:solidFill>
                  <a:srgbClr val="C00000"/>
                </a:solidFill>
                <a:highlight>
                  <a:srgbClr val="FFFF00"/>
                </a:highlight>
              </a:rPr>
              <a:t>&gt;</a:t>
            </a:r>
            <a:r>
              <a:rPr lang="en-US" altLang="en-US" sz="3200" b="1" i="1" dirty="0">
                <a:solidFill>
                  <a:srgbClr val="C00000"/>
                </a:solidFill>
                <a:highlight>
                  <a:srgbClr val="FFFF00"/>
                </a:highlight>
              </a:rPr>
              <a:t> (2 </a:t>
            </a:r>
            <a:r>
              <a:rPr lang="en-US" altLang="en-US" sz="2400" b="1" i="1" dirty="0">
                <a:solidFill>
                  <a:srgbClr val="C00000"/>
                </a:solidFill>
                <a:highlight>
                  <a:srgbClr val="FFFF00"/>
                </a:highlight>
              </a:rPr>
              <a:t>x</a:t>
            </a:r>
            <a:r>
              <a:rPr lang="en-US" altLang="en-US" sz="3200" b="1" i="1" dirty="0">
                <a:solidFill>
                  <a:srgbClr val="C00000"/>
                </a:solidFill>
                <a:highlight>
                  <a:srgbClr val="FFFF00"/>
                </a:highlight>
              </a:rPr>
              <a:t> </a:t>
            </a:r>
            <a:r>
              <a:rPr lang="en-US" altLang="en-US" sz="3200" b="1" i="1" dirty="0" err="1">
                <a:solidFill>
                  <a:srgbClr val="C00000"/>
                </a:solidFill>
                <a:highlight>
                  <a:srgbClr val="FFFF00"/>
                </a:highlight>
              </a:rPr>
              <a:t>SSNIP</a:t>
            </a:r>
            <a:r>
              <a:rPr lang="en-US" altLang="en-US" sz="3200" b="1" i="1" dirty="0">
                <a:solidFill>
                  <a:srgbClr val="C00000"/>
                </a:solidFill>
                <a:highlight>
                  <a:srgbClr val="FFFF00"/>
                </a:highlight>
              </a:rPr>
              <a:t>)/(2 </a:t>
            </a:r>
            <a:r>
              <a:rPr lang="en-US" altLang="en-US" sz="2400" b="1" i="1" dirty="0">
                <a:solidFill>
                  <a:srgbClr val="C00000"/>
                </a:solidFill>
                <a:highlight>
                  <a:srgbClr val="FFFF00"/>
                </a:highlight>
              </a:rPr>
              <a:t>x</a:t>
            </a:r>
            <a:r>
              <a:rPr lang="en-US" altLang="en-US" sz="3200" b="1" i="1" dirty="0">
                <a:solidFill>
                  <a:srgbClr val="C00000"/>
                </a:solidFill>
                <a:highlight>
                  <a:srgbClr val="FFFF00"/>
                </a:highlight>
              </a:rPr>
              <a:t> SSNIP + Margin)</a:t>
            </a:r>
            <a:r>
              <a:rPr lang="en-US" altLang="en-US" sz="3200" b="1" dirty="0">
                <a:solidFill>
                  <a:srgbClr val="C00000"/>
                </a:solidFill>
                <a:highlight>
                  <a:srgbClr val="FFFF00"/>
                </a:highlight>
              </a:rPr>
              <a:t> </a:t>
            </a:r>
            <a:r>
              <a:rPr lang="en-US" altLang="en-US" sz="3200" b="1" dirty="0">
                <a:solidFill>
                  <a:srgbClr val="C00000"/>
                </a:solidFill>
              </a:rPr>
              <a:t>?</a:t>
            </a:r>
            <a:br>
              <a:rPr lang="en-US" altLang="en-US" sz="3200" b="1" dirty="0">
                <a:solidFill>
                  <a:srgbClr val="C00000"/>
                </a:solidFill>
              </a:rPr>
            </a:br>
            <a:endParaRPr lang="en-US" altLang="en-US" sz="2000" b="1" dirty="0">
              <a:solidFill>
                <a:srgbClr val="C00000"/>
              </a:solidFill>
            </a:endParaRPr>
          </a:p>
          <a:p>
            <a:pPr marL="0" indent="0" algn="ctr">
              <a:buNone/>
            </a:pPr>
            <a:r>
              <a:rPr lang="en-US" altLang="en-US" sz="2000" b="1" dirty="0">
                <a:solidFill>
                  <a:srgbClr val="C00000"/>
                </a:solidFill>
              </a:rPr>
              <a:t>If so, then the group of firms comprises a relevant market under the HMT</a:t>
            </a:r>
            <a:endParaRPr lang="en-US" altLang="en-US" b="1" dirty="0">
              <a:solidFill>
                <a:srgbClr val="C00000"/>
              </a:solidFill>
            </a:endParaRPr>
          </a:p>
        </p:txBody>
      </p:sp>
      <p:sp>
        <p:nvSpPr>
          <p:cNvPr id="8" name="TextBox 7">
            <a:extLst>
              <a:ext uri="{FF2B5EF4-FFF2-40B4-BE49-F238E27FC236}">
                <a16:creationId xmlns:a16="http://schemas.microsoft.com/office/drawing/2014/main" id="{C2C8C42D-1B7B-4CBA-B3A7-9DCFAC435F37}"/>
              </a:ext>
            </a:extLst>
          </p:cNvPr>
          <p:cNvSpPr txBox="1"/>
          <p:nvPr/>
        </p:nvSpPr>
        <p:spPr>
          <a:xfrm>
            <a:off x="684516" y="6077247"/>
            <a:ext cx="10945830" cy="646331"/>
          </a:xfrm>
          <a:prstGeom prst="rect">
            <a:avLst/>
          </a:prstGeom>
          <a:noFill/>
        </p:spPr>
        <p:txBody>
          <a:bodyPr wrap="square">
            <a:spAutoFit/>
          </a:bodyPr>
          <a:lstStyle/>
          <a:p>
            <a:r>
              <a:rPr lang="en-US" altLang="en-US" b="1" i="1" dirty="0">
                <a:solidFill>
                  <a:srgbClr val="0070C0"/>
                </a:solidFill>
              </a:rPr>
              <a:t>*</a:t>
            </a:r>
            <a:r>
              <a:rPr lang="en-US" altLang="en-US" sz="1400" b="1" i="1" dirty="0">
                <a:solidFill>
                  <a:srgbClr val="0070C0"/>
                </a:solidFill>
              </a:rPr>
              <a:t>N</a:t>
            </a:r>
            <a:r>
              <a:rPr lang="en-US" altLang="en-US" b="1" i="1" dirty="0">
                <a:solidFill>
                  <a:srgbClr val="0070C0"/>
                </a:solidFill>
              </a:rPr>
              <a:t>ote: This formula is based on a straight-line (“linear”) demand curves.  So economists may propose a different exact formula in some cases</a:t>
            </a:r>
            <a:endParaRPr lang="en-US" altLang="en-US" b="1" dirty="0">
              <a:solidFill>
                <a:srgbClr val="0070C0"/>
              </a:solidFill>
            </a:endParaRPr>
          </a:p>
        </p:txBody>
      </p:sp>
      <p:sp>
        <p:nvSpPr>
          <p:cNvPr id="10" name="TextBox 9">
            <a:extLst>
              <a:ext uri="{FF2B5EF4-FFF2-40B4-BE49-F238E27FC236}">
                <a16:creationId xmlns:a16="http://schemas.microsoft.com/office/drawing/2014/main" id="{50373704-66AA-4F28-8A4C-822C3C3045AF}"/>
              </a:ext>
            </a:extLst>
          </p:cNvPr>
          <p:cNvSpPr txBox="1"/>
          <p:nvPr/>
        </p:nvSpPr>
        <p:spPr>
          <a:xfrm>
            <a:off x="684516" y="3251671"/>
            <a:ext cx="9398285" cy="2554545"/>
          </a:xfrm>
          <a:prstGeom prst="rect">
            <a:avLst/>
          </a:prstGeom>
          <a:noFill/>
        </p:spPr>
        <p:txBody>
          <a:bodyPr wrap="square">
            <a:spAutoFit/>
          </a:bodyPr>
          <a:lstStyle/>
          <a:p>
            <a:pPr lvl="1" indent="-182880" fontAlgn="auto">
              <a:spcAft>
                <a:spcPts val="0"/>
              </a:spcAft>
              <a:buFont typeface="Arial" pitchFamily="34" charset="0"/>
              <a:buChar char="•"/>
              <a:defRPr/>
            </a:pPr>
            <a:r>
              <a:rPr lang="en-US" sz="2000" b="1" i="1" dirty="0">
                <a:solidFill>
                  <a:srgbClr val="C00000"/>
                </a:solidFill>
              </a:rPr>
              <a:t>Recapture Percentage (RP)</a:t>
            </a:r>
            <a:r>
              <a:rPr lang="en-US" sz="2000" b="1" i="1" dirty="0"/>
              <a:t>–</a:t>
            </a:r>
            <a:r>
              <a:rPr lang="en-US" sz="2000" dirty="0"/>
              <a:t> </a:t>
            </a:r>
            <a:r>
              <a:rPr lang="en-US" sz="2000" i="1" dirty="0"/>
              <a:t>The fraction of sales lost by one merging firm that </a:t>
            </a:r>
            <a:r>
              <a:rPr lang="en-US" sz="2000" i="1" dirty="0">
                <a:solidFill>
                  <a:srgbClr val="C00000"/>
                </a:solidFill>
              </a:rPr>
              <a:t>divert </a:t>
            </a:r>
            <a:r>
              <a:rPr lang="en-US" sz="2000" i="1" u="sng" dirty="0">
                <a:solidFill>
                  <a:srgbClr val="C00000"/>
                </a:solidFill>
              </a:rPr>
              <a:t>to all other firms in the proposed relevant market</a:t>
            </a:r>
            <a:r>
              <a:rPr lang="en-US" sz="2000" i="1" dirty="0"/>
              <a:t>, when the price of that firm’s product is increased (holding the other prices constant at the pre-merger level.) </a:t>
            </a:r>
          </a:p>
          <a:p>
            <a:pPr marL="274320" lvl="1" fontAlgn="auto">
              <a:spcAft>
                <a:spcPts val="0"/>
              </a:spcAft>
              <a:defRPr/>
            </a:pPr>
            <a:br>
              <a:rPr lang="en-US" sz="2000" i="1" dirty="0"/>
            </a:br>
            <a:endParaRPr lang="en-US" sz="2000" i="1" dirty="0"/>
          </a:p>
          <a:p>
            <a:pPr lvl="1" indent="-182880" fontAlgn="auto">
              <a:spcAft>
                <a:spcPts val="0"/>
              </a:spcAft>
              <a:buFont typeface="Arial" pitchFamily="34" charset="0"/>
              <a:buChar char="•"/>
              <a:defRPr/>
            </a:pPr>
            <a:r>
              <a:rPr lang="en-US" sz="2000" b="1" i="1" dirty="0">
                <a:solidFill>
                  <a:srgbClr val="C00000"/>
                </a:solidFill>
              </a:rPr>
              <a:t>Price Cost Margin: </a:t>
            </a:r>
            <a:r>
              <a:rPr lang="en-US" sz="2000" i="1" dirty="0"/>
              <a:t>The difference between price and variable cost, expressed as a percentage of the price.  (“contribution margin” in many business profit &amp; loss statements)</a:t>
            </a:r>
          </a:p>
        </p:txBody>
      </p:sp>
    </p:spTree>
    <p:extLst>
      <p:ext uri="{BB962C8B-B14F-4D97-AF65-F5344CB8AC3E}">
        <p14:creationId xmlns:p14="http://schemas.microsoft.com/office/powerpoint/2010/main" val="1239133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7AD66-7CBC-4A8B-A27C-5A6A1640071D}"/>
              </a:ext>
            </a:extLst>
          </p:cNvPr>
          <p:cNvSpPr>
            <a:spLocks noGrp="1"/>
          </p:cNvSpPr>
          <p:nvPr>
            <p:ph type="title"/>
          </p:nvPr>
        </p:nvSpPr>
        <p:spPr>
          <a:xfrm>
            <a:off x="838200" y="365125"/>
            <a:ext cx="10832184" cy="1325563"/>
          </a:xfrm>
        </p:spPr>
        <p:txBody>
          <a:bodyPr/>
          <a:lstStyle/>
          <a:p>
            <a:r>
              <a:rPr lang="en-US" dirty="0"/>
              <a:t>Many Examples in Theory and Practice of Targeted Customer (“Price Discrimination”) Markets (§4.1.4)</a:t>
            </a:r>
            <a:endParaRPr lang="en-US" i="1" dirty="0">
              <a:solidFill>
                <a:srgbClr val="00B0F0"/>
              </a:solidFill>
            </a:endParaRPr>
          </a:p>
        </p:txBody>
      </p:sp>
      <p:sp>
        <p:nvSpPr>
          <p:cNvPr id="3" name="Content Placeholder 2">
            <a:extLst>
              <a:ext uri="{FF2B5EF4-FFF2-40B4-BE49-F238E27FC236}">
                <a16:creationId xmlns:a16="http://schemas.microsoft.com/office/drawing/2014/main" id="{89215DBE-AB9F-4185-A560-FA6769FB57E3}"/>
              </a:ext>
            </a:extLst>
          </p:cNvPr>
          <p:cNvSpPr>
            <a:spLocks noGrp="1"/>
          </p:cNvSpPr>
          <p:nvPr>
            <p:ph idx="1"/>
          </p:nvPr>
        </p:nvSpPr>
        <p:spPr>
          <a:xfrm>
            <a:off x="838200" y="1777429"/>
            <a:ext cx="10515600" cy="4399534"/>
          </a:xfrm>
        </p:spPr>
        <p:txBody>
          <a:bodyPr>
            <a:normAutofit/>
          </a:bodyPr>
          <a:lstStyle/>
          <a:p>
            <a:pPr indent="-182880">
              <a:spcBef>
                <a:spcPts val="1200"/>
              </a:spcBef>
              <a:defRPr/>
            </a:pPr>
            <a:r>
              <a:rPr lang="en-US" sz="2000" i="1" dirty="0"/>
              <a:t>Staples I </a:t>
            </a:r>
            <a:r>
              <a:rPr lang="en-US" sz="2000" dirty="0"/>
              <a:t>assumed price increases only for </a:t>
            </a:r>
            <a:r>
              <a:rPr lang="en-US" sz="2000" dirty="0">
                <a:solidFill>
                  <a:srgbClr val="C00000"/>
                </a:solidFill>
              </a:rPr>
              <a:t>consumable office products, </a:t>
            </a:r>
            <a:r>
              <a:rPr lang="en-US" sz="2000" i="1" dirty="0">
                <a:solidFill>
                  <a:srgbClr val="C00000"/>
                </a:solidFill>
              </a:rPr>
              <a:t>not all products sold</a:t>
            </a:r>
          </a:p>
          <a:p>
            <a:pPr indent="-182880">
              <a:spcBef>
                <a:spcPts val="1200"/>
              </a:spcBef>
              <a:defRPr/>
            </a:pPr>
            <a:r>
              <a:rPr lang="en-US" sz="2000" i="1" dirty="0"/>
              <a:t>Staples II </a:t>
            </a:r>
            <a:r>
              <a:rPr lang="en-US" sz="2000" dirty="0"/>
              <a:t>assumed a narrower set of consumable office products; it did not include print services</a:t>
            </a:r>
          </a:p>
          <a:p>
            <a:pPr indent="-182880">
              <a:spcBef>
                <a:spcPts val="1200"/>
              </a:spcBef>
              <a:defRPr/>
            </a:pPr>
            <a:r>
              <a:rPr lang="en-US" sz="2000" dirty="0"/>
              <a:t>In </a:t>
            </a:r>
            <a:r>
              <a:rPr lang="en-US" sz="2000" dirty="0" err="1"/>
              <a:t>T-mobile</a:t>
            </a:r>
            <a:r>
              <a:rPr lang="en-US" sz="2000" dirty="0"/>
              <a:t>/Sprint, one issue was a possible </a:t>
            </a:r>
            <a:r>
              <a:rPr lang="en-US" sz="2000" i="1" dirty="0" err="1"/>
              <a:t>SSNIP</a:t>
            </a:r>
            <a:r>
              <a:rPr lang="en-US" sz="2000" i="1" dirty="0"/>
              <a:t> </a:t>
            </a:r>
            <a:r>
              <a:rPr lang="en-US" sz="2000" dirty="0"/>
              <a:t>applied only to </a:t>
            </a:r>
            <a:r>
              <a:rPr lang="en-US" sz="2000" dirty="0">
                <a:solidFill>
                  <a:srgbClr val="C00000"/>
                </a:solidFill>
              </a:rPr>
              <a:t>prepaid </a:t>
            </a:r>
            <a:r>
              <a:rPr lang="en-US" sz="2000" dirty="0"/>
              <a:t>(i.e., low credit score) customers </a:t>
            </a:r>
          </a:p>
          <a:p>
            <a:r>
              <a:rPr lang="en-US" sz="2000" dirty="0"/>
              <a:t>Merged rental car company could raise prices on </a:t>
            </a:r>
            <a:r>
              <a:rPr lang="en-US" sz="2000" dirty="0">
                <a:solidFill>
                  <a:srgbClr val="C00000"/>
                </a:solidFill>
              </a:rPr>
              <a:t>mid-week rentals </a:t>
            </a:r>
            <a:r>
              <a:rPr lang="en-US" sz="2000" dirty="0"/>
              <a:t>to target business renters</a:t>
            </a:r>
          </a:p>
          <a:p>
            <a:r>
              <a:rPr lang="en-US" sz="2000" dirty="0"/>
              <a:t>Glass jar manufacturers can target </a:t>
            </a:r>
            <a:r>
              <a:rPr lang="en-US" sz="2000" dirty="0" err="1"/>
              <a:t>babyfood</a:t>
            </a:r>
            <a:r>
              <a:rPr lang="en-US" sz="2000" dirty="0"/>
              <a:t> producers, because of glass reputation for purity</a:t>
            </a:r>
          </a:p>
          <a:p>
            <a:r>
              <a:rPr lang="en-US" sz="2000" dirty="0"/>
              <a:t>Merged hospital could target emergency room patients because they are less likely to travel to distant hospitals to save money</a:t>
            </a:r>
          </a:p>
          <a:p>
            <a:r>
              <a:rPr lang="en-US" sz="2000" dirty="0"/>
              <a:t>Merged aluminum producers might raise prices of </a:t>
            </a:r>
            <a:r>
              <a:rPr lang="en-US" sz="2000" dirty="0">
                <a:solidFill>
                  <a:srgbClr val="C00000"/>
                </a:solidFill>
              </a:rPr>
              <a:t>“exposed” auto parts </a:t>
            </a:r>
            <a:r>
              <a:rPr lang="en-US" sz="2000" dirty="0"/>
              <a:t>(e.g., trunks and hoods), where steel is an inferior substitute</a:t>
            </a:r>
          </a:p>
          <a:p>
            <a:r>
              <a:rPr lang="en-US" sz="2000" dirty="0"/>
              <a:t>Markets with </a:t>
            </a:r>
            <a:r>
              <a:rPr lang="en-US" sz="2000" i="1" dirty="0">
                <a:solidFill>
                  <a:srgbClr val="C00000"/>
                </a:solidFill>
              </a:rPr>
              <a:t>individually negotiated prices </a:t>
            </a:r>
            <a:r>
              <a:rPr lang="en-US" sz="2000" dirty="0"/>
              <a:t>often are analyzed as price discrimination market (i.e., new automobiles; most intermediate/industrial products) </a:t>
            </a:r>
          </a:p>
        </p:txBody>
      </p:sp>
      <p:sp>
        <p:nvSpPr>
          <p:cNvPr id="4" name="Slide Number Placeholder 3">
            <a:extLst>
              <a:ext uri="{FF2B5EF4-FFF2-40B4-BE49-F238E27FC236}">
                <a16:creationId xmlns:a16="http://schemas.microsoft.com/office/drawing/2014/main" id="{8AE88F7D-C7E5-4639-9156-19E37BF2AB65}"/>
              </a:ext>
            </a:extLst>
          </p:cNvPr>
          <p:cNvSpPr>
            <a:spLocks noGrp="1"/>
          </p:cNvSpPr>
          <p:nvPr>
            <p:ph type="sldNum" sz="quarter" idx="12"/>
          </p:nvPr>
        </p:nvSpPr>
        <p:spPr/>
        <p:txBody>
          <a:bodyPr/>
          <a:lstStyle/>
          <a:p>
            <a:fld id="{A3FA0A93-60EE-4E9D-852F-604094E61050}" type="slidenum">
              <a:rPr lang="en-US" smtClean="0"/>
              <a:t>40</a:t>
            </a:fld>
            <a:endParaRPr lang="en-US"/>
          </a:p>
        </p:txBody>
      </p:sp>
    </p:spTree>
    <p:extLst>
      <p:ext uri="{BB962C8B-B14F-4D97-AF65-F5344CB8AC3E}">
        <p14:creationId xmlns:p14="http://schemas.microsoft.com/office/powerpoint/2010/main" val="27513782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F483-EC85-4F5A-B75C-39B9A6CE0A10}"/>
              </a:ext>
            </a:extLst>
          </p:cNvPr>
          <p:cNvSpPr>
            <a:spLocks noGrp="1"/>
          </p:cNvSpPr>
          <p:nvPr>
            <p:ph type="title"/>
          </p:nvPr>
        </p:nvSpPr>
        <p:spPr/>
        <p:txBody>
          <a:bodyPr/>
          <a:lstStyle/>
          <a:p>
            <a:r>
              <a:rPr lang="en-US" dirty="0"/>
              <a:t>Targeted Customers in Negotiation Markets </a:t>
            </a:r>
            <a:r>
              <a:rPr lang="en-US" sz="2400" i="1" dirty="0">
                <a:solidFill>
                  <a:srgbClr val="00B0F0"/>
                </a:solidFill>
              </a:rPr>
              <a:t>(HMGs </a:t>
            </a:r>
            <a:r>
              <a:rPr lang="en-US" sz="2400" i="1" dirty="0">
                <a:solidFill>
                  <a:srgbClr val="00B0F0"/>
                </a:solidFill>
                <a:effectLst/>
                <a:latin typeface="Times New Roman" panose="02020603050405020304" pitchFamily="18" charset="0"/>
                <a:ea typeface="Times New Roman" panose="02020603050405020304" pitchFamily="18" charset="0"/>
              </a:rPr>
              <a:t>§4.1.4)</a:t>
            </a:r>
            <a:endParaRPr lang="en-US" i="1" dirty="0">
              <a:solidFill>
                <a:srgbClr val="00B0F0"/>
              </a:solidFill>
            </a:endParaRPr>
          </a:p>
        </p:txBody>
      </p:sp>
      <p:sp>
        <p:nvSpPr>
          <p:cNvPr id="3" name="Content Placeholder 2">
            <a:extLst>
              <a:ext uri="{FF2B5EF4-FFF2-40B4-BE49-F238E27FC236}">
                <a16:creationId xmlns:a16="http://schemas.microsoft.com/office/drawing/2014/main" id="{824E09DC-0D8B-4170-BE24-D208F92E8D98}"/>
              </a:ext>
            </a:extLst>
          </p:cNvPr>
          <p:cNvSpPr>
            <a:spLocks noGrp="1"/>
          </p:cNvSpPr>
          <p:nvPr>
            <p:ph idx="1"/>
          </p:nvPr>
        </p:nvSpPr>
        <p:spPr>
          <a:xfrm>
            <a:off x="591620" y="1507126"/>
            <a:ext cx="10515600" cy="4351338"/>
          </a:xfrm>
        </p:spPr>
        <p:txBody>
          <a:bodyPr>
            <a:normAutofit fontScale="92500" lnSpcReduction="10000"/>
          </a:bodyPr>
          <a:lstStyle/>
          <a:p>
            <a:r>
              <a:rPr lang="en-US" dirty="0"/>
              <a:t>Intermediate goods (B2B) prices by large companies are commonly reached thru individualized bilateral negotiations </a:t>
            </a:r>
          </a:p>
          <a:p>
            <a:pPr lvl="1"/>
            <a:r>
              <a:rPr lang="en-US" dirty="0"/>
              <a:t>Maybe as simple as negotiating the discount off list price</a:t>
            </a:r>
          </a:p>
          <a:p>
            <a:pPr lvl="1"/>
            <a:r>
              <a:rPr lang="en-US" dirty="0"/>
              <a:t>This can lead to ubiquitous price discrimination </a:t>
            </a:r>
          </a:p>
          <a:p>
            <a:r>
              <a:rPr lang="en-US" dirty="0"/>
              <a:t>This implies that the relevant market can be a single customer.</a:t>
            </a:r>
          </a:p>
          <a:p>
            <a:r>
              <a:rPr lang="en-US" i="1" dirty="0">
                <a:solidFill>
                  <a:srgbClr val="C00000"/>
                </a:solidFill>
              </a:rPr>
              <a:t>Does this mean that the merger could violate the Clayton Act because only </a:t>
            </a:r>
            <a:br>
              <a:rPr lang="en-US" i="1" dirty="0">
                <a:solidFill>
                  <a:srgbClr val="C00000"/>
                </a:solidFill>
              </a:rPr>
            </a:br>
            <a:r>
              <a:rPr lang="en-US" i="1" dirty="0">
                <a:solidFill>
                  <a:srgbClr val="C00000"/>
                </a:solidFill>
              </a:rPr>
              <a:t>a single customer is harmed?</a:t>
            </a:r>
          </a:p>
          <a:p>
            <a:pPr lvl="1"/>
            <a:r>
              <a:rPr lang="en-US" dirty="0"/>
              <a:t>Enjoin a multi-billion dollar deal because of harm to only a few customers?</a:t>
            </a:r>
          </a:p>
          <a:p>
            <a:pPr lvl="1"/>
            <a:r>
              <a:rPr lang="en-US" dirty="0"/>
              <a:t>Particularly problematical if there are efficiencies that would benefit the other customers</a:t>
            </a:r>
          </a:p>
          <a:p>
            <a:r>
              <a:rPr lang="en-US" dirty="0"/>
              <a:t>So Agencies generally focus on potential harm to a </a:t>
            </a:r>
            <a:r>
              <a:rPr lang="en-US" dirty="0">
                <a:solidFill>
                  <a:srgbClr val="C00000"/>
                </a:solidFill>
              </a:rPr>
              <a:t>significant group </a:t>
            </a:r>
            <a:r>
              <a:rPr lang="en-US" dirty="0"/>
              <a:t>of customers</a:t>
            </a:r>
          </a:p>
        </p:txBody>
      </p:sp>
      <p:sp>
        <p:nvSpPr>
          <p:cNvPr id="4" name="Slide Number Placeholder 3">
            <a:extLst>
              <a:ext uri="{FF2B5EF4-FFF2-40B4-BE49-F238E27FC236}">
                <a16:creationId xmlns:a16="http://schemas.microsoft.com/office/drawing/2014/main" id="{20218935-761C-4F8A-A980-BDA9058FE5AE}"/>
              </a:ext>
            </a:extLst>
          </p:cNvPr>
          <p:cNvSpPr>
            <a:spLocks noGrp="1"/>
          </p:cNvSpPr>
          <p:nvPr>
            <p:ph type="sldNum" sz="quarter" idx="12"/>
          </p:nvPr>
        </p:nvSpPr>
        <p:spPr/>
        <p:txBody>
          <a:bodyPr/>
          <a:lstStyle/>
          <a:p>
            <a:fld id="{A3FA0A93-60EE-4E9D-852F-604094E61050}" type="slidenum">
              <a:rPr lang="en-US" smtClean="0"/>
              <a:t>41</a:t>
            </a:fld>
            <a:endParaRPr lang="en-US"/>
          </a:p>
        </p:txBody>
      </p:sp>
    </p:spTree>
    <p:extLst>
      <p:ext uri="{BB962C8B-B14F-4D97-AF65-F5344CB8AC3E}">
        <p14:creationId xmlns:p14="http://schemas.microsoft.com/office/powerpoint/2010/main" val="9907323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3F5D4-6D31-40D9-8DC9-6239C66FE4DF}"/>
              </a:ext>
            </a:extLst>
          </p:cNvPr>
          <p:cNvSpPr>
            <a:spLocks noGrp="1"/>
          </p:cNvSpPr>
          <p:nvPr>
            <p:ph type="title"/>
          </p:nvPr>
        </p:nvSpPr>
        <p:spPr/>
        <p:txBody>
          <a:bodyPr/>
          <a:lstStyle/>
          <a:p>
            <a:r>
              <a:rPr lang="en-US" dirty="0"/>
              <a:t>Targeted Customers in Negotiation Markets: Recent Cases</a:t>
            </a:r>
          </a:p>
        </p:txBody>
      </p:sp>
      <p:sp>
        <p:nvSpPr>
          <p:cNvPr id="3" name="Content Placeholder 2">
            <a:extLst>
              <a:ext uri="{FF2B5EF4-FFF2-40B4-BE49-F238E27FC236}">
                <a16:creationId xmlns:a16="http://schemas.microsoft.com/office/drawing/2014/main" id="{8F7985BE-1B9B-413A-A317-53F094043E72}"/>
              </a:ext>
            </a:extLst>
          </p:cNvPr>
          <p:cNvSpPr>
            <a:spLocks noGrp="1"/>
          </p:cNvSpPr>
          <p:nvPr>
            <p:ph idx="1"/>
          </p:nvPr>
        </p:nvSpPr>
        <p:spPr>
          <a:xfrm>
            <a:off x="404567" y="1552247"/>
            <a:ext cx="10515600" cy="4940627"/>
          </a:xfrm>
        </p:spPr>
        <p:txBody>
          <a:bodyPr>
            <a:normAutofit fontScale="85000" lnSpcReduction="10000"/>
          </a:bodyPr>
          <a:lstStyle/>
          <a:p>
            <a:pPr lvl="1"/>
            <a:r>
              <a:rPr lang="en-US" b="1" i="1" u="sng" dirty="0">
                <a:solidFill>
                  <a:srgbClr val="C00000"/>
                </a:solidFill>
              </a:rPr>
              <a:t>Sysco/U.S. Foods</a:t>
            </a:r>
            <a:r>
              <a:rPr lang="en-US" b="1" i="1" dirty="0">
                <a:solidFill>
                  <a:srgbClr val="C00000"/>
                </a:solidFill>
              </a:rPr>
              <a:t>: </a:t>
            </a:r>
            <a:r>
              <a:rPr lang="en-US" dirty="0"/>
              <a:t>“Broadline distributors must offer a particular kind of ‘product’—a cluster of goods and services that can be delivered across a broad geographic area—to compete for national customers. </a:t>
            </a:r>
            <a:r>
              <a:rPr lang="en-US" b="1" dirty="0">
                <a:solidFill>
                  <a:srgbClr val="0070C0"/>
                </a:solidFill>
              </a:rPr>
              <a:t>In that sense, the customer’s requirements operate to define the product offering itself</a:t>
            </a:r>
            <a:r>
              <a:rPr lang="en-US" dirty="0">
                <a:solidFill>
                  <a:srgbClr val="0070C0"/>
                </a:solidFill>
              </a:rPr>
              <a:t>.” </a:t>
            </a:r>
          </a:p>
          <a:p>
            <a:pPr marL="457200" lvl="1" indent="0">
              <a:buNone/>
            </a:pPr>
            <a:endParaRPr lang="en-US" dirty="0"/>
          </a:p>
          <a:p>
            <a:pPr lvl="1"/>
            <a:r>
              <a:rPr lang="en-US" b="1" i="1" u="sng" dirty="0">
                <a:solidFill>
                  <a:srgbClr val="C00000"/>
                </a:solidFill>
              </a:rPr>
              <a:t>Staples/Office Depot (Staples II)</a:t>
            </a:r>
            <a:r>
              <a:rPr lang="en-US" b="1" i="1" dirty="0">
                <a:solidFill>
                  <a:srgbClr val="C00000"/>
                </a:solidFill>
              </a:rPr>
              <a:t>: </a:t>
            </a:r>
            <a:r>
              <a:rPr lang="en-US" dirty="0"/>
              <a:t>The nature of how business-to-business customers operate, “including the services they demand, supports a finding that they are a targeted customer market for procurement of consumable office supplies. </a:t>
            </a:r>
            <a:r>
              <a:rPr lang="en-US" b="1" dirty="0">
                <a:solidFill>
                  <a:srgbClr val="0070C0"/>
                </a:solidFill>
              </a:rPr>
              <a:t>There is overwhelming evidence in this case that large [business-to-business] customers constitute a market that Defendants could target for price increases if they are allowed to merge.” </a:t>
            </a:r>
          </a:p>
          <a:p>
            <a:pPr marL="457200" lvl="1" indent="0">
              <a:buNone/>
            </a:pPr>
            <a:endParaRPr lang="en-US" u="sng" dirty="0"/>
          </a:p>
          <a:p>
            <a:pPr lvl="1"/>
            <a:r>
              <a:rPr lang="en-US" b="1" i="1" u="sng" dirty="0">
                <a:solidFill>
                  <a:srgbClr val="C00000"/>
                </a:solidFill>
              </a:rPr>
              <a:t>Anthem/Cigna</a:t>
            </a:r>
            <a:r>
              <a:rPr lang="en-US" b="1" i="1" dirty="0">
                <a:solidFill>
                  <a:srgbClr val="C00000"/>
                </a:solidFill>
              </a:rPr>
              <a:t>: </a:t>
            </a:r>
            <a:r>
              <a:rPr lang="en-US" dirty="0"/>
              <a:t>“National accounts require carriers that can supply in-network providers in all of the locations where their employees live, work, and travel . . . Both Anthem and Cigna have established separate profit and loss centers for national accounts, with their own executives and separate marketing, sales, customers relations and underwriting teams . . . </a:t>
            </a:r>
            <a:r>
              <a:rPr lang="en-US" b="1" dirty="0">
                <a:solidFill>
                  <a:srgbClr val="0070C0"/>
                </a:solidFill>
              </a:rPr>
              <a:t>Thus, the evidence strongly supports the conclusion that national account customers are a distinct subset of the health insurance market, with needs that differentiate them from employers on the smaller end of the group spectrum.”</a:t>
            </a:r>
            <a:r>
              <a:rPr lang="en-US" b="1" dirty="0">
                <a:solidFill>
                  <a:srgbClr val="C00000"/>
                </a:solidFill>
              </a:rPr>
              <a:t> </a:t>
            </a:r>
            <a:endParaRPr lang="en-US" u="sng" dirty="0">
              <a:solidFill>
                <a:srgbClr val="C00000"/>
              </a:solidFill>
            </a:endParaRPr>
          </a:p>
          <a:p>
            <a:pPr marL="0" indent="0">
              <a:buNone/>
            </a:pPr>
            <a:endParaRPr lang="en-US" dirty="0"/>
          </a:p>
        </p:txBody>
      </p:sp>
      <p:sp>
        <p:nvSpPr>
          <p:cNvPr id="4" name="Slide Number Placeholder 3">
            <a:extLst>
              <a:ext uri="{FF2B5EF4-FFF2-40B4-BE49-F238E27FC236}">
                <a16:creationId xmlns:a16="http://schemas.microsoft.com/office/drawing/2014/main" id="{2E807B13-FDF1-45EC-956A-BB9203E581AD}"/>
              </a:ext>
            </a:extLst>
          </p:cNvPr>
          <p:cNvSpPr>
            <a:spLocks noGrp="1"/>
          </p:cNvSpPr>
          <p:nvPr>
            <p:ph type="sldNum" sz="quarter" idx="12"/>
          </p:nvPr>
        </p:nvSpPr>
        <p:spPr/>
        <p:txBody>
          <a:bodyPr/>
          <a:lstStyle/>
          <a:p>
            <a:fld id="{A3FA0A93-60EE-4E9D-852F-604094E61050}" type="slidenum">
              <a:rPr lang="en-US" smtClean="0"/>
              <a:t>42</a:t>
            </a:fld>
            <a:endParaRPr lang="en-US"/>
          </a:p>
        </p:txBody>
      </p:sp>
    </p:spTree>
    <p:extLst>
      <p:ext uri="{BB962C8B-B14F-4D97-AF65-F5344CB8AC3E}">
        <p14:creationId xmlns:p14="http://schemas.microsoft.com/office/powerpoint/2010/main" val="26827302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134359"/>
            <a:ext cx="11045717" cy="670722"/>
          </a:xfrm>
        </p:spPr>
        <p:txBody>
          <a:bodyPr/>
          <a:lstStyle/>
          <a:p>
            <a:r>
              <a:rPr lang="en-US" sz="3200" b="0" dirty="0"/>
              <a:t>Further Analysis of Examples in Litigation</a:t>
            </a:r>
          </a:p>
        </p:txBody>
      </p:sp>
      <p:sp>
        <p:nvSpPr>
          <p:cNvPr id="3" name="Text Placeholder 2"/>
          <p:cNvSpPr>
            <a:spLocks noGrp="1"/>
          </p:cNvSpPr>
          <p:nvPr>
            <p:ph type="body" sz="quarter" idx="10"/>
          </p:nvPr>
        </p:nvSpPr>
        <p:spPr>
          <a:xfrm>
            <a:off x="271244" y="1191237"/>
            <a:ext cx="11328400" cy="5294404"/>
          </a:xfrm>
        </p:spPr>
        <p:txBody>
          <a:bodyPr>
            <a:normAutofit lnSpcReduction="10000"/>
          </a:bodyPr>
          <a:lstStyle/>
          <a:p>
            <a:pPr lvl="1">
              <a:spcBef>
                <a:spcPts val="800"/>
              </a:spcBef>
            </a:pPr>
            <a:r>
              <a:rPr lang="en-US" dirty="0">
                <a:solidFill>
                  <a:srgbClr val="C00000"/>
                </a:solidFill>
              </a:rPr>
              <a:t>Despite the presence of many regional and local suppliers, the courts in Anthem, Staples and Sysco found that only a few companies could satisfy the specialized needs of “national” or “large” customers.</a:t>
            </a:r>
          </a:p>
          <a:p>
            <a:pPr lvl="1">
              <a:spcBef>
                <a:spcPts val="800"/>
              </a:spcBef>
            </a:pPr>
            <a:r>
              <a:rPr lang="en-US" dirty="0">
                <a:solidFill>
                  <a:srgbClr val="C00000"/>
                </a:solidFill>
              </a:rPr>
              <a:t>The courts have accepted arbitrary size parameters</a:t>
            </a:r>
            <a:r>
              <a:rPr lang="en-US" dirty="0"/>
              <a:t>, despite evidence that smaller customers shared similar specialized needs:</a:t>
            </a:r>
          </a:p>
          <a:p>
            <a:pPr lvl="2">
              <a:spcBef>
                <a:spcPts val="800"/>
              </a:spcBef>
            </a:pPr>
            <a:r>
              <a:rPr lang="en-US" dirty="0"/>
              <a:t>Anthem: “national” customers with more than 5,000 employees;</a:t>
            </a:r>
          </a:p>
          <a:p>
            <a:pPr lvl="2">
              <a:spcBef>
                <a:spcPts val="800"/>
              </a:spcBef>
            </a:pPr>
            <a:r>
              <a:rPr lang="en-US" dirty="0"/>
              <a:t>Staples: customers purchasing more than $1 million of office supplies a year; and</a:t>
            </a:r>
          </a:p>
          <a:p>
            <a:pPr lvl="2">
              <a:spcBef>
                <a:spcPts val="800"/>
              </a:spcBef>
            </a:pPr>
            <a:r>
              <a:rPr lang="en-US" dirty="0"/>
              <a:t>Sysco:   customers with national needs such as group purchasing organizations, foodservice management companies, hospitality chains, restaurant groups, and government agencies. </a:t>
            </a:r>
          </a:p>
          <a:p>
            <a:pPr lvl="1">
              <a:spcBef>
                <a:spcPts val="800"/>
              </a:spcBef>
            </a:pPr>
            <a:r>
              <a:rPr lang="en-US" dirty="0">
                <a:solidFill>
                  <a:srgbClr val="C00000"/>
                </a:solidFill>
              </a:rPr>
              <a:t>The courts have accepted the proposed markets, </a:t>
            </a:r>
            <a:r>
              <a:rPr lang="en-US" b="1" dirty="0">
                <a:solidFill>
                  <a:srgbClr val="C00000"/>
                </a:solidFill>
              </a:rPr>
              <a:t>even though they constitute a small percentage of the merging firms’ business.</a:t>
            </a:r>
            <a:endParaRPr lang="en-US" b="1" dirty="0"/>
          </a:p>
          <a:p>
            <a:pPr lvl="1">
              <a:spcBef>
                <a:spcPts val="800"/>
              </a:spcBef>
            </a:pPr>
            <a:r>
              <a:rPr lang="en-US" dirty="0"/>
              <a:t>Persuasive customer testimony has supported the agencies’ expert testimony</a:t>
            </a:r>
          </a:p>
          <a:p>
            <a:pPr lvl="2">
              <a:spcBef>
                <a:spcPts val="800"/>
              </a:spcBef>
            </a:pPr>
            <a:r>
              <a:rPr lang="en-US" dirty="0"/>
              <a:t>“Parade of witnesses” supported DOJ’s theory in Anthem.</a:t>
            </a:r>
          </a:p>
          <a:p>
            <a:pPr lvl="2">
              <a:spcBef>
                <a:spcPts val="800"/>
              </a:spcBef>
            </a:pPr>
            <a:r>
              <a:rPr lang="en-US" dirty="0"/>
              <a:t>Household names, including McDonalds and BestBuy, convinced the judge in Staples/Office Depot that no other suppliers could satisfy their specialized needs.</a:t>
            </a:r>
          </a:p>
          <a:p>
            <a:pPr marL="283464" lvl="2" indent="0">
              <a:spcBef>
                <a:spcPts val="800"/>
              </a:spcBef>
              <a:buNone/>
            </a:pPr>
            <a:endParaRPr lang="en-US" sz="2400" dirty="0"/>
          </a:p>
          <a:p>
            <a:pPr lvl="1">
              <a:spcBef>
                <a:spcPts val="800"/>
              </a:spcBef>
            </a:pPr>
            <a:endParaRPr lang="en-US" sz="2800" dirty="0"/>
          </a:p>
        </p:txBody>
      </p:sp>
    </p:spTree>
    <p:extLst>
      <p:ext uri="{BB962C8B-B14F-4D97-AF65-F5344CB8AC3E}">
        <p14:creationId xmlns:p14="http://schemas.microsoft.com/office/powerpoint/2010/main" val="4190901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F1E63-D6D4-4A9F-AE74-DCFCD40839A0}"/>
              </a:ext>
            </a:extLst>
          </p:cNvPr>
          <p:cNvSpPr>
            <a:spLocks noGrp="1"/>
          </p:cNvSpPr>
          <p:nvPr>
            <p:ph type="title"/>
          </p:nvPr>
        </p:nvSpPr>
        <p:spPr/>
        <p:txBody>
          <a:bodyPr>
            <a:normAutofit/>
          </a:bodyPr>
          <a:lstStyle/>
          <a:p>
            <a:r>
              <a:rPr lang="en-US" dirty="0"/>
              <a:t>Price Discrimination Markets Also Can Arise in </a:t>
            </a:r>
            <a:br>
              <a:rPr lang="en-US" dirty="0"/>
            </a:br>
            <a:r>
              <a:rPr lang="en-US" dirty="0"/>
              <a:t>Geographic Market Definition </a:t>
            </a:r>
          </a:p>
        </p:txBody>
      </p:sp>
      <p:sp>
        <p:nvSpPr>
          <p:cNvPr id="3" name="Content Placeholder 2">
            <a:extLst>
              <a:ext uri="{FF2B5EF4-FFF2-40B4-BE49-F238E27FC236}">
                <a16:creationId xmlns:a16="http://schemas.microsoft.com/office/drawing/2014/main" id="{1620A657-3524-4CFB-9A14-D91FA4A916B8}"/>
              </a:ext>
            </a:extLst>
          </p:cNvPr>
          <p:cNvSpPr>
            <a:spLocks noGrp="1"/>
          </p:cNvSpPr>
          <p:nvPr>
            <p:ph idx="1"/>
          </p:nvPr>
        </p:nvSpPr>
        <p:spPr>
          <a:xfrm>
            <a:off x="838200" y="1825625"/>
            <a:ext cx="10093503" cy="4351338"/>
          </a:xfrm>
        </p:spPr>
        <p:txBody>
          <a:bodyPr>
            <a:normAutofit/>
          </a:bodyPr>
          <a:lstStyle/>
          <a:p>
            <a:r>
              <a:rPr lang="en-US" sz="2400" dirty="0"/>
              <a:t>Competition sometimes is limited by distance </a:t>
            </a:r>
          </a:p>
          <a:p>
            <a:pPr lvl="1"/>
            <a:r>
              <a:rPr lang="en-US" sz="2000" dirty="0"/>
              <a:t>Heavy products like concrete or asphalt</a:t>
            </a:r>
          </a:p>
          <a:p>
            <a:pPr lvl="1"/>
            <a:r>
              <a:rPr lang="en-US" sz="2000" dirty="0"/>
              <a:t>Product with significant transportation costs </a:t>
            </a:r>
          </a:p>
          <a:p>
            <a:r>
              <a:rPr lang="en-US" sz="2400" dirty="0"/>
              <a:t>Producers may be able to charge higher prices to customers that lack good alternatives.  </a:t>
            </a:r>
          </a:p>
          <a:p>
            <a:pPr marL="0" indent="0">
              <a:buNone/>
            </a:pPr>
            <a:endParaRPr lang="en-US" sz="2400" dirty="0"/>
          </a:p>
          <a:p>
            <a:endParaRPr lang="en-US" sz="2400" dirty="0"/>
          </a:p>
        </p:txBody>
      </p:sp>
      <p:sp>
        <p:nvSpPr>
          <p:cNvPr id="4" name="Slide Number Placeholder 3">
            <a:extLst>
              <a:ext uri="{FF2B5EF4-FFF2-40B4-BE49-F238E27FC236}">
                <a16:creationId xmlns:a16="http://schemas.microsoft.com/office/drawing/2014/main" id="{4986614E-A6F5-43B7-A1DB-4B06CAC03409}"/>
              </a:ext>
            </a:extLst>
          </p:cNvPr>
          <p:cNvSpPr>
            <a:spLocks noGrp="1"/>
          </p:cNvSpPr>
          <p:nvPr>
            <p:ph type="sldNum" sz="quarter" idx="12"/>
          </p:nvPr>
        </p:nvSpPr>
        <p:spPr/>
        <p:txBody>
          <a:bodyPr/>
          <a:lstStyle/>
          <a:p>
            <a:fld id="{A3FA0A93-60EE-4E9D-852F-604094E61050}" type="slidenum">
              <a:rPr lang="en-US" smtClean="0"/>
              <a:t>44</a:t>
            </a:fld>
            <a:endParaRPr lang="en-US"/>
          </a:p>
        </p:txBody>
      </p:sp>
      <p:sp>
        <p:nvSpPr>
          <p:cNvPr id="5" name="TextBox 4">
            <a:extLst>
              <a:ext uri="{FF2B5EF4-FFF2-40B4-BE49-F238E27FC236}">
                <a16:creationId xmlns:a16="http://schemas.microsoft.com/office/drawing/2014/main" id="{5EA017DF-B076-4099-8E08-F96BC28EAEE0}"/>
              </a:ext>
            </a:extLst>
          </p:cNvPr>
          <p:cNvSpPr txBox="1"/>
          <p:nvPr/>
        </p:nvSpPr>
        <p:spPr>
          <a:xfrm>
            <a:off x="8107187" y="4996835"/>
            <a:ext cx="2159330" cy="646331"/>
          </a:xfrm>
          <a:prstGeom prst="rect">
            <a:avLst/>
          </a:prstGeom>
          <a:noFill/>
        </p:spPr>
        <p:txBody>
          <a:bodyPr wrap="square" rtlCol="0">
            <a:spAutoFit/>
          </a:bodyPr>
          <a:lstStyle/>
          <a:p>
            <a:r>
              <a:rPr lang="en-US" b="1" dirty="0"/>
              <a:t>Firm B</a:t>
            </a:r>
          </a:p>
          <a:p>
            <a:r>
              <a:rPr lang="en-US" b="1" dirty="0"/>
              <a:t>Cost = $100</a:t>
            </a:r>
          </a:p>
        </p:txBody>
      </p:sp>
      <p:sp>
        <p:nvSpPr>
          <p:cNvPr id="6" name="TextBox 5">
            <a:extLst>
              <a:ext uri="{FF2B5EF4-FFF2-40B4-BE49-F238E27FC236}">
                <a16:creationId xmlns:a16="http://schemas.microsoft.com/office/drawing/2014/main" id="{E3588745-B7CC-4964-B93A-044D1517FBF6}"/>
              </a:ext>
            </a:extLst>
          </p:cNvPr>
          <p:cNvSpPr txBox="1"/>
          <p:nvPr/>
        </p:nvSpPr>
        <p:spPr>
          <a:xfrm>
            <a:off x="5093810" y="3990039"/>
            <a:ext cx="1263721" cy="1200329"/>
          </a:xfrm>
          <a:prstGeom prst="rect">
            <a:avLst/>
          </a:prstGeom>
          <a:noFill/>
          <a:ln w="19050">
            <a:solidFill>
              <a:srgbClr val="0070C0"/>
            </a:solidFill>
          </a:ln>
        </p:spPr>
        <p:txBody>
          <a:bodyPr wrap="square" rtlCol="0">
            <a:spAutoFit/>
          </a:bodyPr>
          <a:lstStyle/>
          <a:p>
            <a:r>
              <a:rPr lang="en-US" b="1" dirty="0">
                <a:solidFill>
                  <a:srgbClr val="0070C0"/>
                </a:solidFill>
              </a:rPr>
              <a:t>Customers are located all along the road</a:t>
            </a:r>
          </a:p>
        </p:txBody>
      </p:sp>
      <p:sp>
        <p:nvSpPr>
          <p:cNvPr id="7" name="Oval 6">
            <a:extLst>
              <a:ext uri="{FF2B5EF4-FFF2-40B4-BE49-F238E27FC236}">
                <a16:creationId xmlns:a16="http://schemas.microsoft.com/office/drawing/2014/main" id="{DAF72A50-D4DE-42FC-A6F7-333390AE9601}"/>
              </a:ext>
            </a:extLst>
          </p:cNvPr>
          <p:cNvSpPr/>
          <p:nvPr/>
        </p:nvSpPr>
        <p:spPr>
          <a:xfrm>
            <a:off x="7884175" y="4654893"/>
            <a:ext cx="161039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0E2EF3E-F4DD-4DB4-B559-24E76A900415}"/>
              </a:ext>
            </a:extLst>
          </p:cNvPr>
          <p:cNvSpPr txBox="1"/>
          <p:nvPr/>
        </p:nvSpPr>
        <p:spPr>
          <a:xfrm>
            <a:off x="742493" y="5151894"/>
            <a:ext cx="1342034" cy="646331"/>
          </a:xfrm>
          <a:prstGeom prst="rect">
            <a:avLst/>
          </a:prstGeom>
          <a:noFill/>
        </p:spPr>
        <p:txBody>
          <a:bodyPr wrap="none" rtlCol="0">
            <a:spAutoFit/>
          </a:bodyPr>
          <a:lstStyle/>
          <a:p>
            <a:r>
              <a:rPr lang="en-US" b="1" dirty="0"/>
              <a:t>Firm A</a:t>
            </a:r>
          </a:p>
          <a:p>
            <a:r>
              <a:rPr lang="en-US" b="1" dirty="0"/>
              <a:t>Cost = $100</a:t>
            </a:r>
          </a:p>
        </p:txBody>
      </p:sp>
      <p:cxnSp>
        <p:nvCxnSpPr>
          <p:cNvPr id="9" name="Straight Arrow Connector 8">
            <a:extLst>
              <a:ext uri="{FF2B5EF4-FFF2-40B4-BE49-F238E27FC236}">
                <a16:creationId xmlns:a16="http://schemas.microsoft.com/office/drawing/2014/main" id="{B3DFC493-4DBC-4D21-ABB4-008780FA8166}"/>
              </a:ext>
            </a:extLst>
          </p:cNvPr>
          <p:cNvCxnSpPr>
            <a:cxnSpLocks/>
          </p:cNvCxnSpPr>
          <p:nvPr/>
        </p:nvCxnSpPr>
        <p:spPr>
          <a:xfrm flipH="1">
            <a:off x="2247411" y="5539314"/>
            <a:ext cx="5483629" cy="506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FCEFAD4-3D71-4599-94EA-AFF531CA8D11}"/>
              </a:ext>
            </a:extLst>
          </p:cNvPr>
          <p:cNvSpPr txBox="1"/>
          <p:nvPr/>
        </p:nvSpPr>
        <p:spPr>
          <a:xfrm>
            <a:off x="2861714" y="4001294"/>
            <a:ext cx="1855309" cy="1200329"/>
          </a:xfrm>
          <a:prstGeom prst="rect">
            <a:avLst/>
          </a:prstGeom>
          <a:noFill/>
          <a:ln w="19050">
            <a:solidFill>
              <a:schemeClr val="tx1"/>
            </a:solidFill>
          </a:ln>
        </p:spPr>
        <p:txBody>
          <a:bodyPr wrap="square" rtlCol="0">
            <a:spAutoFit/>
          </a:bodyPr>
          <a:lstStyle/>
          <a:p>
            <a:r>
              <a:rPr lang="en-US" b="1" dirty="0">
                <a:solidFill>
                  <a:srgbClr val="0070C0"/>
                </a:solidFill>
              </a:rPr>
              <a:t>Firms are 100 miles apart. Transport </a:t>
            </a:r>
          </a:p>
          <a:p>
            <a:r>
              <a:rPr lang="en-US" b="1" dirty="0">
                <a:solidFill>
                  <a:srgbClr val="0070C0"/>
                </a:solidFill>
              </a:rPr>
              <a:t>Costs =$1 /mile </a:t>
            </a:r>
          </a:p>
        </p:txBody>
      </p:sp>
      <p:sp>
        <p:nvSpPr>
          <p:cNvPr id="15" name="Oval 14">
            <a:extLst>
              <a:ext uri="{FF2B5EF4-FFF2-40B4-BE49-F238E27FC236}">
                <a16:creationId xmlns:a16="http://schemas.microsoft.com/office/drawing/2014/main" id="{BA8DAAC8-9B4A-4CB7-96C6-2BA4D376B66B}"/>
              </a:ext>
            </a:extLst>
          </p:cNvPr>
          <p:cNvSpPr/>
          <p:nvPr/>
        </p:nvSpPr>
        <p:spPr>
          <a:xfrm>
            <a:off x="636484" y="4839834"/>
            <a:ext cx="144804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DC572CC-F7F6-46E8-B62E-DD233E07E31E}"/>
              </a:ext>
            </a:extLst>
          </p:cNvPr>
          <p:cNvSpPr txBox="1"/>
          <p:nvPr/>
        </p:nvSpPr>
        <p:spPr>
          <a:xfrm>
            <a:off x="2071061" y="5674251"/>
            <a:ext cx="626372" cy="369332"/>
          </a:xfrm>
          <a:prstGeom prst="rect">
            <a:avLst/>
          </a:prstGeom>
          <a:noFill/>
        </p:spPr>
        <p:txBody>
          <a:bodyPr wrap="square" rtlCol="0">
            <a:spAutoFit/>
          </a:bodyPr>
          <a:lstStyle/>
          <a:p>
            <a:r>
              <a:rPr lang="en-US" b="1" dirty="0">
                <a:solidFill>
                  <a:srgbClr val="0070C0"/>
                </a:solidFill>
              </a:rPr>
              <a:t> 0</a:t>
            </a:r>
          </a:p>
        </p:txBody>
      </p:sp>
      <p:sp>
        <p:nvSpPr>
          <p:cNvPr id="26" name="TextBox 25">
            <a:extLst>
              <a:ext uri="{FF2B5EF4-FFF2-40B4-BE49-F238E27FC236}">
                <a16:creationId xmlns:a16="http://schemas.microsoft.com/office/drawing/2014/main" id="{0F137A23-66E7-4798-A99E-594C7D3153C4}"/>
              </a:ext>
            </a:extLst>
          </p:cNvPr>
          <p:cNvSpPr txBox="1"/>
          <p:nvPr/>
        </p:nvSpPr>
        <p:spPr>
          <a:xfrm>
            <a:off x="7257803" y="5655173"/>
            <a:ext cx="626372" cy="369332"/>
          </a:xfrm>
          <a:prstGeom prst="rect">
            <a:avLst/>
          </a:prstGeom>
          <a:noFill/>
        </p:spPr>
        <p:txBody>
          <a:bodyPr wrap="square" rtlCol="0">
            <a:spAutoFit/>
          </a:bodyPr>
          <a:lstStyle/>
          <a:p>
            <a:r>
              <a:rPr lang="en-US" b="1" dirty="0">
                <a:solidFill>
                  <a:srgbClr val="0070C0"/>
                </a:solidFill>
              </a:rPr>
              <a:t> 100</a:t>
            </a:r>
          </a:p>
        </p:txBody>
      </p:sp>
      <p:sp>
        <p:nvSpPr>
          <p:cNvPr id="28" name="TextBox 27">
            <a:extLst>
              <a:ext uri="{FF2B5EF4-FFF2-40B4-BE49-F238E27FC236}">
                <a16:creationId xmlns:a16="http://schemas.microsoft.com/office/drawing/2014/main" id="{AC28476A-7B70-4406-AE0C-6676C7ACC15A}"/>
              </a:ext>
            </a:extLst>
          </p:cNvPr>
          <p:cNvSpPr txBox="1"/>
          <p:nvPr/>
        </p:nvSpPr>
        <p:spPr>
          <a:xfrm>
            <a:off x="4561705" y="5700322"/>
            <a:ext cx="626372" cy="369332"/>
          </a:xfrm>
          <a:prstGeom prst="rect">
            <a:avLst/>
          </a:prstGeom>
          <a:noFill/>
        </p:spPr>
        <p:txBody>
          <a:bodyPr wrap="square" rtlCol="0">
            <a:spAutoFit/>
          </a:bodyPr>
          <a:lstStyle/>
          <a:p>
            <a:r>
              <a:rPr lang="en-US" b="1" dirty="0">
                <a:solidFill>
                  <a:srgbClr val="0070C0"/>
                </a:solidFill>
              </a:rPr>
              <a:t> 50</a:t>
            </a:r>
          </a:p>
        </p:txBody>
      </p:sp>
      <p:cxnSp>
        <p:nvCxnSpPr>
          <p:cNvPr id="30" name="Straight Connector 29">
            <a:extLst>
              <a:ext uri="{FF2B5EF4-FFF2-40B4-BE49-F238E27FC236}">
                <a16:creationId xmlns:a16="http://schemas.microsoft.com/office/drawing/2014/main" id="{F2D83646-DD96-4ECE-9A44-A552F02FFA23}"/>
              </a:ext>
            </a:extLst>
          </p:cNvPr>
          <p:cNvCxnSpPr>
            <a:endCxn id="28" idx="0"/>
          </p:cNvCxnSpPr>
          <p:nvPr/>
        </p:nvCxnSpPr>
        <p:spPr>
          <a:xfrm>
            <a:off x="4874891" y="5410151"/>
            <a:ext cx="0" cy="29017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8688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F1E63-D6D4-4A9F-AE74-DCFCD40839A0}"/>
              </a:ext>
            </a:extLst>
          </p:cNvPr>
          <p:cNvSpPr>
            <a:spLocks noGrp="1"/>
          </p:cNvSpPr>
          <p:nvPr>
            <p:ph type="title"/>
          </p:nvPr>
        </p:nvSpPr>
        <p:spPr>
          <a:xfrm>
            <a:off x="467870" y="-41761"/>
            <a:ext cx="10515600" cy="1325563"/>
          </a:xfrm>
        </p:spPr>
        <p:txBody>
          <a:bodyPr/>
          <a:lstStyle/>
          <a:p>
            <a:r>
              <a:rPr lang="en-US" dirty="0"/>
              <a:t>Profit-Maximizing Spatial Price Discrimination</a:t>
            </a:r>
          </a:p>
        </p:txBody>
      </p:sp>
      <p:sp>
        <p:nvSpPr>
          <p:cNvPr id="3" name="Content Placeholder 2">
            <a:extLst>
              <a:ext uri="{FF2B5EF4-FFF2-40B4-BE49-F238E27FC236}">
                <a16:creationId xmlns:a16="http://schemas.microsoft.com/office/drawing/2014/main" id="{1620A657-3524-4CFB-9A14-D91FA4A916B8}"/>
              </a:ext>
            </a:extLst>
          </p:cNvPr>
          <p:cNvSpPr>
            <a:spLocks noGrp="1"/>
          </p:cNvSpPr>
          <p:nvPr>
            <p:ph idx="1"/>
          </p:nvPr>
        </p:nvSpPr>
        <p:spPr>
          <a:xfrm>
            <a:off x="592336" y="900181"/>
            <a:ext cx="10963179" cy="4351338"/>
          </a:xfrm>
        </p:spPr>
        <p:txBody>
          <a:bodyPr/>
          <a:lstStyle/>
          <a:p>
            <a:r>
              <a:rPr lang="en-US" sz="2400" b="1" i="1" dirty="0">
                <a:solidFill>
                  <a:srgbClr val="C00000"/>
                </a:solidFill>
              </a:rPr>
              <a:t>Charging higher prices to Firm A customers that lack good alternatives</a:t>
            </a:r>
          </a:p>
          <a:p>
            <a:pPr lvl="1"/>
            <a:r>
              <a:rPr lang="en-US" sz="2000" b="1" dirty="0"/>
              <a:t>A customer located a mile 0 (at Firm A) is highly vulnerable to Firm A raising price up to $200 </a:t>
            </a:r>
            <a:r>
              <a:rPr lang="en-US" sz="2000" i="1" dirty="0">
                <a:solidFill>
                  <a:srgbClr val="00B050"/>
                </a:solidFill>
              </a:rPr>
              <a:t>[ASSUME THAT FIRMS DELIVER TO CUSTOMERS]</a:t>
            </a:r>
          </a:p>
          <a:p>
            <a:pPr lvl="2"/>
            <a:r>
              <a:rPr lang="en-US" sz="1800" dirty="0"/>
              <a:t>Firm B’s cost of serving that customer is $200 (i.e., $100 production cost plus $100 </a:t>
            </a:r>
            <a:r>
              <a:rPr lang="en-US" sz="1800" dirty="0" err="1"/>
              <a:t>transp</a:t>
            </a:r>
            <a:r>
              <a:rPr lang="en-US" sz="1800" dirty="0"/>
              <a:t> cost)</a:t>
            </a:r>
          </a:p>
          <a:p>
            <a:pPr lvl="2"/>
            <a:r>
              <a:rPr lang="en-US" b="1" i="1" dirty="0">
                <a:solidFill>
                  <a:srgbClr val="00B0F0"/>
                </a:solidFill>
              </a:rPr>
              <a:t>So Firm-A “limit price” is $200 </a:t>
            </a:r>
            <a:endParaRPr lang="en-US" sz="1600" b="1" i="1" dirty="0">
              <a:solidFill>
                <a:srgbClr val="00B0F0"/>
              </a:solidFill>
            </a:endParaRPr>
          </a:p>
          <a:p>
            <a:pPr lvl="1"/>
            <a:r>
              <a:rPr lang="en-US" sz="2000" b="1" dirty="0"/>
              <a:t>A customer located at mile 30 is less vulnerable, since Firm B cost is only $170. Firm-A can only charge a limit price of $170</a:t>
            </a:r>
          </a:p>
          <a:p>
            <a:pPr lvl="1"/>
            <a:r>
              <a:rPr lang="en-US" sz="2000" b="1" dirty="0"/>
              <a:t>But a customer located at mile 50 could only be charged $150</a:t>
            </a:r>
            <a:r>
              <a:rPr lang="en-US" sz="2000" dirty="0"/>
              <a:t>.</a:t>
            </a:r>
          </a:p>
          <a:p>
            <a:r>
              <a:rPr lang="en-US" sz="2400" i="1" dirty="0">
                <a:solidFill>
                  <a:srgbClr val="C00000"/>
                </a:solidFill>
              </a:rPr>
              <a:t>Bottom Line: More distant consumers pay less – even though delivered cost is higher</a:t>
            </a:r>
            <a:endParaRPr lang="en-US" sz="2400" i="1" dirty="0"/>
          </a:p>
          <a:p>
            <a:endParaRPr lang="en-US" sz="2400" dirty="0">
              <a:solidFill>
                <a:srgbClr val="C00000"/>
              </a:solidFill>
            </a:endParaRPr>
          </a:p>
          <a:p>
            <a:pPr marL="0" indent="0">
              <a:buNone/>
            </a:pPr>
            <a:endParaRPr lang="en-US" sz="2400" dirty="0"/>
          </a:p>
          <a:p>
            <a:pPr marL="0" indent="0">
              <a:buNone/>
            </a:pPr>
            <a:endParaRPr lang="en-US" dirty="0"/>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4986614E-A6F5-43B7-A1DB-4B06CAC03409}"/>
              </a:ext>
            </a:extLst>
          </p:cNvPr>
          <p:cNvSpPr>
            <a:spLocks noGrp="1"/>
          </p:cNvSpPr>
          <p:nvPr>
            <p:ph type="sldNum" sz="quarter" idx="12"/>
          </p:nvPr>
        </p:nvSpPr>
        <p:spPr/>
        <p:txBody>
          <a:bodyPr/>
          <a:lstStyle/>
          <a:p>
            <a:fld id="{A3FA0A93-60EE-4E9D-852F-604094E61050}" type="slidenum">
              <a:rPr lang="en-US" smtClean="0"/>
              <a:t>45</a:t>
            </a:fld>
            <a:endParaRPr lang="en-US"/>
          </a:p>
        </p:txBody>
      </p:sp>
      <p:sp>
        <p:nvSpPr>
          <p:cNvPr id="5" name="TextBox 4">
            <a:extLst>
              <a:ext uri="{FF2B5EF4-FFF2-40B4-BE49-F238E27FC236}">
                <a16:creationId xmlns:a16="http://schemas.microsoft.com/office/drawing/2014/main" id="{5EA017DF-B076-4099-8E08-F96BC28EAEE0}"/>
              </a:ext>
            </a:extLst>
          </p:cNvPr>
          <p:cNvSpPr txBox="1"/>
          <p:nvPr/>
        </p:nvSpPr>
        <p:spPr>
          <a:xfrm>
            <a:off x="8107187" y="4996835"/>
            <a:ext cx="2159330" cy="646331"/>
          </a:xfrm>
          <a:prstGeom prst="rect">
            <a:avLst/>
          </a:prstGeom>
          <a:noFill/>
        </p:spPr>
        <p:txBody>
          <a:bodyPr wrap="square" rtlCol="0">
            <a:spAutoFit/>
          </a:bodyPr>
          <a:lstStyle/>
          <a:p>
            <a:r>
              <a:rPr lang="en-US" b="1" dirty="0"/>
              <a:t>Firm B</a:t>
            </a:r>
          </a:p>
          <a:p>
            <a:r>
              <a:rPr lang="en-US" b="1" dirty="0"/>
              <a:t>Cost = $100</a:t>
            </a:r>
          </a:p>
        </p:txBody>
      </p:sp>
      <p:sp>
        <p:nvSpPr>
          <p:cNvPr id="6" name="TextBox 5">
            <a:extLst>
              <a:ext uri="{FF2B5EF4-FFF2-40B4-BE49-F238E27FC236}">
                <a16:creationId xmlns:a16="http://schemas.microsoft.com/office/drawing/2014/main" id="{E3588745-B7CC-4964-B93A-044D1517FBF6}"/>
              </a:ext>
            </a:extLst>
          </p:cNvPr>
          <p:cNvSpPr txBox="1"/>
          <p:nvPr/>
        </p:nvSpPr>
        <p:spPr>
          <a:xfrm>
            <a:off x="5093810" y="3990039"/>
            <a:ext cx="1263721" cy="1200329"/>
          </a:xfrm>
          <a:prstGeom prst="rect">
            <a:avLst/>
          </a:prstGeom>
          <a:noFill/>
          <a:ln w="19050">
            <a:solidFill>
              <a:srgbClr val="0070C0"/>
            </a:solidFill>
          </a:ln>
        </p:spPr>
        <p:txBody>
          <a:bodyPr wrap="square" rtlCol="0">
            <a:spAutoFit/>
          </a:bodyPr>
          <a:lstStyle/>
          <a:p>
            <a:r>
              <a:rPr lang="en-US" b="1" dirty="0">
                <a:solidFill>
                  <a:srgbClr val="0070C0"/>
                </a:solidFill>
              </a:rPr>
              <a:t>Customers are located all along the road</a:t>
            </a:r>
          </a:p>
        </p:txBody>
      </p:sp>
      <p:sp>
        <p:nvSpPr>
          <p:cNvPr id="7" name="Oval 6">
            <a:extLst>
              <a:ext uri="{FF2B5EF4-FFF2-40B4-BE49-F238E27FC236}">
                <a16:creationId xmlns:a16="http://schemas.microsoft.com/office/drawing/2014/main" id="{DAF72A50-D4DE-42FC-A6F7-333390AE9601}"/>
              </a:ext>
            </a:extLst>
          </p:cNvPr>
          <p:cNvSpPr/>
          <p:nvPr/>
        </p:nvSpPr>
        <p:spPr>
          <a:xfrm>
            <a:off x="7884175" y="4654893"/>
            <a:ext cx="161039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0E2EF3E-F4DD-4DB4-B559-24E76A900415}"/>
              </a:ext>
            </a:extLst>
          </p:cNvPr>
          <p:cNvSpPr txBox="1"/>
          <p:nvPr/>
        </p:nvSpPr>
        <p:spPr>
          <a:xfrm>
            <a:off x="742493" y="5151894"/>
            <a:ext cx="1342034" cy="646331"/>
          </a:xfrm>
          <a:prstGeom prst="rect">
            <a:avLst/>
          </a:prstGeom>
          <a:noFill/>
        </p:spPr>
        <p:txBody>
          <a:bodyPr wrap="none" rtlCol="0">
            <a:spAutoFit/>
          </a:bodyPr>
          <a:lstStyle/>
          <a:p>
            <a:r>
              <a:rPr lang="en-US" b="1" dirty="0"/>
              <a:t>Firm A</a:t>
            </a:r>
          </a:p>
          <a:p>
            <a:r>
              <a:rPr lang="en-US" b="1" dirty="0"/>
              <a:t>Cost = $100</a:t>
            </a:r>
          </a:p>
        </p:txBody>
      </p:sp>
      <p:cxnSp>
        <p:nvCxnSpPr>
          <p:cNvPr id="9" name="Straight Arrow Connector 8">
            <a:extLst>
              <a:ext uri="{FF2B5EF4-FFF2-40B4-BE49-F238E27FC236}">
                <a16:creationId xmlns:a16="http://schemas.microsoft.com/office/drawing/2014/main" id="{B3DFC493-4DBC-4D21-ABB4-008780FA8166}"/>
              </a:ext>
            </a:extLst>
          </p:cNvPr>
          <p:cNvCxnSpPr>
            <a:cxnSpLocks/>
          </p:cNvCxnSpPr>
          <p:nvPr/>
        </p:nvCxnSpPr>
        <p:spPr>
          <a:xfrm flipH="1">
            <a:off x="2247411" y="5539314"/>
            <a:ext cx="5483629" cy="506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FCEFAD4-3D71-4599-94EA-AFF531CA8D11}"/>
              </a:ext>
            </a:extLst>
          </p:cNvPr>
          <p:cNvSpPr txBox="1"/>
          <p:nvPr/>
        </p:nvSpPr>
        <p:spPr>
          <a:xfrm>
            <a:off x="2861714" y="4001294"/>
            <a:ext cx="1855309" cy="1200329"/>
          </a:xfrm>
          <a:prstGeom prst="rect">
            <a:avLst/>
          </a:prstGeom>
          <a:noFill/>
          <a:ln w="19050">
            <a:solidFill>
              <a:schemeClr val="tx1"/>
            </a:solidFill>
          </a:ln>
        </p:spPr>
        <p:txBody>
          <a:bodyPr wrap="square" rtlCol="0">
            <a:spAutoFit/>
          </a:bodyPr>
          <a:lstStyle/>
          <a:p>
            <a:r>
              <a:rPr lang="en-US" b="1" dirty="0">
                <a:solidFill>
                  <a:srgbClr val="0070C0"/>
                </a:solidFill>
              </a:rPr>
              <a:t>Firms are 100 miles apart. Transport </a:t>
            </a:r>
          </a:p>
          <a:p>
            <a:r>
              <a:rPr lang="en-US" b="1" dirty="0">
                <a:solidFill>
                  <a:srgbClr val="0070C0"/>
                </a:solidFill>
              </a:rPr>
              <a:t>Costs =$1 /mile </a:t>
            </a:r>
          </a:p>
        </p:txBody>
      </p:sp>
      <p:sp>
        <p:nvSpPr>
          <p:cNvPr id="15" name="Oval 14">
            <a:extLst>
              <a:ext uri="{FF2B5EF4-FFF2-40B4-BE49-F238E27FC236}">
                <a16:creationId xmlns:a16="http://schemas.microsoft.com/office/drawing/2014/main" id="{BA8DAAC8-9B4A-4CB7-96C6-2BA4D376B66B}"/>
              </a:ext>
            </a:extLst>
          </p:cNvPr>
          <p:cNvSpPr/>
          <p:nvPr/>
        </p:nvSpPr>
        <p:spPr>
          <a:xfrm>
            <a:off x="636484" y="4839834"/>
            <a:ext cx="144804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DC572CC-F7F6-46E8-B62E-DD233E07E31E}"/>
              </a:ext>
            </a:extLst>
          </p:cNvPr>
          <p:cNvSpPr txBox="1"/>
          <p:nvPr/>
        </p:nvSpPr>
        <p:spPr>
          <a:xfrm>
            <a:off x="2071061" y="5674251"/>
            <a:ext cx="626372" cy="369332"/>
          </a:xfrm>
          <a:prstGeom prst="rect">
            <a:avLst/>
          </a:prstGeom>
          <a:noFill/>
        </p:spPr>
        <p:txBody>
          <a:bodyPr wrap="square" rtlCol="0">
            <a:spAutoFit/>
          </a:bodyPr>
          <a:lstStyle/>
          <a:p>
            <a:r>
              <a:rPr lang="en-US" b="1" dirty="0">
                <a:solidFill>
                  <a:srgbClr val="0070C0"/>
                </a:solidFill>
              </a:rPr>
              <a:t> 0</a:t>
            </a:r>
          </a:p>
        </p:txBody>
      </p:sp>
      <p:sp>
        <p:nvSpPr>
          <p:cNvPr id="26" name="TextBox 25">
            <a:extLst>
              <a:ext uri="{FF2B5EF4-FFF2-40B4-BE49-F238E27FC236}">
                <a16:creationId xmlns:a16="http://schemas.microsoft.com/office/drawing/2014/main" id="{0F137A23-66E7-4798-A99E-594C7D3153C4}"/>
              </a:ext>
            </a:extLst>
          </p:cNvPr>
          <p:cNvSpPr txBox="1"/>
          <p:nvPr/>
        </p:nvSpPr>
        <p:spPr>
          <a:xfrm>
            <a:off x="7257803" y="5655173"/>
            <a:ext cx="626372" cy="369332"/>
          </a:xfrm>
          <a:prstGeom prst="rect">
            <a:avLst/>
          </a:prstGeom>
          <a:noFill/>
        </p:spPr>
        <p:txBody>
          <a:bodyPr wrap="square" rtlCol="0">
            <a:spAutoFit/>
          </a:bodyPr>
          <a:lstStyle/>
          <a:p>
            <a:r>
              <a:rPr lang="en-US" b="1" dirty="0">
                <a:solidFill>
                  <a:srgbClr val="0070C0"/>
                </a:solidFill>
              </a:rPr>
              <a:t> 100</a:t>
            </a:r>
          </a:p>
        </p:txBody>
      </p:sp>
      <p:sp>
        <p:nvSpPr>
          <p:cNvPr id="28" name="TextBox 27">
            <a:extLst>
              <a:ext uri="{FF2B5EF4-FFF2-40B4-BE49-F238E27FC236}">
                <a16:creationId xmlns:a16="http://schemas.microsoft.com/office/drawing/2014/main" id="{AC28476A-7B70-4406-AE0C-6676C7ACC15A}"/>
              </a:ext>
            </a:extLst>
          </p:cNvPr>
          <p:cNvSpPr txBox="1"/>
          <p:nvPr/>
        </p:nvSpPr>
        <p:spPr>
          <a:xfrm>
            <a:off x="4561705" y="5700322"/>
            <a:ext cx="626372" cy="369332"/>
          </a:xfrm>
          <a:prstGeom prst="rect">
            <a:avLst/>
          </a:prstGeom>
          <a:noFill/>
        </p:spPr>
        <p:txBody>
          <a:bodyPr wrap="square" rtlCol="0">
            <a:spAutoFit/>
          </a:bodyPr>
          <a:lstStyle/>
          <a:p>
            <a:r>
              <a:rPr lang="en-US" b="1" dirty="0">
                <a:solidFill>
                  <a:srgbClr val="0070C0"/>
                </a:solidFill>
              </a:rPr>
              <a:t> 50</a:t>
            </a:r>
          </a:p>
        </p:txBody>
      </p:sp>
      <p:cxnSp>
        <p:nvCxnSpPr>
          <p:cNvPr id="30" name="Straight Connector 29">
            <a:extLst>
              <a:ext uri="{FF2B5EF4-FFF2-40B4-BE49-F238E27FC236}">
                <a16:creationId xmlns:a16="http://schemas.microsoft.com/office/drawing/2014/main" id="{F2D83646-DD96-4ECE-9A44-A552F02FFA23}"/>
              </a:ext>
            </a:extLst>
          </p:cNvPr>
          <p:cNvCxnSpPr>
            <a:endCxn id="28" idx="0"/>
          </p:cNvCxnSpPr>
          <p:nvPr/>
        </p:nvCxnSpPr>
        <p:spPr>
          <a:xfrm>
            <a:off x="4874891" y="5410151"/>
            <a:ext cx="0" cy="29017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83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D00D1-0154-423C-926A-3093FF981827}"/>
              </a:ext>
            </a:extLst>
          </p:cNvPr>
          <p:cNvSpPr>
            <a:spLocks noGrp="1"/>
          </p:cNvSpPr>
          <p:nvPr>
            <p:ph type="title"/>
          </p:nvPr>
        </p:nvSpPr>
        <p:spPr>
          <a:xfrm>
            <a:off x="477071" y="-258614"/>
            <a:ext cx="10515600" cy="1325563"/>
          </a:xfrm>
        </p:spPr>
        <p:txBody>
          <a:bodyPr/>
          <a:lstStyle/>
          <a:p>
            <a:r>
              <a:rPr lang="en-US" dirty="0"/>
              <a:t>Duopoly Market Price Equilibrium &amp; Effect of </a:t>
            </a:r>
            <a:r>
              <a:rPr lang="en-US" dirty="0" err="1"/>
              <a:t>A+B</a:t>
            </a:r>
            <a:r>
              <a:rPr lang="en-US" dirty="0"/>
              <a:t> Merger</a:t>
            </a:r>
          </a:p>
        </p:txBody>
      </p:sp>
      <p:sp>
        <p:nvSpPr>
          <p:cNvPr id="3" name="Content Placeholder 2">
            <a:extLst>
              <a:ext uri="{FF2B5EF4-FFF2-40B4-BE49-F238E27FC236}">
                <a16:creationId xmlns:a16="http://schemas.microsoft.com/office/drawing/2014/main" id="{A01A1E8D-90A6-4626-9AFC-A0E444F3D63E}"/>
              </a:ext>
            </a:extLst>
          </p:cNvPr>
          <p:cNvSpPr>
            <a:spLocks noGrp="1"/>
          </p:cNvSpPr>
          <p:nvPr>
            <p:ph idx="1"/>
          </p:nvPr>
        </p:nvSpPr>
        <p:spPr>
          <a:xfrm>
            <a:off x="1006654" y="1824247"/>
            <a:ext cx="10515600" cy="4351338"/>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423B0F55-05E3-492D-95DF-760FB7AE06F5}"/>
              </a:ext>
            </a:extLst>
          </p:cNvPr>
          <p:cNvSpPr>
            <a:spLocks noGrp="1"/>
          </p:cNvSpPr>
          <p:nvPr>
            <p:ph type="sldNum" sz="quarter" idx="12"/>
          </p:nvPr>
        </p:nvSpPr>
        <p:spPr/>
        <p:txBody>
          <a:bodyPr/>
          <a:lstStyle/>
          <a:p>
            <a:fld id="{A3FA0A93-60EE-4E9D-852F-604094E61050}" type="slidenum">
              <a:rPr lang="en-US" smtClean="0"/>
              <a:t>46</a:t>
            </a:fld>
            <a:endParaRPr lang="en-US" dirty="0"/>
          </a:p>
        </p:txBody>
      </p:sp>
      <p:cxnSp>
        <p:nvCxnSpPr>
          <p:cNvPr id="6" name="Straight Connector 5">
            <a:extLst>
              <a:ext uri="{FF2B5EF4-FFF2-40B4-BE49-F238E27FC236}">
                <a16:creationId xmlns:a16="http://schemas.microsoft.com/office/drawing/2014/main" id="{F4903FB8-6620-424C-9064-9DDE976AFFD8}"/>
              </a:ext>
            </a:extLst>
          </p:cNvPr>
          <p:cNvCxnSpPr>
            <a:cxnSpLocks/>
          </p:cNvCxnSpPr>
          <p:nvPr/>
        </p:nvCxnSpPr>
        <p:spPr>
          <a:xfrm flipV="1">
            <a:off x="1610228" y="3274543"/>
            <a:ext cx="4262418" cy="175457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0199292-7CD7-43FB-93B8-A626C38507FC}"/>
              </a:ext>
            </a:extLst>
          </p:cNvPr>
          <p:cNvCxnSpPr>
            <a:cxnSpLocks/>
          </p:cNvCxnSpPr>
          <p:nvPr/>
        </p:nvCxnSpPr>
        <p:spPr>
          <a:xfrm>
            <a:off x="1589350" y="1036671"/>
            <a:ext cx="4226763" cy="2224377"/>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1F5BF99-A33D-4FD6-8541-78EF32377B6D}"/>
              </a:ext>
            </a:extLst>
          </p:cNvPr>
          <p:cNvSpPr txBox="1"/>
          <p:nvPr/>
        </p:nvSpPr>
        <p:spPr>
          <a:xfrm>
            <a:off x="6067245" y="3948099"/>
            <a:ext cx="1100192" cy="923330"/>
          </a:xfrm>
          <a:prstGeom prst="rect">
            <a:avLst/>
          </a:prstGeom>
          <a:noFill/>
          <a:ln>
            <a:solidFill>
              <a:srgbClr val="7030A0"/>
            </a:solidFill>
          </a:ln>
        </p:spPr>
        <p:txBody>
          <a:bodyPr wrap="square" rtlCol="0">
            <a:spAutoFit/>
          </a:bodyPr>
          <a:lstStyle/>
          <a:p>
            <a:r>
              <a:rPr lang="en-US" b="1" dirty="0">
                <a:solidFill>
                  <a:srgbClr val="7030A0"/>
                </a:solidFill>
              </a:rPr>
              <a:t>  B’s delivered cost</a:t>
            </a:r>
          </a:p>
        </p:txBody>
      </p:sp>
      <p:sp>
        <p:nvSpPr>
          <p:cNvPr id="12" name="TextBox 11">
            <a:extLst>
              <a:ext uri="{FF2B5EF4-FFF2-40B4-BE49-F238E27FC236}">
                <a16:creationId xmlns:a16="http://schemas.microsoft.com/office/drawing/2014/main" id="{842665BD-AD69-466E-BF41-801A49F0C2C1}"/>
              </a:ext>
            </a:extLst>
          </p:cNvPr>
          <p:cNvSpPr txBox="1"/>
          <p:nvPr/>
        </p:nvSpPr>
        <p:spPr>
          <a:xfrm>
            <a:off x="3606055" y="1104641"/>
            <a:ext cx="1164771" cy="923330"/>
          </a:xfrm>
          <a:prstGeom prst="rect">
            <a:avLst/>
          </a:prstGeom>
          <a:noFill/>
          <a:ln w="9525">
            <a:solidFill>
              <a:srgbClr val="C00000"/>
            </a:solidFill>
          </a:ln>
        </p:spPr>
        <p:txBody>
          <a:bodyPr wrap="square" rtlCol="0">
            <a:spAutoFit/>
          </a:bodyPr>
          <a:lstStyle/>
          <a:p>
            <a:r>
              <a:rPr lang="en-US" b="1" dirty="0">
                <a:solidFill>
                  <a:srgbClr val="C00000"/>
                </a:solidFill>
              </a:rPr>
              <a:t>     A’s Delivered Prices</a:t>
            </a:r>
          </a:p>
        </p:txBody>
      </p:sp>
      <p:cxnSp>
        <p:nvCxnSpPr>
          <p:cNvPr id="13" name="Straight Connector 12">
            <a:extLst>
              <a:ext uri="{FF2B5EF4-FFF2-40B4-BE49-F238E27FC236}">
                <a16:creationId xmlns:a16="http://schemas.microsoft.com/office/drawing/2014/main" id="{5D19373B-25F3-4FBA-B235-6645BDF2556C}"/>
              </a:ext>
            </a:extLst>
          </p:cNvPr>
          <p:cNvCxnSpPr>
            <a:cxnSpLocks/>
          </p:cNvCxnSpPr>
          <p:nvPr/>
        </p:nvCxnSpPr>
        <p:spPr>
          <a:xfrm flipH="1" flipV="1">
            <a:off x="5782081" y="3269174"/>
            <a:ext cx="4001184" cy="1730859"/>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160ADF0-A481-4FF3-AF82-3AC0AE1BD2E5}"/>
              </a:ext>
            </a:extLst>
          </p:cNvPr>
          <p:cNvCxnSpPr>
            <a:cxnSpLocks/>
          </p:cNvCxnSpPr>
          <p:nvPr/>
        </p:nvCxnSpPr>
        <p:spPr>
          <a:xfrm flipV="1">
            <a:off x="5843352" y="1344691"/>
            <a:ext cx="3977334" cy="193514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Content Placeholder 2">
            <a:extLst>
              <a:ext uri="{FF2B5EF4-FFF2-40B4-BE49-F238E27FC236}">
                <a16:creationId xmlns:a16="http://schemas.microsoft.com/office/drawing/2014/main" id="{0FEF21A7-FC0A-4703-8F94-7FB1E18D0FE9}"/>
              </a:ext>
            </a:extLst>
          </p:cNvPr>
          <p:cNvSpPr txBox="1">
            <a:spLocks/>
          </p:cNvSpPr>
          <p:nvPr/>
        </p:nvSpPr>
        <p:spPr>
          <a:xfrm>
            <a:off x="1121356" y="1284620"/>
            <a:ext cx="10515600" cy="47324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endParaRPr lang="en-US" dirty="0"/>
          </a:p>
        </p:txBody>
      </p:sp>
      <p:sp>
        <p:nvSpPr>
          <p:cNvPr id="23" name="TextBox 22">
            <a:extLst>
              <a:ext uri="{FF2B5EF4-FFF2-40B4-BE49-F238E27FC236}">
                <a16:creationId xmlns:a16="http://schemas.microsoft.com/office/drawing/2014/main" id="{D10B0D4B-2FED-42C4-A2EE-8B8159E4CA12}"/>
              </a:ext>
            </a:extLst>
          </p:cNvPr>
          <p:cNvSpPr txBox="1"/>
          <p:nvPr/>
        </p:nvSpPr>
        <p:spPr>
          <a:xfrm>
            <a:off x="10155942" y="5178826"/>
            <a:ext cx="2159330" cy="646331"/>
          </a:xfrm>
          <a:prstGeom prst="rect">
            <a:avLst/>
          </a:prstGeom>
          <a:noFill/>
        </p:spPr>
        <p:txBody>
          <a:bodyPr wrap="square" rtlCol="0">
            <a:spAutoFit/>
          </a:bodyPr>
          <a:lstStyle/>
          <a:p>
            <a:r>
              <a:rPr lang="en-US" b="1" dirty="0"/>
              <a:t>Firm B</a:t>
            </a:r>
          </a:p>
          <a:p>
            <a:r>
              <a:rPr lang="en-US" b="1" dirty="0"/>
              <a:t>Cost = $100</a:t>
            </a:r>
          </a:p>
        </p:txBody>
      </p:sp>
      <p:sp>
        <p:nvSpPr>
          <p:cNvPr id="24" name="TextBox 23">
            <a:extLst>
              <a:ext uri="{FF2B5EF4-FFF2-40B4-BE49-F238E27FC236}">
                <a16:creationId xmlns:a16="http://schemas.microsoft.com/office/drawing/2014/main" id="{2266F063-CB4F-4EA6-BEB6-E1E830B91FE5}"/>
              </a:ext>
            </a:extLst>
          </p:cNvPr>
          <p:cNvSpPr txBox="1"/>
          <p:nvPr/>
        </p:nvSpPr>
        <p:spPr>
          <a:xfrm>
            <a:off x="315812" y="5219944"/>
            <a:ext cx="1342034" cy="646331"/>
          </a:xfrm>
          <a:prstGeom prst="rect">
            <a:avLst/>
          </a:prstGeom>
          <a:noFill/>
        </p:spPr>
        <p:txBody>
          <a:bodyPr wrap="none" rtlCol="0">
            <a:spAutoFit/>
          </a:bodyPr>
          <a:lstStyle/>
          <a:p>
            <a:r>
              <a:rPr lang="en-US" b="1" dirty="0"/>
              <a:t>Firm A</a:t>
            </a:r>
          </a:p>
          <a:p>
            <a:r>
              <a:rPr lang="en-US" b="1" dirty="0"/>
              <a:t>Cost = $100</a:t>
            </a:r>
          </a:p>
        </p:txBody>
      </p:sp>
      <p:cxnSp>
        <p:nvCxnSpPr>
          <p:cNvPr id="25" name="Straight Arrow Connector 24">
            <a:extLst>
              <a:ext uri="{FF2B5EF4-FFF2-40B4-BE49-F238E27FC236}">
                <a16:creationId xmlns:a16="http://schemas.microsoft.com/office/drawing/2014/main" id="{0BB9497D-9F0D-4603-97F8-14719E4C9216}"/>
              </a:ext>
            </a:extLst>
          </p:cNvPr>
          <p:cNvCxnSpPr>
            <a:cxnSpLocks/>
            <a:stCxn id="23" idx="1"/>
          </p:cNvCxnSpPr>
          <p:nvPr/>
        </p:nvCxnSpPr>
        <p:spPr>
          <a:xfrm flipH="1">
            <a:off x="1589350" y="5501992"/>
            <a:ext cx="8566592" cy="723"/>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5C987BC-9E51-4D5F-BA10-983897E86C58}"/>
              </a:ext>
            </a:extLst>
          </p:cNvPr>
          <p:cNvSpPr txBox="1"/>
          <p:nvPr/>
        </p:nvSpPr>
        <p:spPr>
          <a:xfrm>
            <a:off x="1414658" y="5665338"/>
            <a:ext cx="626372" cy="369332"/>
          </a:xfrm>
          <a:prstGeom prst="rect">
            <a:avLst/>
          </a:prstGeom>
          <a:noFill/>
        </p:spPr>
        <p:txBody>
          <a:bodyPr wrap="square" rtlCol="0">
            <a:spAutoFit/>
          </a:bodyPr>
          <a:lstStyle/>
          <a:p>
            <a:r>
              <a:rPr lang="en-US" b="1" dirty="0">
                <a:solidFill>
                  <a:srgbClr val="0070C0"/>
                </a:solidFill>
              </a:rPr>
              <a:t> 0</a:t>
            </a:r>
          </a:p>
        </p:txBody>
      </p:sp>
      <p:sp>
        <p:nvSpPr>
          <p:cNvPr id="27" name="TextBox 26">
            <a:extLst>
              <a:ext uri="{FF2B5EF4-FFF2-40B4-BE49-F238E27FC236}">
                <a16:creationId xmlns:a16="http://schemas.microsoft.com/office/drawing/2014/main" id="{FC6C3B24-A623-423F-863A-8E3792EB9C86}"/>
              </a:ext>
            </a:extLst>
          </p:cNvPr>
          <p:cNvSpPr txBox="1"/>
          <p:nvPr/>
        </p:nvSpPr>
        <p:spPr>
          <a:xfrm>
            <a:off x="9428712" y="5649636"/>
            <a:ext cx="626372" cy="369332"/>
          </a:xfrm>
          <a:prstGeom prst="rect">
            <a:avLst/>
          </a:prstGeom>
          <a:noFill/>
        </p:spPr>
        <p:txBody>
          <a:bodyPr wrap="square" rtlCol="0">
            <a:spAutoFit/>
          </a:bodyPr>
          <a:lstStyle/>
          <a:p>
            <a:r>
              <a:rPr lang="en-US" b="1" dirty="0">
                <a:solidFill>
                  <a:srgbClr val="0070C0"/>
                </a:solidFill>
              </a:rPr>
              <a:t> 100</a:t>
            </a:r>
          </a:p>
        </p:txBody>
      </p:sp>
      <p:sp>
        <p:nvSpPr>
          <p:cNvPr id="28" name="TextBox 27">
            <a:extLst>
              <a:ext uri="{FF2B5EF4-FFF2-40B4-BE49-F238E27FC236}">
                <a16:creationId xmlns:a16="http://schemas.microsoft.com/office/drawing/2014/main" id="{45EA7450-A066-44D0-9C43-66A599D7A51E}"/>
              </a:ext>
            </a:extLst>
          </p:cNvPr>
          <p:cNvSpPr txBox="1"/>
          <p:nvPr/>
        </p:nvSpPr>
        <p:spPr>
          <a:xfrm>
            <a:off x="5421685" y="5649062"/>
            <a:ext cx="626372" cy="369332"/>
          </a:xfrm>
          <a:prstGeom prst="rect">
            <a:avLst/>
          </a:prstGeom>
          <a:noFill/>
        </p:spPr>
        <p:txBody>
          <a:bodyPr wrap="square" rtlCol="0">
            <a:spAutoFit/>
          </a:bodyPr>
          <a:lstStyle/>
          <a:p>
            <a:r>
              <a:rPr lang="en-US" b="1" dirty="0">
                <a:solidFill>
                  <a:srgbClr val="0070C0"/>
                </a:solidFill>
              </a:rPr>
              <a:t> 50</a:t>
            </a:r>
          </a:p>
        </p:txBody>
      </p:sp>
      <p:cxnSp>
        <p:nvCxnSpPr>
          <p:cNvPr id="34" name="Straight Connector 33">
            <a:extLst>
              <a:ext uri="{FF2B5EF4-FFF2-40B4-BE49-F238E27FC236}">
                <a16:creationId xmlns:a16="http://schemas.microsoft.com/office/drawing/2014/main" id="{96701B32-FB06-4C73-B30E-88E83B7A7324}"/>
              </a:ext>
            </a:extLst>
          </p:cNvPr>
          <p:cNvCxnSpPr>
            <a:cxnSpLocks/>
          </p:cNvCxnSpPr>
          <p:nvPr/>
        </p:nvCxnSpPr>
        <p:spPr>
          <a:xfrm flipV="1">
            <a:off x="1659032" y="964260"/>
            <a:ext cx="23754" cy="4824639"/>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099F827-FF72-4A81-8DCA-81E1439931E7}"/>
              </a:ext>
            </a:extLst>
          </p:cNvPr>
          <p:cNvCxnSpPr>
            <a:cxnSpLocks/>
          </p:cNvCxnSpPr>
          <p:nvPr/>
        </p:nvCxnSpPr>
        <p:spPr>
          <a:xfrm flipV="1">
            <a:off x="9842756" y="996951"/>
            <a:ext cx="71076" cy="4393621"/>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4081DB3-F040-4A99-BC5B-5823BAF8F43C}"/>
              </a:ext>
            </a:extLst>
          </p:cNvPr>
          <p:cNvSpPr txBox="1"/>
          <p:nvPr/>
        </p:nvSpPr>
        <p:spPr>
          <a:xfrm>
            <a:off x="4075405" y="4026801"/>
            <a:ext cx="1100192" cy="923330"/>
          </a:xfrm>
          <a:prstGeom prst="rect">
            <a:avLst/>
          </a:prstGeom>
          <a:noFill/>
          <a:ln>
            <a:solidFill>
              <a:srgbClr val="7030A0"/>
            </a:solidFill>
          </a:ln>
        </p:spPr>
        <p:txBody>
          <a:bodyPr wrap="square" rtlCol="0">
            <a:spAutoFit/>
          </a:bodyPr>
          <a:lstStyle/>
          <a:p>
            <a:r>
              <a:rPr lang="en-US" b="1" dirty="0">
                <a:solidFill>
                  <a:srgbClr val="7030A0"/>
                </a:solidFill>
              </a:rPr>
              <a:t>  A’s delivered cost</a:t>
            </a:r>
          </a:p>
        </p:txBody>
      </p:sp>
      <p:sp>
        <p:nvSpPr>
          <p:cNvPr id="51" name="TextBox 50">
            <a:extLst>
              <a:ext uri="{FF2B5EF4-FFF2-40B4-BE49-F238E27FC236}">
                <a16:creationId xmlns:a16="http://schemas.microsoft.com/office/drawing/2014/main" id="{B16C942B-45F7-413D-A0FA-54E65266CFF8}"/>
              </a:ext>
            </a:extLst>
          </p:cNvPr>
          <p:cNvSpPr txBox="1"/>
          <p:nvPr/>
        </p:nvSpPr>
        <p:spPr>
          <a:xfrm>
            <a:off x="7111556" y="1058221"/>
            <a:ext cx="1164771" cy="923330"/>
          </a:xfrm>
          <a:prstGeom prst="rect">
            <a:avLst/>
          </a:prstGeom>
          <a:noFill/>
          <a:ln w="9525">
            <a:solidFill>
              <a:srgbClr val="C00000"/>
            </a:solidFill>
          </a:ln>
        </p:spPr>
        <p:txBody>
          <a:bodyPr wrap="square" rtlCol="0">
            <a:spAutoFit/>
          </a:bodyPr>
          <a:lstStyle/>
          <a:p>
            <a:r>
              <a:rPr lang="en-US" b="1" dirty="0">
                <a:solidFill>
                  <a:srgbClr val="C00000"/>
                </a:solidFill>
              </a:rPr>
              <a:t>     B’s Delivered Prices</a:t>
            </a:r>
          </a:p>
        </p:txBody>
      </p:sp>
      <p:sp>
        <p:nvSpPr>
          <p:cNvPr id="54" name="TextBox 53">
            <a:extLst>
              <a:ext uri="{FF2B5EF4-FFF2-40B4-BE49-F238E27FC236}">
                <a16:creationId xmlns:a16="http://schemas.microsoft.com/office/drawing/2014/main" id="{F0365149-63AC-4419-8A9E-238B1CE8A963}"/>
              </a:ext>
            </a:extLst>
          </p:cNvPr>
          <p:cNvSpPr txBox="1"/>
          <p:nvPr/>
        </p:nvSpPr>
        <p:spPr>
          <a:xfrm>
            <a:off x="8778560" y="2190922"/>
            <a:ext cx="2672618" cy="2246769"/>
          </a:xfrm>
          <a:prstGeom prst="rect">
            <a:avLst/>
          </a:prstGeom>
          <a:noFill/>
          <a:ln w="38100">
            <a:solidFill>
              <a:srgbClr val="0070C0"/>
            </a:solidFill>
          </a:ln>
        </p:spPr>
        <p:txBody>
          <a:bodyPr wrap="square" rtlCol="0">
            <a:spAutoFit/>
          </a:bodyPr>
          <a:lstStyle/>
          <a:p>
            <a:r>
              <a:rPr lang="en-US" sz="2000" b="1" dirty="0">
                <a:solidFill>
                  <a:srgbClr val="00B050"/>
                </a:solidFill>
              </a:rPr>
              <a:t>Assume that firms deliver to consumers: </a:t>
            </a:r>
          </a:p>
          <a:p>
            <a:endParaRPr lang="en-US" sz="2000" b="1" dirty="0">
              <a:solidFill>
                <a:srgbClr val="0070C0"/>
              </a:solidFill>
            </a:endParaRPr>
          </a:p>
          <a:p>
            <a:r>
              <a:rPr lang="en-US" sz="2000" b="1" dirty="0">
                <a:solidFill>
                  <a:srgbClr val="0070C0"/>
                </a:solidFill>
              </a:rPr>
              <a:t>More distant consumers pay less – even though their delivered cost is higher</a:t>
            </a:r>
          </a:p>
        </p:txBody>
      </p:sp>
      <p:cxnSp>
        <p:nvCxnSpPr>
          <p:cNvPr id="57" name="Straight Arrow Connector 56">
            <a:extLst>
              <a:ext uri="{FF2B5EF4-FFF2-40B4-BE49-F238E27FC236}">
                <a16:creationId xmlns:a16="http://schemas.microsoft.com/office/drawing/2014/main" id="{5E077761-E6FA-48E6-9736-262C3C8E2DA3}"/>
              </a:ext>
            </a:extLst>
          </p:cNvPr>
          <p:cNvCxnSpPr>
            <a:cxnSpLocks/>
          </p:cNvCxnSpPr>
          <p:nvPr/>
        </p:nvCxnSpPr>
        <p:spPr>
          <a:xfrm flipH="1">
            <a:off x="6398040" y="2913987"/>
            <a:ext cx="2213373" cy="416532"/>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B9637E1E-3FBB-44C5-948C-AC2493E5ACD6}"/>
              </a:ext>
            </a:extLst>
          </p:cNvPr>
          <p:cNvCxnSpPr>
            <a:cxnSpLocks/>
          </p:cNvCxnSpPr>
          <p:nvPr/>
        </p:nvCxnSpPr>
        <p:spPr>
          <a:xfrm flipH="1" flipV="1">
            <a:off x="5796863" y="835084"/>
            <a:ext cx="1186" cy="4611198"/>
          </a:xfrm>
          <a:prstGeom prst="line">
            <a:avLst/>
          </a:prstGeom>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DADCDA81-D6F0-4A46-B37F-E35FB9F2B2DF}"/>
              </a:ext>
            </a:extLst>
          </p:cNvPr>
          <p:cNvSpPr txBox="1"/>
          <p:nvPr/>
        </p:nvSpPr>
        <p:spPr>
          <a:xfrm>
            <a:off x="1789315" y="6034670"/>
            <a:ext cx="8950277" cy="830997"/>
          </a:xfrm>
          <a:prstGeom prst="rect">
            <a:avLst/>
          </a:prstGeom>
          <a:noFill/>
          <a:ln w="38100">
            <a:solidFill>
              <a:srgbClr val="00B0F0"/>
            </a:solidFill>
          </a:ln>
        </p:spPr>
        <p:txBody>
          <a:bodyPr wrap="square" rtlCol="0">
            <a:spAutoFit/>
          </a:bodyPr>
          <a:lstStyle/>
          <a:p>
            <a:r>
              <a:rPr lang="en-US" sz="2400" b="1" i="1" dirty="0">
                <a:solidFill>
                  <a:srgbClr val="C00000"/>
                </a:solidFill>
              </a:rPr>
              <a:t>If Firms A and B merged, they could raise price to all consumers, prices up to the consumers’ willingness to pay – say $$200 or more</a:t>
            </a:r>
          </a:p>
        </p:txBody>
      </p:sp>
      <p:cxnSp>
        <p:nvCxnSpPr>
          <p:cNvPr id="70" name="Straight Connector 69">
            <a:extLst>
              <a:ext uri="{FF2B5EF4-FFF2-40B4-BE49-F238E27FC236}">
                <a16:creationId xmlns:a16="http://schemas.microsoft.com/office/drawing/2014/main" id="{11433B73-8CF6-46FF-B80F-3AE73EA63463}"/>
              </a:ext>
            </a:extLst>
          </p:cNvPr>
          <p:cNvCxnSpPr/>
          <p:nvPr/>
        </p:nvCxnSpPr>
        <p:spPr>
          <a:xfrm flipV="1">
            <a:off x="1657846" y="3240088"/>
            <a:ext cx="6680220" cy="53238"/>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AF8C7709-C29B-455A-9BBE-C7132A217A17}"/>
              </a:ext>
            </a:extLst>
          </p:cNvPr>
          <p:cNvSpPr txBox="1"/>
          <p:nvPr/>
        </p:nvSpPr>
        <p:spPr>
          <a:xfrm>
            <a:off x="874567" y="3145029"/>
            <a:ext cx="646331" cy="369332"/>
          </a:xfrm>
          <a:prstGeom prst="rect">
            <a:avLst/>
          </a:prstGeom>
          <a:noFill/>
        </p:spPr>
        <p:txBody>
          <a:bodyPr wrap="none" rtlCol="0">
            <a:spAutoFit/>
          </a:bodyPr>
          <a:lstStyle/>
          <a:p>
            <a:r>
              <a:rPr lang="en-US" b="1" dirty="0"/>
              <a:t>$150</a:t>
            </a:r>
          </a:p>
        </p:txBody>
      </p:sp>
      <p:sp>
        <p:nvSpPr>
          <p:cNvPr id="78" name="TextBox 77">
            <a:extLst>
              <a:ext uri="{FF2B5EF4-FFF2-40B4-BE49-F238E27FC236}">
                <a16:creationId xmlns:a16="http://schemas.microsoft.com/office/drawing/2014/main" id="{12B1F26D-FD7C-4348-972D-7CE2EEF8BDE4}"/>
              </a:ext>
            </a:extLst>
          </p:cNvPr>
          <p:cNvSpPr txBox="1"/>
          <p:nvPr/>
        </p:nvSpPr>
        <p:spPr>
          <a:xfrm>
            <a:off x="868422" y="913369"/>
            <a:ext cx="646331" cy="369332"/>
          </a:xfrm>
          <a:prstGeom prst="rect">
            <a:avLst/>
          </a:prstGeom>
          <a:noFill/>
        </p:spPr>
        <p:txBody>
          <a:bodyPr wrap="none" rtlCol="0">
            <a:spAutoFit/>
          </a:bodyPr>
          <a:lstStyle/>
          <a:p>
            <a:r>
              <a:rPr lang="en-US" b="1" dirty="0"/>
              <a:t>$200</a:t>
            </a:r>
          </a:p>
        </p:txBody>
      </p:sp>
    </p:spTree>
    <p:extLst>
      <p:ext uri="{BB962C8B-B14F-4D97-AF65-F5344CB8AC3E}">
        <p14:creationId xmlns:p14="http://schemas.microsoft.com/office/powerpoint/2010/main" val="37471483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CC807-7CC4-48A5-8676-FBAE27CB2527}"/>
              </a:ext>
            </a:extLst>
          </p:cNvPr>
          <p:cNvSpPr>
            <a:spLocks noGrp="1"/>
          </p:cNvSpPr>
          <p:nvPr>
            <p:ph type="title"/>
          </p:nvPr>
        </p:nvSpPr>
        <p:spPr/>
        <p:txBody>
          <a:bodyPr>
            <a:normAutofit fontScale="90000"/>
          </a:bodyPr>
          <a:lstStyle/>
          <a:p>
            <a:pPr algn="ctr"/>
            <a:r>
              <a:rPr lang="en-US" dirty="0" err="1"/>
              <a:t>Ceder</a:t>
            </a:r>
            <a:r>
              <a:rPr lang="en-US" dirty="0"/>
              <a:t> Lake Merger: </a:t>
            </a:r>
            <a:br>
              <a:rPr lang="en-US" dirty="0"/>
            </a:br>
            <a:r>
              <a:rPr lang="en-US" dirty="0"/>
              <a:t>Market Definition Analysis</a:t>
            </a:r>
            <a:br>
              <a:rPr lang="en-US" dirty="0"/>
            </a:br>
            <a:br>
              <a:rPr lang="en-US" dirty="0"/>
            </a:br>
            <a:br>
              <a:rPr lang="en-US" dirty="0"/>
            </a:br>
            <a:r>
              <a:rPr lang="en-US" i="1" dirty="0">
                <a:solidFill>
                  <a:srgbClr val="0070C0"/>
                </a:solidFill>
              </a:rPr>
              <a:t>Note: Assignment was just Market Definition. </a:t>
            </a:r>
            <a:br>
              <a:rPr lang="en-US" i="1" dirty="0">
                <a:solidFill>
                  <a:srgbClr val="0070C0"/>
                </a:solidFill>
              </a:rPr>
            </a:br>
            <a:r>
              <a:rPr lang="en-US" i="1" dirty="0">
                <a:solidFill>
                  <a:srgbClr val="0070C0"/>
                </a:solidFill>
              </a:rPr>
              <a:t>Other issues are for subsequent topics   </a:t>
            </a:r>
            <a:br>
              <a:rPr lang="en-US" dirty="0">
                <a:solidFill>
                  <a:srgbClr val="0070C0"/>
                </a:solidFill>
              </a:rPr>
            </a:br>
            <a:br>
              <a:rPr lang="en-US" dirty="0"/>
            </a:br>
            <a:endParaRPr lang="en-US" dirty="0"/>
          </a:p>
        </p:txBody>
      </p:sp>
      <p:sp>
        <p:nvSpPr>
          <p:cNvPr id="3" name="Text Placeholder 2">
            <a:extLst>
              <a:ext uri="{FF2B5EF4-FFF2-40B4-BE49-F238E27FC236}">
                <a16:creationId xmlns:a16="http://schemas.microsoft.com/office/drawing/2014/main" id="{8EF450D4-1207-4B85-8CAD-317FBF61BB84}"/>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F219BF2-671F-4AB2-9AE1-879A13BEE9D9}"/>
              </a:ext>
            </a:extLst>
          </p:cNvPr>
          <p:cNvSpPr>
            <a:spLocks noGrp="1"/>
          </p:cNvSpPr>
          <p:nvPr>
            <p:ph type="sldNum" sz="quarter" idx="12"/>
          </p:nvPr>
        </p:nvSpPr>
        <p:spPr/>
        <p:txBody>
          <a:bodyPr/>
          <a:lstStyle/>
          <a:p>
            <a:fld id="{A3FA0A93-60EE-4E9D-852F-604094E61050}" type="slidenum">
              <a:rPr lang="en-US" smtClean="0"/>
              <a:t>47</a:t>
            </a:fld>
            <a:endParaRPr lang="en-US"/>
          </a:p>
        </p:txBody>
      </p:sp>
    </p:spTree>
    <p:extLst>
      <p:ext uri="{BB962C8B-B14F-4D97-AF65-F5344CB8AC3E}">
        <p14:creationId xmlns:p14="http://schemas.microsoft.com/office/powerpoint/2010/main" val="33779099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8BF13-981F-4752-9A83-2E10C9AD18CE}"/>
              </a:ext>
            </a:extLst>
          </p:cNvPr>
          <p:cNvSpPr>
            <a:spLocks noGrp="1"/>
          </p:cNvSpPr>
          <p:nvPr>
            <p:ph type="title"/>
          </p:nvPr>
        </p:nvSpPr>
        <p:spPr/>
        <p:txBody>
          <a:bodyPr>
            <a:normAutofit/>
          </a:bodyPr>
          <a:lstStyle/>
          <a:p>
            <a:r>
              <a:rPr lang="en-US" sz="3200" dirty="0"/>
              <a:t>Possible Relevant Market Definitions</a:t>
            </a:r>
          </a:p>
        </p:txBody>
      </p:sp>
      <p:sp>
        <p:nvSpPr>
          <p:cNvPr id="3" name="Content Placeholder 2">
            <a:extLst>
              <a:ext uri="{FF2B5EF4-FFF2-40B4-BE49-F238E27FC236}">
                <a16:creationId xmlns:a16="http://schemas.microsoft.com/office/drawing/2014/main" id="{117C6F40-D6CF-49F6-B6E7-3178A1C7DA84}"/>
              </a:ext>
            </a:extLst>
          </p:cNvPr>
          <p:cNvSpPr>
            <a:spLocks noGrp="1"/>
          </p:cNvSpPr>
          <p:nvPr>
            <p:ph idx="1"/>
          </p:nvPr>
        </p:nvSpPr>
        <p:spPr/>
        <p:txBody>
          <a:bodyPr/>
          <a:lstStyle/>
          <a:p>
            <a:r>
              <a:rPr lang="en-US" dirty="0"/>
              <a:t>All winter vacation destinations in USA (Snow and Sun) ?</a:t>
            </a:r>
          </a:p>
          <a:p>
            <a:r>
              <a:rPr lang="en-US" dirty="0"/>
              <a:t>All “destination” ski resorts in USA?</a:t>
            </a:r>
          </a:p>
          <a:p>
            <a:r>
              <a:rPr lang="en-US" dirty="0"/>
              <a:t>All “destination” ski resorts in the Western USA?</a:t>
            </a:r>
          </a:p>
          <a:p>
            <a:r>
              <a:rPr lang="en-US" dirty="0"/>
              <a:t>Ski resorts in </a:t>
            </a:r>
            <a:r>
              <a:rPr lang="en-US" dirty="0" err="1"/>
              <a:t>Ceder</a:t>
            </a:r>
            <a:r>
              <a:rPr lang="en-US" dirty="0"/>
              <a:t> Lake?</a:t>
            </a:r>
          </a:p>
          <a:p>
            <a:r>
              <a:rPr lang="en-US" dirty="0"/>
              <a:t>Ski resorts in South </a:t>
            </a:r>
            <a:r>
              <a:rPr lang="en-US" dirty="0" err="1"/>
              <a:t>Ceder</a:t>
            </a:r>
            <a:r>
              <a:rPr lang="en-US" dirty="0"/>
              <a:t> Lake (separate from North </a:t>
            </a:r>
            <a:r>
              <a:rPr lang="en-US" dirty="0" err="1"/>
              <a:t>Ceder</a:t>
            </a:r>
            <a:r>
              <a:rPr lang="en-US" dirty="0"/>
              <a:t> Lake)?</a:t>
            </a:r>
          </a:p>
        </p:txBody>
      </p:sp>
    </p:spTree>
    <p:extLst>
      <p:ext uri="{BB962C8B-B14F-4D97-AF65-F5344CB8AC3E}">
        <p14:creationId xmlns:p14="http://schemas.microsoft.com/office/powerpoint/2010/main" val="4381169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F221A-D956-4971-9596-DE8891853519}"/>
              </a:ext>
            </a:extLst>
          </p:cNvPr>
          <p:cNvSpPr>
            <a:spLocks noGrp="1"/>
          </p:cNvSpPr>
          <p:nvPr>
            <p:ph type="title"/>
          </p:nvPr>
        </p:nvSpPr>
        <p:spPr/>
        <p:txBody>
          <a:bodyPr/>
          <a:lstStyle/>
          <a:p>
            <a:r>
              <a:rPr lang="en-US" dirty="0"/>
              <a:t>Possible Facts to Investigate: </a:t>
            </a:r>
            <a:br>
              <a:rPr lang="en-US" dirty="0"/>
            </a:br>
            <a:r>
              <a:rPr lang="en-US" dirty="0" err="1"/>
              <a:t>Ceder</a:t>
            </a:r>
            <a:r>
              <a:rPr lang="en-US" dirty="0"/>
              <a:t> Lake vs Other USA resorts</a:t>
            </a:r>
          </a:p>
        </p:txBody>
      </p:sp>
      <p:sp>
        <p:nvSpPr>
          <p:cNvPr id="3" name="Content Placeholder 2">
            <a:extLst>
              <a:ext uri="{FF2B5EF4-FFF2-40B4-BE49-F238E27FC236}">
                <a16:creationId xmlns:a16="http://schemas.microsoft.com/office/drawing/2014/main" id="{DCE77BB3-04AC-4008-8FEA-DDCC717CA240}"/>
              </a:ext>
            </a:extLst>
          </p:cNvPr>
          <p:cNvSpPr>
            <a:spLocks noGrp="1"/>
          </p:cNvSpPr>
          <p:nvPr>
            <p:ph idx="1"/>
          </p:nvPr>
        </p:nvSpPr>
        <p:spPr/>
        <p:txBody>
          <a:bodyPr/>
          <a:lstStyle/>
          <a:p>
            <a:r>
              <a:rPr lang="en-US" dirty="0"/>
              <a:t>Is the skiing or amenities in CL unique?</a:t>
            </a:r>
          </a:p>
          <a:p>
            <a:r>
              <a:rPr lang="en-US" dirty="0"/>
              <a:t>Do the firms advertise against each other or against other locales. </a:t>
            </a:r>
          </a:p>
          <a:p>
            <a:r>
              <a:rPr lang="en-US" dirty="0"/>
              <a:t>Do the same people tend to ski at CL every year?  </a:t>
            </a:r>
          </a:p>
          <a:p>
            <a:r>
              <a:rPr lang="en-US" dirty="0"/>
              <a:t>Do surveys show targeted demand?</a:t>
            </a:r>
          </a:p>
          <a:p>
            <a:r>
              <a:rPr lang="en-US" dirty="0"/>
              <a:t>Are lift ticket prices similar to those at other resorts? Do they move together?</a:t>
            </a:r>
          </a:p>
          <a:p>
            <a:r>
              <a:rPr lang="en-US" dirty="0"/>
              <a:t>Natural experiments?</a:t>
            </a:r>
          </a:p>
          <a:p>
            <a:endParaRPr lang="en-US" dirty="0"/>
          </a:p>
          <a:p>
            <a:endParaRPr lang="en-US" dirty="0"/>
          </a:p>
        </p:txBody>
      </p:sp>
    </p:spTree>
    <p:extLst>
      <p:ext uri="{BB962C8B-B14F-4D97-AF65-F5344CB8AC3E}">
        <p14:creationId xmlns:p14="http://schemas.microsoft.com/office/powerpoint/2010/main" val="4230369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noChangeArrowheads="1"/>
          </p:cNvSpPr>
          <p:nvPr>
            <p:ph type="title"/>
          </p:nvPr>
        </p:nvSpPr>
        <p:spPr>
          <a:xfrm>
            <a:off x="432846" y="136525"/>
            <a:ext cx="11501487" cy="1325563"/>
          </a:xfrm>
        </p:spPr>
        <p:txBody>
          <a:bodyPr>
            <a:normAutofit/>
          </a:bodyPr>
          <a:lstStyle/>
          <a:p>
            <a:r>
              <a:rPr lang="en-US" altLang="en-US" sz="2800" dirty="0"/>
              <a:t>Example: </a:t>
            </a:r>
            <a:r>
              <a:rPr lang="en-US" sz="2800" dirty="0"/>
              <a:t>Whole Foods/Wild Oats merger (2008)</a:t>
            </a:r>
            <a:br>
              <a:rPr lang="en-US" sz="2800" dirty="0"/>
            </a:br>
            <a:endParaRPr lang="en-US" altLang="en-US" sz="2800" dirty="0"/>
          </a:p>
        </p:txBody>
      </p:sp>
      <p:sp>
        <p:nvSpPr>
          <p:cNvPr id="39939" name="Content Placeholder 2"/>
          <p:cNvSpPr>
            <a:spLocks noGrp="1" noChangeArrowheads="1"/>
          </p:cNvSpPr>
          <p:nvPr>
            <p:ph idx="1"/>
          </p:nvPr>
        </p:nvSpPr>
        <p:spPr>
          <a:xfrm>
            <a:off x="-27521" y="2084664"/>
            <a:ext cx="8638121" cy="5377992"/>
          </a:xfrm>
        </p:spPr>
        <p:txBody>
          <a:bodyPr>
            <a:normAutofit/>
          </a:bodyPr>
          <a:lstStyle/>
          <a:p>
            <a:pPr marL="457200" lvl="1" indent="0">
              <a:lnSpc>
                <a:spcPct val="120000"/>
              </a:lnSpc>
              <a:buNone/>
            </a:pPr>
            <a:r>
              <a:rPr lang="en-US" sz="2000" b="1" i="1" dirty="0"/>
              <a:t>Do </a:t>
            </a:r>
            <a:r>
              <a:rPr lang="en-US" sz="2000" b="1" i="1" dirty="0" err="1"/>
              <a:t>WF</a:t>
            </a:r>
            <a:r>
              <a:rPr lang="en-US" sz="2000" b="1" i="1" dirty="0"/>
              <a:t> and WO by themselves comprise a relevant market?</a:t>
            </a:r>
          </a:p>
          <a:p>
            <a:pPr lvl="1">
              <a:lnSpc>
                <a:spcPct val="120000"/>
              </a:lnSpc>
            </a:pPr>
            <a:r>
              <a:rPr lang="en-US" sz="2000" dirty="0"/>
              <a:t>Evidence showed that exit of Wild Oats store “diverted” 33% of WO sales to Whole Foods and 67% to conventional stores </a:t>
            </a:r>
            <a:r>
              <a:rPr lang="en-US" sz="2000" dirty="0">
                <a:sym typeface="Wingdings" panose="05000000000000000000" pitchFamily="2" charset="2"/>
              </a:rPr>
              <a:t></a:t>
            </a:r>
            <a:r>
              <a:rPr lang="en-US" sz="2000" dirty="0">
                <a:solidFill>
                  <a:srgbClr val="C00000"/>
                </a:solidFill>
                <a:sym typeface="Wingdings" panose="05000000000000000000" pitchFamily="2" charset="2"/>
              </a:rPr>
              <a:t> RP = 33%</a:t>
            </a:r>
          </a:p>
          <a:p>
            <a:pPr lvl="1">
              <a:lnSpc>
                <a:spcPct val="120000"/>
              </a:lnSpc>
            </a:pPr>
            <a:r>
              <a:rPr lang="en-US" sz="2000" dirty="0"/>
              <a:t>Margin of retail price over variable costs = ~30%.</a:t>
            </a:r>
          </a:p>
          <a:p>
            <a:pPr lvl="1">
              <a:lnSpc>
                <a:spcPct val="120000"/>
              </a:lnSpc>
            </a:pPr>
            <a:r>
              <a:rPr lang="en-US" sz="2000" dirty="0"/>
              <a:t>Assumed </a:t>
            </a:r>
            <a:r>
              <a:rPr lang="en-US" sz="2000" i="1" dirty="0" err="1"/>
              <a:t>SSNIP</a:t>
            </a:r>
            <a:r>
              <a:rPr lang="en-US" sz="2000" i="1" dirty="0"/>
              <a:t> </a:t>
            </a:r>
            <a:r>
              <a:rPr lang="en-US" sz="2000" dirty="0"/>
              <a:t>= 5% </a:t>
            </a:r>
          </a:p>
          <a:p>
            <a:pPr lvl="1">
              <a:lnSpc>
                <a:spcPct val="120000"/>
              </a:lnSpc>
            </a:pPr>
            <a:r>
              <a:rPr lang="en-US" altLang="en-US" sz="2000" i="1" dirty="0">
                <a:solidFill>
                  <a:srgbClr val="C00000"/>
                </a:solidFill>
              </a:rPr>
              <a:t>(2 x </a:t>
            </a:r>
            <a:r>
              <a:rPr lang="en-US" altLang="en-US" sz="2000" i="1" dirty="0" err="1">
                <a:solidFill>
                  <a:srgbClr val="C00000"/>
                </a:solidFill>
              </a:rPr>
              <a:t>SSNIP</a:t>
            </a:r>
            <a:r>
              <a:rPr lang="en-US" altLang="en-US" sz="2000" i="1" dirty="0">
                <a:solidFill>
                  <a:srgbClr val="C00000"/>
                </a:solidFill>
              </a:rPr>
              <a:t>)/(2 x SSNIP + Margin</a:t>
            </a:r>
            <a:r>
              <a:rPr lang="en-US" altLang="en-US" sz="2000" dirty="0">
                <a:solidFill>
                  <a:srgbClr val="C00000"/>
                </a:solidFill>
              </a:rPr>
              <a:t>) </a:t>
            </a:r>
            <a:r>
              <a:rPr lang="en-US" altLang="en-US" sz="2000" dirty="0"/>
              <a:t>= 2 x 5%/(2 x 5% + 30%) = 10/40 = </a:t>
            </a:r>
            <a:r>
              <a:rPr lang="en-US" altLang="en-US" sz="2000" dirty="0">
                <a:solidFill>
                  <a:srgbClr val="C00000"/>
                </a:solidFill>
              </a:rPr>
              <a:t>25%</a:t>
            </a:r>
          </a:p>
          <a:p>
            <a:pPr marL="457200" lvl="1" indent="0">
              <a:lnSpc>
                <a:spcPct val="120000"/>
              </a:lnSpc>
              <a:buNone/>
            </a:pPr>
            <a:r>
              <a:rPr lang="en-US" sz="2000" b="1" dirty="0">
                <a:solidFill>
                  <a:srgbClr val="00B0F0"/>
                </a:solidFill>
              </a:rPr>
              <a:t>                                  </a:t>
            </a:r>
            <a:r>
              <a:rPr lang="en-US" sz="2000" b="1" dirty="0">
                <a:solidFill>
                  <a:srgbClr val="00B0F0"/>
                </a:solidFill>
                <a:highlight>
                  <a:srgbClr val="FFFF00"/>
                </a:highlight>
              </a:rPr>
              <a:t>RP  =33% &gt; </a:t>
            </a:r>
            <a:r>
              <a:rPr lang="en-US" altLang="en-US" sz="2000" b="1" i="1" dirty="0">
                <a:solidFill>
                  <a:srgbClr val="00B0F0"/>
                </a:solidFill>
                <a:highlight>
                  <a:srgbClr val="FFFF00"/>
                </a:highlight>
              </a:rPr>
              <a:t>25%</a:t>
            </a:r>
            <a:endParaRPr lang="en-US" altLang="en-US" sz="2000" b="1" dirty="0">
              <a:solidFill>
                <a:srgbClr val="00B0F0"/>
              </a:solidFill>
              <a:highlight>
                <a:srgbClr val="FFFF00"/>
              </a:highlight>
            </a:endParaRPr>
          </a:p>
          <a:p>
            <a:pPr lvl="1">
              <a:lnSpc>
                <a:spcPct val="120000"/>
              </a:lnSpc>
            </a:pPr>
            <a:r>
              <a:rPr lang="en-US" altLang="en-US" sz="2000" b="1" dirty="0">
                <a:solidFill>
                  <a:srgbClr val="C00000"/>
                </a:solidFill>
              </a:rPr>
              <a:t>Thus, </a:t>
            </a:r>
            <a:r>
              <a:rPr lang="en-US" altLang="en-US" sz="2000" b="1" dirty="0" err="1">
                <a:solidFill>
                  <a:srgbClr val="C00000"/>
                </a:solidFill>
              </a:rPr>
              <a:t>WF</a:t>
            </a:r>
            <a:r>
              <a:rPr lang="en-US" altLang="en-US" sz="2000" b="1" dirty="0">
                <a:solidFill>
                  <a:srgbClr val="C00000"/>
                </a:solidFill>
              </a:rPr>
              <a:t> and WO by themselves comprise a relevant market </a:t>
            </a:r>
            <a:endParaRPr lang="en-US" altLang="en-US" sz="1200" b="1" dirty="0">
              <a:solidFill>
                <a:srgbClr val="C00000"/>
              </a:solidFill>
            </a:endParaRPr>
          </a:p>
          <a:p>
            <a:pPr marL="0" indent="0">
              <a:lnSpc>
                <a:spcPct val="120000"/>
              </a:lnSpc>
              <a:buNone/>
            </a:pPr>
            <a:endParaRPr lang="en-US" altLang="en-US" sz="1600" i="1" dirty="0"/>
          </a:p>
        </p:txBody>
      </p:sp>
      <p:sp>
        <p:nvSpPr>
          <p:cNvPr id="3994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4AB19103-3E6F-46D1-A583-2D09DB03D7F2}" type="slidenum">
              <a:rPr lang="en-US" altLang="en-US" sz="1400" smtClean="0"/>
              <a:pPr>
                <a:spcBef>
                  <a:spcPct val="0"/>
                </a:spcBef>
                <a:buFontTx/>
                <a:buNone/>
              </a:pPr>
              <a:t>5</a:t>
            </a:fld>
            <a:endParaRPr lang="en-US" altLang="en-US" sz="1400"/>
          </a:p>
        </p:txBody>
      </p:sp>
      <p:sp>
        <p:nvSpPr>
          <p:cNvPr id="3" name="TextBox 2">
            <a:extLst>
              <a:ext uri="{FF2B5EF4-FFF2-40B4-BE49-F238E27FC236}">
                <a16:creationId xmlns:a16="http://schemas.microsoft.com/office/drawing/2014/main" id="{A1555844-1B79-46D1-922F-336065E588DE}"/>
              </a:ext>
            </a:extLst>
          </p:cNvPr>
          <p:cNvSpPr txBox="1"/>
          <p:nvPr/>
        </p:nvSpPr>
        <p:spPr>
          <a:xfrm>
            <a:off x="1606289" y="1181156"/>
            <a:ext cx="7628248" cy="646331"/>
          </a:xfrm>
          <a:prstGeom prst="rect">
            <a:avLst/>
          </a:prstGeom>
          <a:noFill/>
          <a:ln w="38100">
            <a:solidFill>
              <a:srgbClr val="C00000"/>
            </a:solidFill>
          </a:ln>
        </p:spPr>
        <p:txBody>
          <a:bodyPr wrap="square" rtlCol="0">
            <a:spAutoFit/>
          </a:bodyPr>
          <a:lstStyle/>
          <a:p>
            <a:pPr algn="ctr"/>
            <a:r>
              <a:rPr lang="en-US" altLang="en-US" b="1" i="1" dirty="0">
                <a:solidFill>
                  <a:srgbClr val="C00000"/>
                </a:solidFill>
                <a:highlight>
                  <a:srgbClr val="FFFF00"/>
                </a:highlight>
              </a:rPr>
              <a:t>Is  RP &gt; (2 </a:t>
            </a:r>
            <a:r>
              <a:rPr lang="en-US" altLang="en-US" sz="1600" b="1" i="1" dirty="0">
                <a:solidFill>
                  <a:srgbClr val="C00000"/>
                </a:solidFill>
                <a:highlight>
                  <a:srgbClr val="FFFF00"/>
                </a:highlight>
              </a:rPr>
              <a:t>x</a:t>
            </a:r>
            <a:r>
              <a:rPr lang="en-US" altLang="en-US" b="1" i="1" dirty="0">
                <a:solidFill>
                  <a:srgbClr val="C00000"/>
                </a:solidFill>
                <a:highlight>
                  <a:srgbClr val="FFFF00"/>
                </a:highlight>
              </a:rPr>
              <a:t> </a:t>
            </a:r>
            <a:r>
              <a:rPr lang="en-US" altLang="en-US" b="1" i="1" dirty="0" err="1">
                <a:solidFill>
                  <a:srgbClr val="C00000"/>
                </a:solidFill>
                <a:highlight>
                  <a:srgbClr val="FFFF00"/>
                </a:highlight>
              </a:rPr>
              <a:t>SSNIP</a:t>
            </a:r>
            <a:r>
              <a:rPr lang="en-US" altLang="en-US" b="1" i="1" dirty="0">
                <a:solidFill>
                  <a:srgbClr val="C00000"/>
                </a:solidFill>
                <a:highlight>
                  <a:srgbClr val="FFFF00"/>
                </a:highlight>
              </a:rPr>
              <a:t>)/(2 </a:t>
            </a:r>
            <a:r>
              <a:rPr lang="en-US" altLang="en-US" sz="1600" b="1" i="1" dirty="0">
                <a:solidFill>
                  <a:srgbClr val="C00000"/>
                </a:solidFill>
                <a:highlight>
                  <a:srgbClr val="FFFF00"/>
                </a:highlight>
              </a:rPr>
              <a:t>x</a:t>
            </a:r>
            <a:r>
              <a:rPr lang="en-US" altLang="en-US" b="1" i="1" dirty="0">
                <a:solidFill>
                  <a:srgbClr val="C00000"/>
                </a:solidFill>
                <a:highlight>
                  <a:srgbClr val="FFFF00"/>
                </a:highlight>
              </a:rPr>
              <a:t> SSNIP + Margin</a:t>
            </a:r>
            <a:r>
              <a:rPr lang="en-US" altLang="en-US" b="1" dirty="0">
                <a:solidFill>
                  <a:srgbClr val="C00000"/>
                </a:solidFill>
                <a:highlight>
                  <a:srgbClr val="FFFF00"/>
                </a:highlight>
              </a:rPr>
              <a:t>) ??</a:t>
            </a:r>
          </a:p>
          <a:p>
            <a:pPr algn="ctr"/>
            <a:r>
              <a:rPr lang="en-US" altLang="en-US" b="1" dirty="0">
                <a:solidFill>
                  <a:srgbClr val="C00000"/>
                </a:solidFill>
              </a:rPr>
              <a:t>If so, then the group of firms comprises a relevant market under the HMT</a:t>
            </a:r>
          </a:p>
        </p:txBody>
      </p:sp>
      <p:cxnSp>
        <p:nvCxnSpPr>
          <p:cNvPr id="6" name="Straight Arrow Connector 5">
            <a:extLst>
              <a:ext uri="{FF2B5EF4-FFF2-40B4-BE49-F238E27FC236}">
                <a16:creationId xmlns:a16="http://schemas.microsoft.com/office/drawing/2014/main" id="{A5C7FFCD-AD95-4105-8184-B859E8C89622}"/>
              </a:ext>
            </a:extLst>
          </p:cNvPr>
          <p:cNvCxnSpPr>
            <a:cxnSpLocks/>
          </p:cNvCxnSpPr>
          <p:nvPr/>
        </p:nvCxnSpPr>
        <p:spPr>
          <a:xfrm flipH="1">
            <a:off x="7172960" y="4998720"/>
            <a:ext cx="1341121" cy="3149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CF001B7-D19A-4A48-91F6-028076D80357}"/>
              </a:ext>
            </a:extLst>
          </p:cNvPr>
          <p:cNvSpPr txBox="1"/>
          <p:nvPr/>
        </p:nvSpPr>
        <p:spPr>
          <a:xfrm>
            <a:off x="8670530" y="3599353"/>
            <a:ext cx="3263803" cy="2862322"/>
          </a:xfrm>
          <a:prstGeom prst="rect">
            <a:avLst/>
          </a:prstGeom>
          <a:solidFill>
            <a:srgbClr val="FFC000"/>
          </a:solidFill>
          <a:ln w="38100">
            <a:solidFill>
              <a:srgbClr val="0070C0"/>
            </a:solidFill>
          </a:ln>
        </p:spPr>
        <p:txBody>
          <a:bodyPr wrap="square" rtlCol="0">
            <a:spAutoFit/>
          </a:bodyPr>
          <a:lstStyle/>
          <a:p>
            <a:r>
              <a:rPr lang="en-US" altLang="en-US" sz="1800" b="1" dirty="0">
                <a:solidFill>
                  <a:srgbClr val="0070C0"/>
                </a:solidFill>
              </a:rPr>
              <a:t>          </a:t>
            </a:r>
            <a:r>
              <a:rPr lang="en-US" altLang="en-US" sz="1800" b="1" u="sng" dirty="0">
                <a:solidFill>
                  <a:srgbClr val="0070C0"/>
                </a:solidFill>
              </a:rPr>
              <a:t>Important Fact</a:t>
            </a:r>
            <a:br>
              <a:rPr lang="en-US" altLang="en-US" sz="1800" b="1" dirty="0">
                <a:solidFill>
                  <a:srgbClr val="0070C0"/>
                </a:solidFill>
              </a:rPr>
            </a:br>
            <a:r>
              <a:rPr lang="en-US" altLang="en-US" sz="1800" b="1" dirty="0">
                <a:solidFill>
                  <a:srgbClr val="0070C0"/>
                </a:solidFill>
              </a:rPr>
              <a:t>These 2 firms by themselves comprise  relevant market –despite the fact that </a:t>
            </a:r>
            <a:r>
              <a:rPr lang="en-US" altLang="en-US" sz="1800" b="1" i="1" dirty="0">
                <a:solidFill>
                  <a:srgbClr val="0070C0"/>
                </a:solidFill>
              </a:rPr>
              <a:t>twice as many </a:t>
            </a:r>
            <a:r>
              <a:rPr lang="en-US" altLang="en-US" sz="1800" b="1" dirty="0">
                <a:solidFill>
                  <a:srgbClr val="0070C0"/>
                </a:solidFill>
              </a:rPr>
              <a:t>WO customers substituted to conventional stores rather than to WO.  </a:t>
            </a:r>
          </a:p>
          <a:p>
            <a:endParaRPr lang="en-US" altLang="en-US" b="1" dirty="0">
              <a:solidFill>
                <a:srgbClr val="0070C0"/>
              </a:solidFill>
            </a:endParaRPr>
          </a:p>
          <a:p>
            <a:r>
              <a:rPr lang="en-US" altLang="en-US" sz="1800" b="1" dirty="0">
                <a:solidFill>
                  <a:srgbClr val="C00000"/>
                </a:solidFill>
              </a:rPr>
              <a:t>This fact is surprising to many lawyers.</a:t>
            </a:r>
          </a:p>
        </p:txBody>
      </p:sp>
      <p:sp>
        <p:nvSpPr>
          <p:cNvPr id="2" name="TextBox 1">
            <a:extLst>
              <a:ext uri="{FF2B5EF4-FFF2-40B4-BE49-F238E27FC236}">
                <a16:creationId xmlns:a16="http://schemas.microsoft.com/office/drawing/2014/main" id="{379AC0E4-3A67-4B42-ACB0-D817BC42E691}"/>
              </a:ext>
            </a:extLst>
          </p:cNvPr>
          <p:cNvSpPr txBox="1"/>
          <p:nvPr/>
        </p:nvSpPr>
        <p:spPr>
          <a:xfrm>
            <a:off x="92468" y="6211669"/>
            <a:ext cx="6277510" cy="646331"/>
          </a:xfrm>
          <a:prstGeom prst="rect">
            <a:avLst/>
          </a:prstGeom>
          <a:noFill/>
          <a:ln w="12700">
            <a:solidFill>
              <a:srgbClr val="0070C0"/>
            </a:solidFill>
          </a:ln>
        </p:spPr>
        <p:txBody>
          <a:bodyPr wrap="square">
            <a:spAutoFit/>
          </a:bodyPr>
          <a:lstStyle/>
          <a:p>
            <a:r>
              <a:rPr lang="en-US" altLang="en-US" b="1" i="1" dirty="0">
                <a:solidFill>
                  <a:srgbClr val="0070C0"/>
                </a:solidFill>
              </a:rPr>
              <a:t>*</a:t>
            </a:r>
            <a:r>
              <a:rPr lang="en-US" altLang="en-US" sz="1400" b="1" i="1" dirty="0">
                <a:solidFill>
                  <a:srgbClr val="0070C0"/>
                </a:solidFill>
              </a:rPr>
              <a:t>N</a:t>
            </a:r>
            <a:r>
              <a:rPr lang="en-US" altLang="en-US" b="1" i="1" dirty="0">
                <a:solidFill>
                  <a:srgbClr val="0070C0"/>
                </a:solidFill>
              </a:rPr>
              <a:t>ote: This formula actually was used by the FTC’s expert, </a:t>
            </a:r>
            <a:br>
              <a:rPr lang="en-US" altLang="en-US" b="1" i="1" dirty="0">
                <a:solidFill>
                  <a:srgbClr val="0070C0"/>
                </a:solidFill>
              </a:rPr>
            </a:br>
            <a:r>
              <a:rPr lang="en-US" altLang="en-US" b="1" i="1" dirty="0">
                <a:solidFill>
                  <a:srgbClr val="0070C0"/>
                </a:solidFill>
              </a:rPr>
              <a:t>but was ignored by the court.</a:t>
            </a:r>
            <a:endParaRPr lang="en-US" altLang="en-US" b="1" dirty="0">
              <a:solidFill>
                <a:srgbClr val="0070C0"/>
              </a:solidFill>
            </a:endParaRPr>
          </a:p>
        </p:txBody>
      </p:sp>
    </p:spTree>
    <p:extLst>
      <p:ext uri="{BB962C8B-B14F-4D97-AF65-F5344CB8AC3E}">
        <p14:creationId xmlns:p14="http://schemas.microsoft.com/office/powerpoint/2010/main" val="42445506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EBB89-757E-407B-B53E-77EE259923D3}"/>
              </a:ext>
            </a:extLst>
          </p:cNvPr>
          <p:cNvSpPr>
            <a:spLocks noGrp="1"/>
          </p:cNvSpPr>
          <p:nvPr>
            <p:ph type="title"/>
          </p:nvPr>
        </p:nvSpPr>
        <p:spPr/>
        <p:txBody>
          <a:bodyPr/>
          <a:lstStyle/>
          <a:p>
            <a:r>
              <a:rPr lang="en-US" dirty="0"/>
              <a:t>Possible Facts to Investigate: </a:t>
            </a:r>
            <a:br>
              <a:rPr lang="en-US" dirty="0"/>
            </a:br>
            <a:r>
              <a:rPr lang="en-US" i="1" dirty="0"/>
              <a:t>All </a:t>
            </a:r>
            <a:r>
              <a:rPr lang="en-US" dirty="0" err="1"/>
              <a:t>Ceder</a:t>
            </a:r>
            <a:r>
              <a:rPr lang="en-US" dirty="0"/>
              <a:t> Lake vs </a:t>
            </a:r>
            <a:r>
              <a:rPr lang="en-US" i="1" dirty="0"/>
              <a:t>South </a:t>
            </a:r>
            <a:r>
              <a:rPr lang="en-US" dirty="0" err="1"/>
              <a:t>Ceder</a:t>
            </a:r>
            <a:r>
              <a:rPr lang="en-US" dirty="0"/>
              <a:t> Lake</a:t>
            </a:r>
          </a:p>
        </p:txBody>
      </p:sp>
      <p:sp>
        <p:nvSpPr>
          <p:cNvPr id="3" name="Content Placeholder 2">
            <a:extLst>
              <a:ext uri="{FF2B5EF4-FFF2-40B4-BE49-F238E27FC236}">
                <a16:creationId xmlns:a16="http://schemas.microsoft.com/office/drawing/2014/main" id="{80A9F15A-1981-4191-9C79-671123B17F86}"/>
              </a:ext>
            </a:extLst>
          </p:cNvPr>
          <p:cNvSpPr>
            <a:spLocks noGrp="1"/>
          </p:cNvSpPr>
          <p:nvPr>
            <p:ph idx="1"/>
          </p:nvPr>
        </p:nvSpPr>
        <p:spPr>
          <a:xfrm>
            <a:off x="838200" y="1825625"/>
            <a:ext cx="10515600" cy="4839126"/>
          </a:xfrm>
        </p:spPr>
        <p:txBody>
          <a:bodyPr>
            <a:normAutofit fontScale="70000" lnSpcReduction="20000"/>
          </a:bodyPr>
          <a:lstStyle/>
          <a:p>
            <a:r>
              <a:rPr lang="en-US" dirty="0"/>
              <a:t>Is the skiing similar in SCL and NCL, or for example, does one area cater to experts and the other novices, or one focuses on snowboarders and the other on skiers?  </a:t>
            </a:r>
          </a:p>
          <a:p>
            <a:pPr lvl="0"/>
            <a:r>
              <a:rPr lang="en-US" dirty="0"/>
              <a:t>Do skiers staying at hotels in SCL, mainly ski at one of these two resorts?   Do skiers staying at hotels in NCL mainly ski in the north, and vice versa?</a:t>
            </a:r>
          </a:p>
          <a:p>
            <a:pPr lvl="0"/>
            <a:r>
              <a:rPr lang="en-US" dirty="0"/>
              <a:t>Do repeat visitors tend to always to SCL or NCL, rather than switch around?</a:t>
            </a:r>
          </a:p>
          <a:p>
            <a:pPr lvl="0"/>
            <a:r>
              <a:rPr lang="en-US" dirty="0"/>
              <a:t>Do HS and SA focus marketing and pricing against one another or focus mostly on the northern resorts?   </a:t>
            </a:r>
          </a:p>
          <a:p>
            <a:pPr lvl="0"/>
            <a:r>
              <a:rPr lang="en-US" dirty="0"/>
              <a:t>Are prices of lift tickets similar for SCL and NCL, and similar for HS and SA?  For example, might it be that tickets for HS are equal to the prices for one or more of the NCL facilities while prices for SA are equal or closer to the prices of the other NCL facilities?</a:t>
            </a:r>
          </a:p>
          <a:p>
            <a:pPr lvl="0"/>
            <a:r>
              <a:rPr lang="en-US" dirty="0"/>
              <a:t>Do HS and SA respond to each other’s prices?  Do they respond more to each other’s prices than to the prices of the northern CL facilities?  </a:t>
            </a:r>
          </a:p>
          <a:p>
            <a:pPr lvl="0"/>
            <a:r>
              <a:rPr lang="en-US" dirty="0"/>
              <a:t>What does market research say about the substitution patterns?  Have there been consumer surveys?  </a:t>
            </a:r>
          </a:p>
          <a:p>
            <a:pPr lvl="0"/>
            <a:r>
              <a:rPr lang="en-US" dirty="0"/>
              <a:t>If HS raised prices, would it lose most of its customers to SA, to the NCL firms, or would it also lose a lot to other ski resorts in Colorado and elsewhere?</a:t>
            </a:r>
          </a:p>
          <a:p>
            <a:pPr lvl="0"/>
            <a:r>
              <a:rPr lang="en-US" dirty="0"/>
              <a:t>Are there any natural experiments that might indicate significant head to head competition?  </a:t>
            </a:r>
          </a:p>
          <a:p>
            <a:pPr marL="0" indent="0">
              <a:buNone/>
            </a:pPr>
            <a:endParaRPr lang="en-US" dirty="0"/>
          </a:p>
        </p:txBody>
      </p:sp>
    </p:spTree>
    <p:extLst>
      <p:ext uri="{BB962C8B-B14F-4D97-AF65-F5344CB8AC3E}">
        <p14:creationId xmlns:p14="http://schemas.microsoft.com/office/powerpoint/2010/main" val="5485712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9805A-7999-4776-82C6-A7D538185149}"/>
              </a:ext>
            </a:extLst>
          </p:cNvPr>
          <p:cNvSpPr>
            <a:spLocks noGrp="1"/>
          </p:cNvSpPr>
          <p:nvPr>
            <p:ph type="title"/>
          </p:nvPr>
        </p:nvSpPr>
        <p:spPr/>
        <p:txBody>
          <a:bodyPr/>
          <a:lstStyle/>
          <a:p>
            <a:r>
              <a:rPr lang="en-US" dirty="0"/>
              <a:t>Some Relevant Facts: </a:t>
            </a:r>
            <a:br>
              <a:rPr lang="en-US" dirty="0"/>
            </a:br>
            <a:r>
              <a:rPr lang="en-US" dirty="0"/>
              <a:t>Re South CL v All CL</a:t>
            </a:r>
          </a:p>
        </p:txBody>
      </p:sp>
      <p:sp>
        <p:nvSpPr>
          <p:cNvPr id="3" name="Content Placeholder 2">
            <a:extLst>
              <a:ext uri="{FF2B5EF4-FFF2-40B4-BE49-F238E27FC236}">
                <a16:creationId xmlns:a16="http://schemas.microsoft.com/office/drawing/2014/main" id="{1D6C2A67-FE3B-47E7-8A9D-7DD4DDA8199E}"/>
              </a:ext>
            </a:extLst>
          </p:cNvPr>
          <p:cNvSpPr>
            <a:spLocks noGrp="1"/>
          </p:cNvSpPr>
          <p:nvPr>
            <p:ph idx="1"/>
          </p:nvPr>
        </p:nvSpPr>
        <p:spPr/>
        <p:txBody>
          <a:bodyPr>
            <a:normAutofit fontScale="77500" lnSpcReduction="20000"/>
          </a:bodyPr>
          <a:lstStyle/>
          <a:p>
            <a:r>
              <a:rPr lang="en-US" dirty="0"/>
              <a:t>Only half the skiers on the south mountains stay at hotels in the south, so those who stay in the north might be likely to substitute to the NCL resorts.  </a:t>
            </a:r>
          </a:p>
          <a:p>
            <a:r>
              <a:rPr lang="en-US" dirty="0"/>
              <a:t>The estimated diversion ratio from Ski America to High Ski was 33%.  (These estimates came from a natural experiment when Ski America was shut down for part of a season.)  The facts also report that the diversion ratio from Ski America to High Ski also is about 33%, although the source of that evidence was not reported.  </a:t>
            </a:r>
          </a:p>
          <a:p>
            <a:r>
              <a:rPr lang="en-US" dirty="0"/>
              <a:t>Diversions of 33% might be seen as surprisingly low.  But the other 67% may have gone to the northern resorts.  Or it might be that a substantial fraction of potential customers went to other ski resorts other than </a:t>
            </a:r>
            <a:r>
              <a:rPr lang="en-US" dirty="0" err="1"/>
              <a:t>Ceder</a:t>
            </a:r>
            <a:r>
              <a:rPr lang="en-US" dirty="0"/>
              <a:t> Lake.   </a:t>
            </a:r>
          </a:p>
          <a:p>
            <a:r>
              <a:rPr lang="en-US" b="1" dirty="0"/>
              <a:t>But, the HMGs stress that diversion above 50% is not required for there to be a competitive problem. </a:t>
            </a:r>
            <a:r>
              <a:rPr lang="en-US" dirty="0"/>
              <a:t> The HMGs also stress that there can be a competitive problem even if the merging firms are not each other’s closest substitute</a:t>
            </a:r>
            <a:r>
              <a:rPr lang="en-US" dirty="0">
                <a:solidFill>
                  <a:srgbClr val="C00000"/>
                </a:solidFill>
              </a:rPr>
              <a:t>.</a:t>
            </a:r>
          </a:p>
          <a:p>
            <a:r>
              <a:rPr lang="en-US" dirty="0">
                <a:solidFill>
                  <a:srgbClr val="C00000"/>
                </a:solidFill>
              </a:rPr>
              <a:t>This data could be used to implement the recapture percentage approach to the HMT</a:t>
            </a:r>
          </a:p>
          <a:p>
            <a:pPr marL="0" indent="0">
              <a:buNone/>
            </a:pPr>
            <a:br>
              <a:rPr lang="en-US" dirty="0"/>
            </a:br>
            <a:endParaRPr lang="en-US" dirty="0"/>
          </a:p>
        </p:txBody>
      </p:sp>
    </p:spTree>
    <p:extLst>
      <p:ext uri="{BB962C8B-B14F-4D97-AF65-F5344CB8AC3E}">
        <p14:creationId xmlns:p14="http://schemas.microsoft.com/office/powerpoint/2010/main" val="24043793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8C1DA-28B9-4C03-8EC4-23FCB2456E25}"/>
              </a:ext>
            </a:extLst>
          </p:cNvPr>
          <p:cNvSpPr>
            <a:spLocks noGrp="1"/>
          </p:cNvSpPr>
          <p:nvPr>
            <p:ph type="title"/>
          </p:nvPr>
        </p:nvSpPr>
        <p:spPr/>
        <p:txBody>
          <a:bodyPr/>
          <a:lstStyle/>
          <a:p>
            <a:r>
              <a:rPr lang="en-US" dirty="0"/>
              <a:t>Applying the Recapture Percentage Test</a:t>
            </a:r>
          </a:p>
        </p:txBody>
      </p:sp>
      <p:sp>
        <p:nvSpPr>
          <p:cNvPr id="3" name="Content Placeholder 2">
            <a:extLst>
              <a:ext uri="{FF2B5EF4-FFF2-40B4-BE49-F238E27FC236}">
                <a16:creationId xmlns:a16="http://schemas.microsoft.com/office/drawing/2014/main" id="{66EB6778-C643-4588-87D3-8256C4846F10}"/>
              </a:ext>
            </a:extLst>
          </p:cNvPr>
          <p:cNvSpPr>
            <a:spLocks noGrp="1"/>
          </p:cNvSpPr>
          <p:nvPr>
            <p:ph idx="1"/>
          </p:nvPr>
        </p:nvSpPr>
        <p:spPr/>
        <p:txBody>
          <a:bodyPr>
            <a:normAutofit fontScale="70000" lnSpcReduction="20000"/>
          </a:bodyPr>
          <a:lstStyle/>
          <a:p>
            <a:r>
              <a:rPr lang="en-US" dirty="0"/>
              <a:t>The 33% DRs would imply that a South CL resort market definition would satisfy the RP version HMT, given the 40% margin.   </a:t>
            </a:r>
          </a:p>
          <a:p>
            <a:r>
              <a:rPr lang="en-US" dirty="0"/>
              <a:t>The two facilities would satisfy the HMT if: </a:t>
            </a:r>
            <a:br>
              <a:rPr lang="en-US" dirty="0"/>
            </a:br>
            <a:r>
              <a:rPr lang="en-US" dirty="0"/>
              <a:t> </a:t>
            </a:r>
          </a:p>
          <a:p>
            <a:pPr marL="0" indent="0">
              <a:buNone/>
            </a:pPr>
            <a:r>
              <a:rPr lang="en-US" b="1" i="1" dirty="0"/>
              <a:t>			RP &gt; 2 x SSNIP/(2 x SSNIP + Margin</a:t>
            </a:r>
            <a:r>
              <a:rPr lang="en-US" b="1" dirty="0"/>
              <a:t>) </a:t>
            </a:r>
            <a:br>
              <a:rPr lang="en-US" b="1" dirty="0"/>
            </a:br>
            <a:endParaRPr lang="en-US" dirty="0"/>
          </a:p>
          <a:p>
            <a:r>
              <a:rPr lang="en-US" dirty="0"/>
              <a:t>For SSNIP = 5% and Margin = 40%, the right hand side (RHS) is: </a:t>
            </a:r>
          </a:p>
          <a:p>
            <a:endParaRPr lang="en-US" dirty="0"/>
          </a:p>
          <a:p>
            <a:pPr marL="0" indent="0">
              <a:buNone/>
            </a:pPr>
            <a:r>
              <a:rPr lang="en-US" b="1" dirty="0"/>
              <a:t>	RHS = </a:t>
            </a:r>
            <a:r>
              <a:rPr lang="en-US" b="1" i="1" dirty="0"/>
              <a:t>2 x SSNIP/(2 x SSNIP + Margin</a:t>
            </a:r>
            <a:r>
              <a:rPr lang="en-US" b="1" dirty="0"/>
              <a:t>) = 2 x 5%/[2 x5% + 40%] = 10/50 = 20%</a:t>
            </a:r>
            <a:br>
              <a:rPr lang="en-US" b="1" dirty="0"/>
            </a:br>
            <a:endParaRPr lang="en-US" dirty="0"/>
          </a:p>
          <a:p>
            <a:r>
              <a:rPr lang="en-US" b="1" dirty="0">
                <a:solidFill>
                  <a:srgbClr val="C00000"/>
                </a:solidFill>
              </a:rPr>
              <a:t>Estimated 33% diversion to each other implies RP = 33%, which exceeds RHS = 20%</a:t>
            </a:r>
            <a:br>
              <a:rPr lang="en-US" b="1" dirty="0">
                <a:solidFill>
                  <a:srgbClr val="C00000"/>
                </a:solidFill>
              </a:rPr>
            </a:br>
            <a:endParaRPr lang="en-US" dirty="0">
              <a:solidFill>
                <a:srgbClr val="C00000"/>
              </a:solidFill>
            </a:endParaRPr>
          </a:p>
          <a:p>
            <a:pPr marL="0" indent="0">
              <a:buNone/>
            </a:pPr>
            <a:r>
              <a:rPr lang="en-US" b="1" dirty="0">
                <a:solidFill>
                  <a:srgbClr val="C00000"/>
                </a:solidFill>
              </a:rPr>
              <a:t>		           </a:t>
            </a:r>
            <a:r>
              <a:rPr lang="en-US" b="1" dirty="0">
                <a:solidFill>
                  <a:srgbClr val="C00000"/>
                </a:solidFill>
                <a:highlight>
                  <a:srgbClr val="FFFF00"/>
                </a:highlight>
              </a:rPr>
              <a:t>RP &gt; RHS </a:t>
            </a:r>
            <a:r>
              <a:rPr lang="en-US" b="1" dirty="0">
                <a:solidFill>
                  <a:srgbClr val="C00000"/>
                </a:solidFill>
                <a:highlight>
                  <a:srgbClr val="FFFF00"/>
                </a:highlight>
                <a:sym typeface="Wingdings" panose="05000000000000000000" pitchFamily="2" charset="2"/>
              </a:rPr>
              <a:t> </a:t>
            </a:r>
            <a:r>
              <a:rPr lang="en-US" b="1" dirty="0">
                <a:solidFill>
                  <a:srgbClr val="C00000"/>
                </a:solidFill>
                <a:highlight>
                  <a:srgbClr val="FFFF00"/>
                </a:highlight>
              </a:rPr>
              <a:t>HMT is satisfied</a:t>
            </a:r>
            <a:r>
              <a:rPr lang="en-US" b="1" dirty="0">
                <a:solidFill>
                  <a:srgbClr val="C00000"/>
                </a:solidFill>
              </a:rPr>
              <a:t>. </a:t>
            </a:r>
            <a:endParaRPr lang="en-US" dirty="0">
              <a:solidFill>
                <a:srgbClr val="C00000"/>
              </a:solidFill>
            </a:endParaRPr>
          </a:p>
          <a:p>
            <a:pPr marL="0" indent="0">
              <a:buNone/>
            </a:pPr>
            <a:endParaRPr lang="en-US" dirty="0"/>
          </a:p>
        </p:txBody>
      </p:sp>
    </p:spTree>
    <p:extLst>
      <p:ext uri="{BB962C8B-B14F-4D97-AF65-F5344CB8AC3E}">
        <p14:creationId xmlns:p14="http://schemas.microsoft.com/office/powerpoint/2010/main" val="3182688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FEF05-363F-43EB-9F91-B5045AD357CA}"/>
              </a:ext>
            </a:extLst>
          </p:cNvPr>
          <p:cNvSpPr>
            <a:spLocks noGrp="1"/>
          </p:cNvSpPr>
          <p:nvPr>
            <p:ph type="title"/>
          </p:nvPr>
        </p:nvSpPr>
        <p:spPr>
          <a:xfrm>
            <a:off x="725078" y="-432069"/>
            <a:ext cx="10515600" cy="1325563"/>
          </a:xfrm>
        </p:spPr>
        <p:txBody>
          <a:bodyPr/>
          <a:lstStyle/>
          <a:p>
            <a:r>
              <a:rPr lang="en-US" dirty="0"/>
              <a:t>Possible Rebuttals to the Evidence</a:t>
            </a:r>
          </a:p>
        </p:txBody>
      </p:sp>
      <p:sp>
        <p:nvSpPr>
          <p:cNvPr id="3" name="Content Placeholder 2">
            <a:extLst>
              <a:ext uri="{FF2B5EF4-FFF2-40B4-BE49-F238E27FC236}">
                <a16:creationId xmlns:a16="http://schemas.microsoft.com/office/drawing/2014/main" id="{18C51F18-74CE-4D20-93F1-E99F76E96D7C}"/>
              </a:ext>
            </a:extLst>
          </p:cNvPr>
          <p:cNvSpPr>
            <a:spLocks noGrp="1"/>
          </p:cNvSpPr>
          <p:nvPr>
            <p:ph idx="1"/>
          </p:nvPr>
        </p:nvSpPr>
        <p:spPr>
          <a:xfrm>
            <a:off x="725078" y="893494"/>
            <a:ext cx="10515600" cy="5943599"/>
          </a:xfrm>
        </p:spPr>
        <p:txBody>
          <a:bodyPr>
            <a:normAutofit fontScale="62500" lnSpcReduction="20000"/>
          </a:bodyPr>
          <a:lstStyle/>
          <a:p>
            <a:r>
              <a:rPr lang="en-US" sz="3800" b="1" u="sng" dirty="0"/>
              <a:t>Recapture Percentage</a:t>
            </a:r>
            <a:r>
              <a:rPr lang="en-US" sz="3800" b="1" dirty="0"/>
              <a:t> </a:t>
            </a:r>
            <a:endParaRPr lang="en-US" b="1" dirty="0"/>
          </a:p>
          <a:p>
            <a:pPr marL="457200" lvl="1" indent="0">
              <a:buNone/>
            </a:pPr>
            <a:r>
              <a:rPr lang="en-US" sz="3200" b="1" i="1" u="sng" dirty="0">
                <a:solidFill>
                  <a:srgbClr val="0070C0"/>
                </a:solidFill>
              </a:rPr>
              <a:t>Perhaps there were other changes in the market at the same time not controlled for </a:t>
            </a:r>
            <a:endParaRPr lang="en-US" sz="3200" b="1" i="1" dirty="0">
              <a:solidFill>
                <a:srgbClr val="0070C0"/>
              </a:solidFill>
            </a:endParaRPr>
          </a:p>
          <a:p>
            <a:pPr lvl="1"/>
            <a:r>
              <a:rPr lang="en-US" sz="2900" dirty="0"/>
              <a:t>What if HS had just upgraded its facilities.  </a:t>
            </a:r>
          </a:p>
          <a:p>
            <a:pPr lvl="1"/>
            <a:r>
              <a:rPr lang="en-US" sz="2900" dirty="0"/>
              <a:t>What if the northern slopes also were having temporary “issues” that made them less desirable at the time?  </a:t>
            </a:r>
          </a:p>
          <a:p>
            <a:pPr lvl="1"/>
            <a:r>
              <a:rPr lang="en-US" sz="2900" dirty="0"/>
              <a:t>What if the study did not properly control for people who went skiing outside Colorado or snorkeling?  </a:t>
            </a:r>
            <a:br>
              <a:rPr lang="en-US" sz="2900" dirty="0"/>
            </a:br>
            <a:endParaRPr lang="en-US" sz="2900" dirty="0"/>
          </a:p>
          <a:p>
            <a:pPr marL="457200" lvl="1" indent="0">
              <a:buNone/>
            </a:pPr>
            <a:r>
              <a:rPr lang="en-US" sz="3200" b="1" i="1" u="sng" dirty="0">
                <a:solidFill>
                  <a:srgbClr val="0070C0"/>
                </a:solidFill>
              </a:rPr>
              <a:t>Or, perhaps the study was too narrowly focused</a:t>
            </a:r>
            <a:r>
              <a:rPr lang="en-US" sz="3200" b="1" i="1" dirty="0">
                <a:solidFill>
                  <a:srgbClr val="0070C0"/>
                </a:solidFill>
              </a:rPr>
              <a:t>. </a:t>
            </a:r>
            <a:r>
              <a:rPr lang="en-US" sz="3200" i="1" dirty="0"/>
              <a:t>(“transitory” price increase)</a:t>
            </a:r>
            <a:endParaRPr lang="en-US" sz="3200" b="1" i="1" dirty="0">
              <a:solidFill>
                <a:srgbClr val="0070C0"/>
              </a:solidFill>
            </a:endParaRPr>
          </a:p>
          <a:p>
            <a:pPr lvl="1"/>
            <a:r>
              <a:rPr lang="en-US" sz="2900" dirty="0"/>
              <a:t>What if it only looked at guests already in CL?  </a:t>
            </a:r>
            <a:endParaRPr lang="en-US" sz="2900" i="1" dirty="0"/>
          </a:p>
          <a:p>
            <a:pPr lvl="1"/>
            <a:r>
              <a:rPr lang="en-US" sz="2900" dirty="0"/>
              <a:t>Perhaps the period of closure was so unexpected that people did not have time to change plans, so they were unable to switch to other resorts or to other hotels in CL.  </a:t>
            </a:r>
          </a:p>
          <a:p>
            <a:pPr lvl="1"/>
            <a:r>
              <a:rPr lang="en-US" sz="2900" dirty="0"/>
              <a:t>Or, maybe the tour operators just found that moving people to HS was the easiest way to adjust in response to the “surprise” at SA.   </a:t>
            </a:r>
            <a:r>
              <a:rPr lang="en-US" sz="2900" dirty="0">
                <a:solidFill>
                  <a:srgbClr val="C00000"/>
                </a:solidFill>
              </a:rPr>
              <a:t>But a the effects of a “non-transitory” SSNIP would have been different</a:t>
            </a:r>
            <a:br>
              <a:rPr lang="en-US" sz="2900" dirty="0"/>
            </a:br>
            <a:endParaRPr lang="en-US" sz="4500" dirty="0"/>
          </a:p>
          <a:p>
            <a:r>
              <a:rPr lang="en-US" sz="3800" b="1" u="sng" dirty="0"/>
              <a:t>Margins</a:t>
            </a:r>
            <a:endParaRPr lang="en-US" dirty="0"/>
          </a:p>
          <a:p>
            <a:pPr lvl="1"/>
            <a:r>
              <a:rPr lang="en-US" sz="2900" dirty="0">
                <a:solidFill>
                  <a:srgbClr val="0070C0"/>
                </a:solidFill>
              </a:rPr>
              <a:t>If the margin was 15%, then the formula would not be satisfied.  At 15%, the RHS = 10/(10+15) = 40%, while RP=33%.  (In fact, if margin is less than 20%, the formula is not satisfied.) </a:t>
            </a:r>
          </a:p>
          <a:p>
            <a:pPr lvl="1"/>
            <a:r>
              <a:rPr lang="en-US" sz="2900" dirty="0"/>
              <a:t>The estimated 40% margin may not have been not calculated correctly.  Maybe left out some costs</a:t>
            </a:r>
          </a:p>
          <a:p>
            <a:pPr lvl="1"/>
            <a:r>
              <a:rPr lang="en-US" sz="2900" dirty="0"/>
              <a:t>Perhaps that margin estimate ignored the additional cost of maintaining the slopes when there were more skiers or the cost of additional lifts to accommodate congestion.  </a:t>
            </a:r>
          </a:p>
          <a:p>
            <a:pPr lvl="1"/>
            <a:r>
              <a:rPr lang="en-US" sz="2900" dirty="0"/>
              <a:t>Perhaps the margin evidence ignored the cost of certain amenities that increase as the number of skiers increase.  </a:t>
            </a:r>
            <a:br>
              <a:rPr lang="en-US" sz="2900" dirty="0"/>
            </a:br>
            <a:endParaRPr lang="en-US" sz="2900" dirty="0"/>
          </a:p>
        </p:txBody>
      </p:sp>
    </p:spTree>
    <p:extLst>
      <p:ext uri="{BB962C8B-B14F-4D97-AF65-F5344CB8AC3E}">
        <p14:creationId xmlns:p14="http://schemas.microsoft.com/office/powerpoint/2010/main" val="11030195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BF703F2-0920-4B91-A80E-32B45C9B36D1}"/>
              </a:ext>
            </a:extLst>
          </p:cNvPr>
          <p:cNvSpPr>
            <a:spLocks noGrp="1"/>
          </p:cNvSpPr>
          <p:nvPr>
            <p:ph type="title"/>
          </p:nvPr>
        </p:nvSpPr>
        <p:spPr/>
        <p:txBody>
          <a:bodyPr/>
          <a:lstStyle/>
          <a:p>
            <a:pPr algn="ctr"/>
            <a:r>
              <a:rPr lang="en-US" dirty="0"/>
              <a:t>Radio Merger Market </a:t>
            </a:r>
            <a:r>
              <a:rPr lang="en-US" dirty="0" err="1"/>
              <a:t>Defintion</a:t>
            </a:r>
            <a:br>
              <a:rPr lang="en-US" dirty="0"/>
            </a:br>
            <a:br>
              <a:rPr lang="en-US" dirty="0"/>
            </a:br>
            <a:endParaRPr lang="en-US" dirty="0">
              <a:solidFill>
                <a:srgbClr val="C00000"/>
              </a:solidFill>
            </a:endParaRPr>
          </a:p>
        </p:txBody>
      </p:sp>
      <p:sp>
        <p:nvSpPr>
          <p:cNvPr id="9" name="Text Placeholder 8">
            <a:extLst>
              <a:ext uri="{FF2B5EF4-FFF2-40B4-BE49-F238E27FC236}">
                <a16:creationId xmlns:a16="http://schemas.microsoft.com/office/drawing/2014/main" id="{90860522-D81C-45CD-8608-52FFC68039C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38D36C7-3EE5-4457-A87E-609FE6DCAC09}"/>
              </a:ext>
            </a:extLst>
          </p:cNvPr>
          <p:cNvSpPr>
            <a:spLocks noGrp="1"/>
          </p:cNvSpPr>
          <p:nvPr>
            <p:ph type="sldNum" sz="quarter" idx="12"/>
          </p:nvPr>
        </p:nvSpPr>
        <p:spPr/>
        <p:txBody>
          <a:bodyPr/>
          <a:lstStyle/>
          <a:p>
            <a:fld id="{A3FA0A93-60EE-4E9D-852F-604094E61050}" type="slidenum">
              <a:rPr lang="en-US" smtClean="0"/>
              <a:t>54</a:t>
            </a:fld>
            <a:endParaRPr lang="en-US"/>
          </a:p>
        </p:txBody>
      </p:sp>
    </p:spTree>
    <p:extLst>
      <p:ext uri="{BB962C8B-B14F-4D97-AF65-F5344CB8AC3E}">
        <p14:creationId xmlns:p14="http://schemas.microsoft.com/office/powerpoint/2010/main" val="32846571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5BA6C3-4856-447C-B43C-5083FB16BAE7}"/>
              </a:ext>
            </a:extLst>
          </p:cNvPr>
          <p:cNvSpPr/>
          <p:nvPr/>
        </p:nvSpPr>
        <p:spPr>
          <a:xfrm>
            <a:off x="575035" y="557749"/>
            <a:ext cx="10067827" cy="5632311"/>
          </a:xfrm>
          <a:prstGeom prst="rect">
            <a:avLst/>
          </a:prstGeom>
        </p:spPr>
        <p:txBody>
          <a:bodyPr wrap="square">
            <a:spAutoFit/>
          </a:bodyPr>
          <a:lstStyle/>
          <a:p>
            <a:pPr algn="just">
              <a:tabLst>
                <a:tab pos="-457200" algn="l"/>
              </a:tabLst>
            </a:pPr>
            <a:r>
              <a:rPr lang="en-US" sz="2000" spc="-15" dirty="0">
                <a:latin typeface="Times New Roman" panose="02020603050405020304" pitchFamily="18" charset="0"/>
                <a:ea typeface="Times New Roman" panose="02020603050405020304" pitchFamily="18" charset="0"/>
              </a:rPr>
              <a:t>Following the acquisition of several radio stations from Bluegrass Communications,  </a:t>
            </a:r>
            <a:br>
              <a:rPr lang="en-US" sz="2000" spc="-15" dirty="0">
                <a:latin typeface="Times New Roman" panose="02020603050405020304" pitchFamily="18" charset="0"/>
                <a:ea typeface="Times New Roman" panose="02020603050405020304" pitchFamily="18" charset="0"/>
              </a:rPr>
            </a:br>
            <a:r>
              <a:rPr lang="en-US" sz="2000" spc="-15" dirty="0">
                <a:solidFill>
                  <a:srgbClr val="0070C0"/>
                </a:solidFill>
                <a:latin typeface="Times New Roman" panose="02020603050405020304" pitchFamily="18" charset="0"/>
                <a:ea typeface="Times New Roman" panose="02020603050405020304" pitchFamily="18" charset="0"/>
              </a:rPr>
              <a:t>National Radio Corporation (NRC) will own the only two “hard rock” stations in Lexington. and will account for over 40% of the under-30 year old audience.</a:t>
            </a:r>
            <a:r>
              <a:rPr lang="en-US" sz="2000" spc="-15" dirty="0">
                <a:latin typeface="Times New Roman" panose="02020603050405020304" pitchFamily="18" charset="0"/>
                <a:ea typeface="Times New Roman" panose="02020603050405020304" pitchFamily="18" charset="0"/>
              </a:rPr>
              <a:t>  The formats of the other eight radio stations in the market are “all news” (1 station), “sports/talk” (1 station), “soft rock” (2 stations), “easy listening” (1 station), “country” (1 station), and “top 40 hits” (2 stations).  Under-30s account for 100% of the listeners on hard rock stations, 50% on the soft rock stations, and 20% on the other stations.  </a:t>
            </a:r>
            <a:r>
              <a:rPr lang="en-US" sz="2000" spc="-15" dirty="0">
                <a:solidFill>
                  <a:srgbClr val="0070C0"/>
                </a:solidFill>
                <a:latin typeface="Times New Roman" panose="02020603050405020304" pitchFamily="18" charset="0"/>
                <a:ea typeface="Times New Roman" panose="02020603050405020304" pitchFamily="18" charset="0"/>
              </a:rPr>
              <a:t>All these other stations are independently owned and each charge a price of $100 per 1000 listeners (“price per thousand) for a 15 second ad.  </a:t>
            </a:r>
            <a:r>
              <a:rPr lang="en-US" sz="2000" spc="-15" dirty="0">
                <a:latin typeface="Times New Roman" panose="02020603050405020304" pitchFamily="18" charset="0"/>
                <a:ea typeface="Times New Roman" panose="02020603050405020304" pitchFamily="18" charset="0"/>
              </a:rPr>
              <a:t>The parties agree that FCC regulations prevent new </a:t>
            </a:r>
            <a:r>
              <a:rPr lang="en-US" sz="2000" i="1" spc="-15" dirty="0">
                <a:latin typeface="Times New Roman" panose="02020603050405020304" pitchFamily="18" charset="0"/>
                <a:ea typeface="Times New Roman" panose="02020603050405020304" pitchFamily="18" charset="0"/>
              </a:rPr>
              <a:t>de novo </a:t>
            </a:r>
            <a:r>
              <a:rPr lang="en-US" sz="2000" spc="-15" dirty="0">
                <a:latin typeface="Times New Roman" panose="02020603050405020304" pitchFamily="18" charset="0"/>
                <a:ea typeface="Times New Roman" panose="02020603050405020304" pitchFamily="18" charset="0"/>
              </a:rPr>
              <a:t> entry, and no special efficiency benefits have been claimed for this merger by NRC.  There are other rock stations in Arlington, which is about 40 miles from Lexington. </a:t>
            </a:r>
          </a:p>
          <a:p>
            <a:pPr algn="just">
              <a:tabLst>
                <a:tab pos="-457200" algn="l"/>
              </a:tabLst>
            </a:pPr>
            <a:endParaRPr lang="en-US" sz="2000" spc="-15" dirty="0">
              <a:latin typeface="Times New Roman" panose="02020603050405020304" pitchFamily="18" charset="0"/>
              <a:ea typeface="Times New Roman" panose="02020603050405020304" pitchFamily="18" charset="0"/>
            </a:endParaRPr>
          </a:p>
          <a:p>
            <a:pPr algn="just">
              <a:tabLst>
                <a:tab pos="-457200" algn="l"/>
              </a:tabLst>
            </a:pPr>
            <a:endParaRPr lang="en-US" sz="2000" dirty="0">
              <a:latin typeface="Times New Roman" panose="02020603050405020304" pitchFamily="18" charset="0"/>
              <a:ea typeface="Times New Roman" panose="02020603050405020304" pitchFamily="18" charset="0"/>
            </a:endParaRPr>
          </a:p>
          <a:p>
            <a:pPr algn="just">
              <a:tabLst>
                <a:tab pos="-457200" algn="l"/>
              </a:tabLst>
            </a:pPr>
            <a:r>
              <a:rPr lang="en-US" sz="2000" b="1" spc="-15" dirty="0">
                <a:latin typeface="Times New Roman" panose="02020603050405020304" pitchFamily="18" charset="0"/>
                <a:ea typeface="Times New Roman" panose="02020603050405020304" pitchFamily="18" charset="0"/>
              </a:rPr>
              <a:t>Question: Identify and evaluate the relevant market.  Is there a possible targeted customer “price discrimination” advertising market?  Which types of advertisers would you think are most vulnerable?</a:t>
            </a:r>
            <a:endParaRPr lang="en-US" sz="2000" dirty="0">
              <a:latin typeface="Times New Roman" panose="02020603050405020304" pitchFamily="18" charset="0"/>
              <a:ea typeface="Times New Roman" panose="02020603050405020304" pitchFamily="18" charset="0"/>
            </a:endParaRPr>
          </a:p>
          <a:p>
            <a:br>
              <a:rPr lang="en-US" sz="2000" b="1" spc="-15" dirty="0">
                <a:latin typeface="Times New Roman" panose="02020603050405020304" pitchFamily="18" charset="0"/>
                <a:ea typeface="Times New Roman" panose="02020603050405020304" pitchFamily="18" charset="0"/>
              </a:rPr>
            </a:br>
            <a:endParaRPr lang="en-US" sz="2000" dirty="0"/>
          </a:p>
        </p:txBody>
      </p:sp>
    </p:spTree>
    <p:extLst>
      <p:ext uri="{BB962C8B-B14F-4D97-AF65-F5344CB8AC3E}">
        <p14:creationId xmlns:p14="http://schemas.microsoft.com/office/powerpoint/2010/main" val="24002280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CF8A5-08EE-4DFD-AB0D-3DEE8C81A19C}"/>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74D9BA5-B854-46A6-9803-B6446F542719}"/>
              </a:ext>
            </a:extLst>
          </p:cNvPr>
          <p:cNvSpPr>
            <a:spLocks noGrp="1"/>
          </p:cNvSpPr>
          <p:nvPr>
            <p:ph idx="1"/>
          </p:nvPr>
        </p:nvSpPr>
        <p:spPr>
          <a:xfrm>
            <a:off x="663539" y="1476304"/>
            <a:ext cx="10515600" cy="4351338"/>
          </a:xfrm>
        </p:spPr>
        <p:txBody>
          <a:bodyPr>
            <a:normAutofit fontScale="92500" lnSpcReduction="20000"/>
          </a:bodyPr>
          <a:lstStyle/>
          <a:p>
            <a:r>
              <a:rPr lang="en-US" dirty="0"/>
              <a:t>Radio is a “Two-Sided” Market</a:t>
            </a:r>
          </a:p>
          <a:p>
            <a:pPr lvl="1"/>
            <a:r>
              <a:rPr lang="en-US" dirty="0"/>
              <a:t>Free “Over-the-Air” radio is a platform that serves 2 types of customers</a:t>
            </a:r>
          </a:p>
          <a:p>
            <a:pPr lvl="1"/>
            <a:r>
              <a:rPr lang="en-US" u="sng" dirty="0"/>
              <a:t>Listeners</a:t>
            </a:r>
            <a:r>
              <a:rPr lang="en-US" dirty="0"/>
              <a:t>: price is free, so stations compete on quality</a:t>
            </a:r>
          </a:p>
          <a:p>
            <a:pPr lvl="1"/>
            <a:r>
              <a:rPr lang="en-US" u="sng" dirty="0"/>
              <a:t>Advertisers</a:t>
            </a:r>
            <a:r>
              <a:rPr lang="en-US" dirty="0"/>
              <a:t>: purchase advertising to reach listeners</a:t>
            </a:r>
          </a:p>
          <a:p>
            <a:r>
              <a:rPr lang="en-US" dirty="0"/>
              <a:t>How stations compete</a:t>
            </a:r>
          </a:p>
          <a:p>
            <a:pPr lvl="1"/>
            <a:r>
              <a:rPr lang="en-US" dirty="0"/>
              <a:t>Lower advertising prices attract more advertising </a:t>
            </a:r>
          </a:p>
          <a:p>
            <a:pPr lvl="1"/>
            <a:r>
              <a:rPr lang="en-US" dirty="0"/>
              <a:t>Higher quality programming attracts more listeners</a:t>
            </a:r>
          </a:p>
          <a:p>
            <a:pPr lvl="1"/>
            <a:r>
              <a:rPr lang="en-US" dirty="0"/>
              <a:t>More listeners permit the station to charge a higher price for a 30 second ad </a:t>
            </a:r>
          </a:p>
          <a:p>
            <a:pPr lvl="2"/>
            <a:r>
              <a:rPr lang="en-US" sz="2600" i="1" dirty="0"/>
              <a:t>Price is commonly expressed as a “cost per thousand” listeners</a:t>
            </a:r>
          </a:p>
          <a:p>
            <a:endParaRPr lang="en-US" dirty="0"/>
          </a:p>
          <a:p>
            <a:r>
              <a:rPr lang="en-US" dirty="0"/>
              <a:t>Radio mergers are analyzed by the DOJ and the FCC</a:t>
            </a:r>
          </a:p>
          <a:p>
            <a:pPr lvl="1"/>
            <a:r>
              <a:rPr lang="en-US" dirty="0"/>
              <a:t>DOJ focuses on advertising side</a:t>
            </a:r>
          </a:p>
          <a:p>
            <a:pPr lvl="1"/>
            <a:r>
              <a:rPr lang="en-US" dirty="0"/>
              <a:t>FCC is more focused on listener side</a:t>
            </a:r>
          </a:p>
          <a:p>
            <a:pPr lvl="1"/>
            <a:endParaRPr lang="en-US" dirty="0"/>
          </a:p>
        </p:txBody>
      </p:sp>
      <p:sp>
        <p:nvSpPr>
          <p:cNvPr id="4" name="Slide Number Placeholder 3">
            <a:extLst>
              <a:ext uri="{FF2B5EF4-FFF2-40B4-BE49-F238E27FC236}">
                <a16:creationId xmlns:a16="http://schemas.microsoft.com/office/drawing/2014/main" id="{E3407BDC-90A5-4A34-84F1-2DD51673B58A}"/>
              </a:ext>
            </a:extLst>
          </p:cNvPr>
          <p:cNvSpPr>
            <a:spLocks noGrp="1"/>
          </p:cNvSpPr>
          <p:nvPr>
            <p:ph type="sldNum" sz="quarter" idx="12"/>
          </p:nvPr>
        </p:nvSpPr>
        <p:spPr/>
        <p:txBody>
          <a:bodyPr/>
          <a:lstStyle/>
          <a:p>
            <a:fld id="{A3FA0A93-60EE-4E9D-852F-604094E61050}" type="slidenum">
              <a:rPr lang="en-US" smtClean="0"/>
              <a:t>56</a:t>
            </a:fld>
            <a:endParaRPr lang="en-US"/>
          </a:p>
        </p:txBody>
      </p:sp>
    </p:spTree>
    <p:extLst>
      <p:ext uri="{BB962C8B-B14F-4D97-AF65-F5344CB8AC3E}">
        <p14:creationId xmlns:p14="http://schemas.microsoft.com/office/powerpoint/2010/main" val="30505127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D9F40-7870-4B1A-B11B-9C6EC849B4C1}"/>
              </a:ext>
            </a:extLst>
          </p:cNvPr>
          <p:cNvSpPr>
            <a:spLocks noGrp="1"/>
          </p:cNvSpPr>
          <p:nvPr>
            <p:ph type="title"/>
          </p:nvPr>
        </p:nvSpPr>
        <p:spPr/>
        <p:txBody>
          <a:bodyPr/>
          <a:lstStyle/>
          <a:p>
            <a:r>
              <a:rPr lang="en-US" dirty="0"/>
              <a:t>What Is the Relevant Market on the Advertiser Side?</a:t>
            </a:r>
          </a:p>
        </p:txBody>
      </p:sp>
      <p:sp>
        <p:nvSpPr>
          <p:cNvPr id="3" name="Content Placeholder 2">
            <a:extLst>
              <a:ext uri="{FF2B5EF4-FFF2-40B4-BE49-F238E27FC236}">
                <a16:creationId xmlns:a16="http://schemas.microsoft.com/office/drawing/2014/main" id="{E94D7440-A1BA-4002-B77E-7357D22C9F50}"/>
              </a:ext>
            </a:extLst>
          </p:cNvPr>
          <p:cNvSpPr>
            <a:spLocks noGrp="1"/>
          </p:cNvSpPr>
          <p:nvPr>
            <p:ph idx="1"/>
          </p:nvPr>
        </p:nvSpPr>
        <p:spPr>
          <a:xfrm>
            <a:off x="827926" y="1493520"/>
            <a:ext cx="10515600" cy="5227955"/>
          </a:xfrm>
        </p:spPr>
        <p:txBody>
          <a:bodyPr>
            <a:normAutofit fontScale="77500" lnSpcReduction="20000"/>
          </a:bodyPr>
          <a:lstStyle/>
          <a:p>
            <a:r>
              <a:rPr lang="en-US" dirty="0"/>
              <a:t>Merger involves the only 2 hard rock music stations, so a natural question is whether advertising on rock music stations is a relevant market. This would be the most worrisome market definition</a:t>
            </a:r>
          </a:p>
          <a:p>
            <a:r>
              <a:rPr lang="en-US" dirty="0"/>
              <a:t>If a rock radio station were to raise the price of advertising, would many advertisers substitute?  This raises the question of </a:t>
            </a:r>
            <a:r>
              <a:rPr lang="en-US" u="sng" dirty="0"/>
              <a:t>what type of advertisers </a:t>
            </a:r>
            <a:r>
              <a:rPr lang="en-US" dirty="0"/>
              <a:t>they have? </a:t>
            </a:r>
          </a:p>
          <a:p>
            <a:r>
              <a:rPr lang="en-US" u="sng" dirty="0"/>
              <a:t>The “most vulnerable” advertisers might be the following</a:t>
            </a:r>
          </a:p>
          <a:p>
            <a:pPr lvl="1"/>
            <a:r>
              <a:rPr lang="en-US" sz="2600" dirty="0">
                <a:solidFill>
                  <a:srgbClr val="C00000"/>
                </a:solidFill>
              </a:rPr>
              <a:t>Advertisers that might want to reach </a:t>
            </a:r>
            <a:r>
              <a:rPr lang="en-US" sz="2600" i="1" dirty="0">
                <a:solidFill>
                  <a:srgbClr val="C00000"/>
                </a:solidFill>
              </a:rPr>
              <a:t>ONLY </a:t>
            </a:r>
            <a:r>
              <a:rPr lang="en-US" sz="2600" dirty="0">
                <a:solidFill>
                  <a:srgbClr val="C00000"/>
                </a:solidFill>
              </a:rPr>
              <a:t>hard rock music listeners</a:t>
            </a:r>
          </a:p>
          <a:p>
            <a:pPr lvl="2"/>
            <a:r>
              <a:rPr lang="en-US" sz="2300" dirty="0">
                <a:solidFill>
                  <a:srgbClr val="C00000"/>
                </a:solidFill>
              </a:rPr>
              <a:t>Rock concert promoters</a:t>
            </a:r>
          </a:p>
          <a:p>
            <a:pPr lvl="2"/>
            <a:r>
              <a:rPr lang="en-US" sz="2300" dirty="0">
                <a:solidFill>
                  <a:srgbClr val="C00000"/>
                </a:solidFill>
              </a:rPr>
              <a:t>Advertisers of rock music CDs</a:t>
            </a:r>
          </a:p>
          <a:p>
            <a:pPr lvl="2"/>
            <a:r>
              <a:rPr lang="en-US" sz="2300" dirty="0">
                <a:solidFill>
                  <a:srgbClr val="C00000"/>
                </a:solidFill>
              </a:rPr>
              <a:t>Musical instrument stores (Guitar Center, </a:t>
            </a:r>
            <a:r>
              <a:rPr lang="en-US" sz="2300" dirty="0" err="1">
                <a:solidFill>
                  <a:srgbClr val="C00000"/>
                </a:solidFill>
              </a:rPr>
              <a:t>etc</a:t>
            </a:r>
            <a:r>
              <a:rPr lang="en-US" sz="2300" dirty="0">
                <a:solidFill>
                  <a:srgbClr val="C00000"/>
                </a:solidFill>
              </a:rPr>
              <a:t>)</a:t>
            </a:r>
          </a:p>
          <a:p>
            <a:pPr lvl="1"/>
            <a:r>
              <a:rPr lang="en-US" sz="2600" dirty="0">
                <a:solidFill>
                  <a:srgbClr val="C00000"/>
                </a:solidFill>
              </a:rPr>
              <a:t>Since hard rock music listeners are predominantly aged under-30, advertisers who particularly want to reach “under-30” listeners</a:t>
            </a:r>
          </a:p>
          <a:p>
            <a:pPr lvl="2"/>
            <a:r>
              <a:rPr lang="en-US" sz="2300" dirty="0">
                <a:solidFill>
                  <a:srgbClr val="C00000"/>
                </a:solidFill>
              </a:rPr>
              <a:t>But, these advertisers have more choice</a:t>
            </a:r>
          </a:p>
          <a:p>
            <a:pPr lvl="2"/>
            <a:r>
              <a:rPr lang="en-US" sz="2300" dirty="0">
                <a:solidFill>
                  <a:srgbClr val="C00000"/>
                </a:solidFill>
              </a:rPr>
              <a:t>Soft rock stations also have many under-30 listeners</a:t>
            </a:r>
          </a:p>
          <a:p>
            <a:r>
              <a:rPr lang="en-US" sz="3100" dirty="0"/>
              <a:t>If </a:t>
            </a:r>
            <a:r>
              <a:rPr lang="en-US" dirty="0"/>
              <a:t>these are the predominant advertisers, then the 2 firms likely would satisfy the HMT</a:t>
            </a:r>
          </a:p>
          <a:p>
            <a:r>
              <a:rPr lang="en-US" b="1" dirty="0">
                <a:solidFill>
                  <a:srgbClr val="0070C0"/>
                </a:solidFill>
              </a:rPr>
              <a:t>This set of vulnerable advertisers also could comprise a targeted customer “price discrimination” market, if the stations are able to price discriminate.</a:t>
            </a:r>
            <a:br>
              <a:rPr lang="en-US" b="1" dirty="0">
                <a:solidFill>
                  <a:srgbClr val="0070C0"/>
                </a:solidFill>
              </a:rPr>
            </a:br>
            <a:endParaRPr lang="en-US" b="1" dirty="0">
              <a:solidFill>
                <a:srgbClr val="0070C0"/>
              </a:solidFill>
            </a:endParaRPr>
          </a:p>
          <a:p>
            <a:endParaRPr lang="en-US" dirty="0"/>
          </a:p>
        </p:txBody>
      </p:sp>
      <p:sp>
        <p:nvSpPr>
          <p:cNvPr id="4" name="Slide Number Placeholder 3">
            <a:extLst>
              <a:ext uri="{FF2B5EF4-FFF2-40B4-BE49-F238E27FC236}">
                <a16:creationId xmlns:a16="http://schemas.microsoft.com/office/drawing/2014/main" id="{CAA04BA3-4F9E-48F7-85C4-B61F3F00A62C}"/>
              </a:ext>
            </a:extLst>
          </p:cNvPr>
          <p:cNvSpPr>
            <a:spLocks noGrp="1"/>
          </p:cNvSpPr>
          <p:nvPr>
            <p:ph type="sldNum" sz="quarter" idx="12"/>
          </p:nvPr>
        </p:nvSpPr>
        <p:spPr/>
        <p:txBody>
          <a:bodyPr/>
          <a:lstStyle/>
          <a:p>
            <a:fld id="{A3FA0A93-60EE-4E9D-852F-604094E61050}" type="slidenum">
              <a:rPr lang="en-US" smtClean="0"/>
              <a:t>57</a:t>
            </a:fld>
            <a:endParaRPr lang="en-US"/>
          </a:p>
        </p:txBody>
      </p:sp>
    </p:spTree>
    <p:extLst>
      <p:ext uri="{BB962C8B-B14F-4D97-AF65-F5344CB8AC3E}">
        <p14:creationId xmlns:p14="http://schemas.microsoft.com/office/powerpoint/2010/main" val="29432215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C1724-7241-40F3-9A81-EA26E534C95E}"/>
              </a:ext>
            </a:extLst>
          </p:cNvPr>
          <p:cNvSpPr>
            <a:spLocks noGrp="1"/>
          </p:cNvSpPr>
          <p:nvPr>
            <p:ph type="title"/>
          </p:nvPr>
        </p:nvSpPr>
        <p:spPr/>
        <p:txBody>
          <a:bodyPr>
            <a:normAutofit fontScale="90000"/>
          </a:bodyPr>
          <a:lstStyle/>
          <a:p>
            <a:r>
              <a:rPr lang="en-US" dirty="0"/>
              <a:t>Price Discrimination and Targeted Advertisers: Can the Hard Rock Stations Raise the Price Only to the “Captive” Advertisers </a:t>
            </a:r>
          </a:p>
        </p:txBody>
      </p:sp>
      <p:sp>
        <p:nvSpPr>
          <p:cNvPr id="3" name="Content Placeholder 2">
            <a:extLst>
              <a:ext uri="{FF2B5EF4-FFF2-40B4-BE49-F238E27FC236}">
                <a16:creationId xmlns:a16="http://schemas.microsoft.com/office/drawing/2014/main" id="{27C07CAA-4822-40F4-AD03-4B986FABCE16}"/>
              </a:ext>
            </a:extLst>
          </p:cNvPr>
          <p:cNvSpPr>
            <a:spLocks noGrp="1"/>
          </p:cNvSpPr>
          <p:nvPr>
            <p:ph idx="1"/>
          </p:nvPr>
        </p:nvSpPr>
        <p:spPr>
          <a:xfrm>
            <a:off x="807378" y="1825625"/>
            <a:ext cx="10515600" cy="4351338"/>
          </a:xfrm>
        </p:spPr>
        <p:txBody>
          <a:bodyPr>
            <a:normAutofit/>
          </a:bodyPr>
          <a:lstStyle/>
          <a:p>
            <a:r>
              <a:rPr lang="en-US" sz="2400" i="1" dirty="0">
                <a:solidFill>
                  <a:srgbClr val="C00000"/>
                </a:solidFill>
              </a:rPr>
              <a:t>Identification: </a:t>
            </a:r>
            <a:r>
              <a:rPr lang="en-US" sz="2400" dirty="0"/>
              <a:t>How could the merged hard rock stations attempt to identify the more inelastic (“captive”) advertisers?  </a:t>
            </a:r>
          </a:p>
          <a:p>
            <a:r>
              <a:rPr lang="en-US" sz="2400" i="1" dirty="0">
                <a:solidFill>
                  <a:srgbClr val="C00000"/>
                </a:solidFill>
              </a:rPr>
              <a:t>Arbitrage: </a:t>
            </a:r>
            <a:r>
              <a:rPr lang="en-US" sz="2400" dirty="0"/>
              <a:t>If they could identify the captive advertisers, how could arbitrage protect the captives?  How might the radio stations prevent arbitrage?  </a:t>
            </a:r>
          </a:p>
          <a:p>
            <a:endParaRPr lang="en-US" sz="2400" dirty="0"/>
          </a:p>
          <a:p>
            <a:pPr marL="0" indent="0" algn="ctr">
              <a:buNone/>
            </a:pPr>
            <a:r>
              <a:rPr lang="en-US" sz="2400" i="1" dirty="0">
                <a:solidFill>
                  <a:srgbClr val="C00000"/>
                </a:solidFill>
              </a:rPr>
              <a:t>-- See next slide --</a:t>
            </a:r>
          </a:p>
        </p:txBody>
      </p:sp>
      <p:sp>
        <p:nvSpPr>
          <p:cNvPr id="4" name="Slide Number Placeholder 3">
            <a:extLst>
              <a:ext uri="{FF2B5EF4-FFF2-40B4-BE49-F238E27FC236}">
                <a16:creationId xmlns:a16="http://schemas.microsoft.com/office/drawing/2014/main" id="{3A8B5625-AED9-427E-B78E-657E9674D418}"/>
              </a:ext>
            </a:extLst>
          </p:cNvPr>
          <p:cNvSpPr>
            <a:spLocks noGrp="1"/>
          </p:cNvSpPr>
          <p:nvPr>
            <p:ph type="sldNum" sz="quarter" idx="12"/>
          </p:nvPr>
        </p:nvSpPr>
        <p:spPr/>
        <p:txBody>
          <a:bodyPr/>
          <a:lstStyle/>
          <a:p>
            <a:fld id="{A3FA0A93-60EE-4E9D-852F-604094E61050}" type="slidenum">
              <a:rPr lang="en-US" smtClean="0"/>
              <a:t>58</a:t>
            </a:fld>
            <a:endParaRPr lang="en-US"/>
          </a:p>
        </p:txBody>
      </p:sp>
    </p:spTree>
    <p:extLst>
      <p:ext uri="{BB962C8B-B14F-4D97-AF65-F5344CB8AC3E}">
        <p14:creationId xmlns:p14="http://schemas.microsoft.com/office/powerpoint/2010/main" val="42059042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62E1B-7867-48E1-95DF-2F57372225B0}"/>
              </a:ext>
            </a:extLst>
          </p:cNvPr>
          <p:cNvSpPr>
            <a:spLocks noGrp="1"/>
          </p:cNvSpPr>
          <p:nvPr>
            <p:ph type="title"/>
          </p:nvPr>
        </p:nvSpPr>
        <p:spPr/>
        <p:txBody>
          <a:bodyPr/>
          <a:lstStyle/>
          <a:p>
            <a:r>
              <a:rPr lang="en-US" dirty="0"/>
              <a:t>Identification</a:t>
            </a:r>
          </a:p>
        </p:txBody>
      </p:sp>
      <p:sp>
        <p:nvSpPr>
          <p:cNvPr id="3" name="Content Placeholder 2">
            <a:extLst>
              <a:ext uri="{FF2B5EF4-FFF2-40B4-BE49-F238E27FC236}">
                <a16:creationId xmlns:a16="http://schemas.microsoft.com/office/drawing/2014/main" id="{8ECE35EF-B1D9-4079-8006-847F86CD9EF3}"/>
              </a:ext>
            </a:extLst>
          </p:cNvPr>
          <p:cNvSpPr>
            <a:spLocks noGrp="1"/>
          </p:cNvSpPr>
          <p:nvPr>
            <p:ph idx="1"/>
          </p:nvPr>
        </p:nvSpPr>
        <p:spPr/>
        <p:txBody>
          <a:bodyPr/>
          <a:lstStyle/>
          <a:p>
            <a:r>
              <a:rPr lang="en-US" dirty="0"/>
              <a:t>Identifying the captive advertisers (i.e., those with more inelastic demand)</a:t>
            </a:r>
          </a:p>
          <a:p>
            <a:pPr lvl="1"/>
            <a:r>
              <a:rPr lang="en-US" dirty="0"/>
              <a:t>What are the characteristics of their products (e.g., hard rock concerts vs. Coca Cola)</a:t>
            </a:r>
          </a:p>
          <a:p>
            <a:pPr lvl="1"/>
            <a:r>
              <a:rPr lang="en-US" dirty="0"/>
              <a:t>Do they advertise on other stations, and, if so, how much? Does their advertising mix vary over time?</a:t>
            </a:r>
          </a:p>
          <a:p>
            <a:pPr lvl="1"/>
            <a:r>
              <a:rPr lang="en-US" dirty="0"/>
              <a:t>Do their competitors advertise on other stations, and, if so, how much?</a:t>
            </a:r>
          </a:p>
          <a:p>
            <a:pPr lvl="1"/>
            <a:r>
              <a:rPr lang="en-US" dirty="0"/>
              <a:t>What about in other cities?</a:t>
            </a:r>
          </a:p>
          <a:p>
            <a:pPr lvl="1"/>
            <a:r>
              <a:rPr lang="en-US" dirty="0"/>
              <a:t>Are their any natural experiments where the relative advertising prices changed that can be used to estimate the cross-elasticity?  </a:t>
            </a:r>
          </a:p>
        </p:txBody>
      </p:sp>
      <p:sp>
        <p:nvSpPr>
          <p:cNvPr id="4" name="Slide Number Placeholder 3">
            <a:extLst>
              <a:ext uri="{FF2B5EF4-FFF2-40B4-BE49-F238E27FC236}">
                <a16:creationId xmlns:a16="http://schemas.microsoft.com/office/drawing/2014/main" id="{4B443496-2D5A-4EB5-88DC-8DAE79A2050E}"/>
              </a:ext>
            </a:extLst>
          </p:cNvPr>
          <p:cNvSpPr>
            <a:spLocks noGrp="1"/>
          </p:cNvSpPr>
          <p:nvPr>
            <p:ph type="sldNum" sz="quarter" idx="12"/>
          </p:nvPr>
        </p:nvSpPr>
        <p:spPr/>
        <p:txBody>
          <a:bodyPr/>
          <a:lstStyle/>
          <a:p>
            <a:fld id="{A3FA0A93-60EE-4E9D-852F-604094E61050}" type="slidenum">
              <a:rPr lang="en-US" smtClean="0"/>
              <a:t>59</a:t>
            </a:fld>
            <a:endParaRPr lang="en-US"/>
          </a:p>
        </p:txBody>
      </p:sp>
    </p:spTree>
    <p:extLst>
      <p:ext uri="{BB962C8B-B14F-4D97-AF65-F5344CB8AC3E}">
        <p14:creationId xmlns:p14="http://schemas.microsoft.com/office/powerpoint/2010/main" val="344850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8C19B-6779-4072-B685-539BA6AC1793}"/>
              </a:ext>
            </a:extLst>
          </p:cNvPr>
          <p:cNvSpPr>
            <a:spLocks noGrp="1"/>
          </p:cNvSpPr>
          <p:nvPr>
            <p:ph type="title"/>
          </p:nvPr>
        </p:nvSpPr>
        <p:spPr/>
        <p:txBody>
          <a:bodyPr/>
          <a:lstStyle/>
          <a:p>
            <a:r>
              <a:rPr lang="en-US" dirty="0"/>
              <a:t>Explaining the “Recapture Percentage” Formula when There are More than 2 Firms: Consider a Hypothetical “Cartel”</a:t>
            </a:r>
          </a:p>
        </p:txBody>
      </p:sp>
      <p:sp>
        <p:nvSpPr>
          <p:cNvPr id="3" name="Content Placeholder 2">
            <a:extLst>
              <a:ext uri="{FF2B5EF4-FFF2-40B4-BE49-F238E27FC236}">
                <a16:creationId xmlns:a16="http://schemas.microsoft.com/office/drawing/2014/main" id="{8092FF69-F758-491F-A726-FDA2E3B04808}"/>
              </a:ext>
            </a:extLst>
          </p:cNvPr>
          <p:cNvSpPr>
            <a:spLocks noGrp="1"/>
          </p:cNvSpPr>
          <p:nvPr>
            <p:ph idx="1"/>
          </p:nvPr>
        </p:nvSpPr>
        <p:spPr/>
        <p:txBody>
          <a:bodyPr>
            <a:normAutofit/>
          </a:bodyPr>
          <a:lstStyle/>
          <a:p>
            <a:r>
              <a:rPr lang="en-US" dirty="0"/>
              <a:t>The recapture percentage (RP) is the percentage of sales lost by one firm to all the other firms in the “candidate” market.  </a:t>
            </a:r>
          </a:p>
          <a:p>
            <a:pPr lvl="1"/>
            <a:r>
              <a:rPr lang="en-US" i="1" dirty="0">
                <a:solidFill>
                  <a:srgbClr val="C00000"/>
                </a:solidFill>
              </a:rPr>
              <a:t>See next slide for an illustration</a:t>
            </a:r>
            <a:br>
              <a:rPr lang="en-US" i="1" dirty="0">
                <a:solidFill>
                  <a:srgbClr val="C00000"/>
                </a:solidFill>
              </a:rPr>
            </a:br>
            <a:endParaRPr lang="en-US" i="1" dirty="0">
              <a:solidFill>
                <a:srgbClr val="C00000"/>
              </a:solidFill>
            </a:endParaRPr>
          </a:p>
          <a:p>
            <a:r>
              <a:rPr lang="en-US" i="1" dirty="0">
                <a:solidFill>
                  <a:srgbClr val="C00000"/>
                </a:solidFill>
              </a:rPr>
              <a:t>Why is this important? </a:t>
            </a:r>
          </a:p>
          <a:p>
            <a:pPr lvl="1"/>
            <a:r>
              <a:rPr lang="en-US" dirty="0"/>
              <a:t>The more diverted sales that go to other hypo cartel members rather than to outsiders (non-members of the cartel), the less is the pricing constraint of the outsiders on the cartel.</a:t>
            </a:r>
          </a:p>
          <a:p>
            <a:pPr lvl="1"/>
            <a:r>
              <a:rPr lang="en-US" dirty="0"/>
              <a:t>Fewer sales going to outsiders means that the cartel can raise price by a larger SSNIP</a:t>
            </a:r>
          </a:p>
          <a:p>
            <a:pPr marL="0" indent="0">
              <a:buNone/>
            </a:pPr>
            <a:endParaRPr lang="en-US" i="1" dirty="0">
              <a:solidFill>
                <a:srgbClr val="C00000"/>
              </a:solidFill>
            </a:endParaRPr>
          </a:p>
        </p:txBody>
      </p:sp>
      <p:sp>
        <p:nvSpPr>
          <p:cNvPr id="4" name="Slide Number Placeholder 3">
            <a:extLst>
              <a:ext uri="{FF2B5EF4-FFF2-40B4-BE49-F238E27FC236}">
                <a16:creationId xmlns:a16="http://schemas.microsoft.com/office/drawing/2014/main" id="{8D1FB433-B36C-4813-A45B-B54E8471214F}"/>
              </a:ext>
            </a:extLst>
          </p:cNvPr>
          <p:cNvSpPr>
            <a:spLocks noGrp="1"/>
          </p:cNvSpPr>
          <p:nvPr>
            <p:ph type="sldNum" sz="quarter" idx="12"/>
          </p:nvPr>
        </p:nvSpPr>
        <p:spPr/>
        <p:txBody>
          <a:bodyPr/>
          <a:lstStyle/>
          <a:p>
            <a:fld id="{A3FA0A93-60EE-4E9D-852F-604094E61050}" type="slidenum">
              <a:rPr lang="en-US" smtClean="0"/>
              <a:t>6</a:t>
            </a:fld>
            <a:endParaRPr lang="en-US" dirty="0"/>
          </a:p>
        </p:txBody>
      </p:sp>
    </p:spTree>
    <p:extLst>
      <p:ext uri="{BB962C8B-B14F-4D97-AF65-F5344CB8AC3E}">
        <p14:creationId xmlns:p14="http://schemas.microsoft.com/office/powerpoint/2010/main" val="30695898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3FEE1-8FF2-42BD-A6BB-0D4BA4869C08}"/>
              </a:ext>
            </a:extLst>
          </p:cNvPr>
          <p:cNvSpPr>
            <a:spLocks noGrp="1"/>
          </p:cNvSpPr>
          <p:nvPr>
            <p:ph type="title"/>
          </p:nvPr>
        </p:nvSpPr>
        <p:spPr/>
        <p:txBody>
          <a:bodyPr/>
          <a:lstStyle/>
          <a:p>
            <a:r>
              <a:rPr lang="en-US" dirty="0"/>
              <a:t>Arbitrage</a:t>
            </a:r>
          </a:p>
        </p:txBody>
      </p:sp>
      <p:sp>
        <p:nvSpPr>
          <p:cNvPr id="3" name="Content Placeholder 2">
            <a:extLst>
              <a:ext uri="{FF2B5EF4-FFF2-40B4-BE49-F238E27FC236}">
                <a16:creationId xmlns:a16="http://schemas.microsoft.com/office/drawing/2014/main" id="{15F21589-4F62-4A75-9B6F-9AB2DE123D7B}"/>
              </a:ext>
            </a:extLst>
          </p:cNvPr>
          <p:cNvSpPr>
            <a:spLocks noGrp="1"/>
          </p:cNvSpPr>
          <p:nvPr>
            <p:ph idx="1"/>
          </p:nvPr>
        </p:nvSpPr>
        <p:spPr/>
        <p:txBody>
          <a:bodyPr/>
          <a:lstStyle/>
          <a:p>
            <a:r>
              <a:rPr lang="en-US" dirty="0"/>
              <a:t>How might the inelastic advertisers protect themselves from the price discrimination?</a:t>
            </a:r>
          </a:p>
          <a:p>
            <a:pPr lvl="1"/>
            <a:r>
              <a:rPr lang="en-US" dirty="0"/>
              <a:t>If possible, do not reveal the product that will be advertised.  </a:t>
            </a:r>
          </a:p>
          <a:p>
            <a:pPr lvl="1"/>
            <a:r>
              <a:rPr lang="en-US" dirty="0"/>
              <a:t>E.g., arrange for ads to be purchased by an advertising agency or broker that purchases for all sorts of different types of advertiser</a:t>
            </a:r>
          </a:p>
          <a:p>
            <a:r>
              <a:rPr lang="en-US" dirty="0"/>
              <a:t>How might the merged station prevent arbitrage?</a:t>
            </a:r>
          </a:p>
          <a:p>
            <a:pPr lvl="1"/>
            <a:r>
              <a:rPr lang="en-US" dirty="0"/>
              <a:t>Require that advertiser be identified as a condition for sale</a:t>
            </a:r>
          </a:p>
          <a:p>
            <a:pPr lvl="1"/>
            <a:r>
              <a:rPr lang="en-US" dirty="0"/>
              <a:t>Set up a price schedule for brokers that depends on the type of ads shown</a:t>
            </a:r>
          </a:p>
          <a:p>
            <a:pPr lvl="1"/>
            <a:endParaRPr lang="en-US" dirty="0"/>
          </a:p>
        </p:txBody>
      </p:sp>
      <p:sp>
        <p:nvSpPr>
          <p:cNvPr id="4" name="Slide Number Placeholder 3">
            <a:extLst>
              <a:ext uri="{FF2B5EF4-FFF2-40B4-BE49-F238E27FC236}">
                <a16:creationId xmlns:a16="http://schemas.microsoft.com/office/drawing/2014/main" id="{7E6F2FC6-2A4A-4688-AE87-F9850AFAFD9C}"/>
              </a:ext>
            </a:extLst>
          </p:cNvPr>
          <p:cNvSpPr>
            <a:spLocks noGrp="1"/>
          </p:cNvSpPr>
          <p:nvPr>
            <p:ph type="sldNum" sz="quarter" idx="12"/>
          </p:nvPr>
        </p:nvSpPr>
        <p:spPr/>
        <p:txBody>
          <a:bodyPr/>
          <a:lstStyle/>
          <a:p>
            <a:fld id="{A3FA0A93-60EE-4E9D-852F-604094E61050}" type="slidenum">
              <a:rPr lang="en-US" smtClean="0"/>
              <a:t>60</a:t>
            </a:fld>
            <a:endParaRPr lang="en-US"/>
          </a:p>
        </p:txBody>
      </p:sp>
    </p:spTree>
    <p:extLst>
      <p:ext uri="{BB962C8B-B14F-4D97-AF65-F5344CB8AC3E}">
        <p14:creationId xmlns:p14="http://schemas.microsoft.com/office/powerpoint/2010/main" val="9018258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7FE10-32E8-4C1A-9FA0-F843568BFFC3}"/>
              </a:ext>
            </a:extLst>
          </p:cNvPr>
          <p:cNvSpPr>
            <a:spLocks noGrp="1"/>
          </p:cNvSpPr>
          <p:nvPr>
            <p:ph type="title"/>
          </p:nvPr>
        </p:nvSpPr>
        <p:spPr/>
        <p:txBody>
          <a:bodyPr>
            <a:normAutofit/>
          </a:bodyPr>
          <a:lstStyle/>
          <a:p>
            <a:r>
              <a:rPr lang="en-US" dirty="0"/>
              <a:t>Narrow-casting and Advertisers’ Targeted Listeners</a:t>
            </a:r>
          </a:p>
        </p:txBody>
      </p:sp>
      <p:sp>
        <p:nvSpPr>
          <p:cNvPr id="3" name="Content Placeholder 2">
            <a:extLst>
              <a:ext uri="{FF2B5EF4-FFF2-40B4-BE49-F238E27FC236}">
                <a16:creationId xmlns:a16="http://schemas.microsoft.com/office/drawing/2014/main" id="{243A0408-58D3-416C-B2D8-2E8F62EE5481}"/>
              </a:ext>
            </a:extLst>
          </p:cNvPr>
          <p:cNvSpPr>
            <a:spLocks noGrp="1"/>
          </p:cNvSpPr>
          <p:nvPr>
            <p:ph idx="1"/>
          </p:nvPr>
        </p:nvSpPr>
        <p:spPr>
          <a:xfrm>
            <a:off x="743932" y="1847850"/>
            <a:ext cx="10515600" cy="4351338"/>
          </a:xfrm>
        </p:spPr>
        <p:txBody>
          <a:bodyPr>
            <a:normAutofit fontScale="77500" lnSpcReduction="20000"/>
          </a:bodyPr>
          <a:lstStyle/>
          <a:p>
            <a:r>
              <a:rPr lang="en-US" b="1" dirty="0">
                <a:solidFill>
                  <a:srgbClr val="C00000"/>
                </a:solidFill>
              </a:rPr>
              <a:t>Radio stations that “narrow cast” to particular demographic groups, they might gain power over advertisers that value only that group, or value it by more </a:t>
            </a:r>
          </a:p>
          <a:p>
            <a:r>
              <a:rPr lang="en-US" u="sng" dirty="0"/>
              <a:t>Extreme Example</a:t>
            </a:r>
            <a:r>
              <a:rPr lang="en-US" dirty="0"/>
              <a:t>: Suppose an advertiser wants to reach under-30s and places no value on over-30s, would that advertiser switch away from the hard rock station in response to a SSNIP.</a:t>
            </a:r>
          </a:p>
          <a:p>
            <a:r>
              <a:rPr lang="en-US" dirty="0"/>
              <a:t>Suppose initial “cost per thousand” (CPM) listeners were $10 for all the radio stations</a:t>
            </a:r>
          </a:p>
          <a:p>
            <a:r>
              <a:rPr lang="en-US" dirty="0"/>
              <a:t>Share of under-30s listeners and CPM under-30s </a:t>
            </a:r>
          </a:p>
          <a:p>
            <a:pPr lvl="1"/>
            <a:r>
              <a:rPr lang="en-US" dirty="0"/>
              <a:t>Hard rock station = 100% </a:t>
            </a:r>
            <a:r>
              <a:rPr lang="en-US" dirty="0">
                <a:sym typeface="Wingdings" panose="05000000000000000000" pitchFamily="2" charset="2"/>
              </a:rPr>
              <a:t> CPM under-30s = $10 </a:t>
            </a:r>
          </a:p>
          <a:p>
            <a:pPr lvl="1"/>
            <a:r>
              <a:rPr lang="en-US" dirty="0">
                <a:sym typeface="Wingdings" panose="05000000000000000000" pitchFamily="2" charset="2"/>
              </a:rPr>
              <a:t>Soft rock station = 50%  CPM under-30s = $20</a:t>
            </a:r>
          </a:p>
          <a:p>
            <a:pPr lvl="1"/>
            <a:r>
              <a:rPr lang="en-US" dirty="0">
                <a:sym typeface="Wingdings" panose="05000000000000000000" pitchFamily="2" charset="2"/>
              </a:rPr>
              <a:t>Other stations = 20%  CPM under-30s = $50</a:t>
            </a:r>
          </a:p>
          <a:p>
            <a:r>
              <a:rPr lang="en-US" dirty="0">
                <a:solidFill>
                  <a:srgbClr val="C00000"/>
                </a:solidFill>
              </a:rPr>
              <a:t>Thus, for any SSNIP &lt; 100%, the advertisers who care ONLY about under-30s would not switch to soft rock stations. </a:t>
            </a:r>
          </a:p>
          <a:p>
            <a:r>
              <a:rPr lang="en-US" dirty="0"/>
              <a:t>But, those advertisers that want to reach ALL demographics (e.g. Coca Cola) would switch from even a small SSNIP</a:t>
            </a:r>
          </a:p>
        </p:txBody>
      </p:sp>
      <p:sp>
        <p:nvSpPr>
          <p:cNvPr id="4" name="Slide Number Placeholder 3">
            <a:extLst>
              <a:ext uri="{FF2B5EF4-FFF2-40B4-BE49-F238E27FC236}">
                <a16:creationId xmlns:a16="http://schemas.microsoft.com/office/drawing/2014/main" id="{6D4CEFFE-04FA-4CC0-9AE1-9BD48081AAC0}"/>
              </a:ext>
            </a:extLst>
          </p:cNvPr>
          <p:cNvSpPr>
            <a:spLocks noGrp="1"/>
          </p:cNvSpPr>
          <p:nvPr>
            <p:ph type="sldNum" sz="quarter" idx="12"/>
          </p:nvPr>
        </p:nvSpPr>
        <p:spPr/>
        <p:txBody>
          <a:bodyPr/>
          <a:lstStyle/>
          <a:p>
            <a:fld id="{A3FA0A93-60EE-4E9D-852F-604094E61050}" type="slidenum">
              <a:rPr lang="en-US" smtClean="0"/>
              <a:t>61</a:t>
            </a:fld>
            <a:endParaRPr lang="en-US"/>
          </a:p>
        </p:txBody>
      </p:sp>
      <p:sp>
        <p:nvSpPr>
          <p:cNvPr id="7" name="TextBox 6">
            <a:extLst>
              <a:ext uri="{FF2B5EF4-FFF2-40B4-BE49-F238E27FC236}">
                <a16:creationId xmlns:a16="http://schemas.microsoft.com/office/drawing/2014/main" id="{455BAF06-A04D-4F1D-B562-906A304ADB2D}"/>
              </a:ext>
            </a:extLst>
          </p:cNvPr>
          <p:cNvSpPr txBox="1"/>
          <p:nvPr/>
        </p:nvSpPr>
        <p:spPr>
          <a:xfrm>
            <a:off x="7560496" y="3700353"/>
            <a:ext cx="2100208" cy="646331"/>
          </a:xfrm>
          <a:prstGeom prst="rect">
            <a:avLst/>
          </a:prstGeom>
          <a:noFill/>
          <a:ln w="28575">
            <a:solidFill>
              <a:srgbClr val="0070C0"/>
            </a:solidFill>
          </a:ln>
        </p:spPr>
        <p:txBody>
          <a:bodyPr wrap="square" rtlCol="0">
            <a:spAutoFit/>
          </a:bodyPr>
          <a:lstStyle/>
          <a:p>
            <a:r>
              <a:rPr lang="en-US" b="1" dirty="0">
                <a:solidFill>
                  <a:srgbClr val="0070C0"/>
                </a:solidFill>
              </a:rPr>
              <a:t>These are very extreme differences</a:t>
            </a:r>
          </a:p>
        </p:txBody>
      </p:sp>
      <p:cxnSp>
        <p:nvCxnSpPr>
          <p:cNvPr id="13" name="Straight Arrow Connector 12">
            <a:extLst>
              <a:ext uri="{FF2B5EF4-FFF2-40B4-BE49-F238E27FC236}">
                <a16:creationId xmlns:a16="http://schemas.microsoft.com/office/drawing/2014/main" id="{ACFD8398-23A9-409F-B02C-86DFB5A15042}"/>
              </a:ext>
            </a:extLst>
          </p:cNvPr>
          <p:cNvCxnSpPr/>
          <p:nvPr/>
        </p:nvCxnSpPr>
        <p:spPr>
          <a:xfrm flipH="1">
            <a:off x="6661573" y="4024851"/>
            <a:ext cx="59590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68065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60048090-97BF-4E57-8323-11D3CBD0396B}"/>
              </a:ext>
            </a:extLst>
          </p:cNvPr>
          <p:cNvSpPr/>
          <p:nvPr/>
        </p:nvSpPr>
        <p:spPr>
          <a:xfrm>
            <a:off x="5570776" y="4254602"/>
            <a:ext cx="631861" cy="554805"/>
          </a:xfrm>
          <a:prstGeom prst="ellipse">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49EDA989-C2E3-4DB0-80C9-9C622F429BB4}"/>
              </a:ext>
            </a:extLst>
          </p:cNvPr>
          <p:cNvSpPr/>
          <p:nvPr/>
        </p:nvSpPr>
        <p:spPr>
          <a:xfrm>
            <a:off x="3130533" y="4274584"/>
            <a:ext cx="631861" cy="554805"/>
          </a:xfrm>
          <a:prstGeom prst="ellipse">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6BCBC691-57B1-45AA-B891-DA6013A912E7}"/>
              </a:ext>
            </a:extLst>
          </p:cNvPr>
          <p:cNvSpPr>
            <a:spLocks noGrp="1"/>
          </p:cNvSpPr>
          <p:nvPr>
            <p:ph idx="1"/>
          </p:nvPr>
        </p:nvSpPr>
        <p:spPr>
          <a:xfrm>
            <a:off x="838200" y="1440834"/>
            <a:ext cx="10515600" cy="4351338"/>
          </a:xfrm>
        </p:spPr>
        <p:txBody>
          <a:bodyPr/>
          <a:lstStyle/>
          <a:p>
            <a:r>
              <a:rPr lang="en-US" dirty="0"/>
              <a:t>It is possible that radio stations in Arlington could compete for reaching consumers who live between Arlington and Lexington in the overlapping areas of their “footprints” </a:t>
            </a:r>
          </a:p>
          <a:p>
            <a:pPr marL="0" indent="0">
              <a:buNone/>
            </a:pPr>
            <a:endParaRPr lang="en-US" dirty="0"/>
          </a:p>
        </p:txBody>
      </p:sp>
      <p:sp>
        <p:nvSpPr>
          <p:cNvPr id="2" name="Title 1">
            <a:extLst>
              <a:ext uri="{FF2B5EF4-FFF2-40B4-BE49-F238E27FC236}">
                <a16:creationId xmlns:a16="http://schemas.microsoft.com/office/drawing/2014/main" id="{65509C53-7A4A-4AA8-850C-B99755F1B239}"/>
              </a:ext>
            </a:extLst>
          </p:cNvPr>
          <p:cNvSpPr>
            <a:spLocks noGrp="1"/>
          </p:cNvSpPr>
          <p:nvPr>
            <p:ph type="title"/>
          </p:nvPr>
        </p:nvSpPr>
        <p:spPr/>
        <p:txBody>
          <a:bodyPr/>
          <a:lstStyle/>
          <a:p>
            <a:r>
              <a:rPr lang="en-US" dirty="0"/>
              <a:t>Geographic Market</a:t>
            </a:r>
          </a:p>
        </p:txBody>
      </p:sp>
      <p:sp>
        <p:nvSpPr>
          <p:cNvPr id="4" name="Slide Number Placeholder 3">
            <a:extLst>
              <a:ext uri="{FF2B5EF4-FFF2-40B4-BE49-F238E27FC236}">
                <a16:creationId xmlns:a16="http://schemas.microsoft.com/office/drawing/2014/main" id="{D7543E24-181B-4A30-84BC-426B63A8D6A1}"/>
              </a:ext>
            </a:extLst>
          </p:cNvPr>
          <p:cNvSpPr>
            <a:spLocks noGrp="1"/>
          </p:cNvSpPr>
          <p:nvPr>
            <p:ph type="sldNum" sz="quarter" idx="12"/>
          </p:nvPr>
        </p:nvSpPr>
        <p:spPr/>
        <p:txBody>
          <a:bodyPr/>
          <a:lstStyle/>
          <a:p>
            <a:fld id="{A3FA0A93-60EE-4E9D-852F-604094E61050}" type="slidenum">
              <a:rPr lang="en-US" smtClean="0"/>
              <a:t>62</a:t>
            </a:fld>
            <a:endParaRPr lang="en-US"/>
          </a:p>
        </p:txBody>
      </p:sp>
      <p:sp>
        <p:nvSpPr>
          <p:cNvPr id="6" name="Oval 5">
            <a:extLst>
              <a:ext uri="{FF2B5EF4-FFF2-40B4-BE49-F238E27FC236}">
                <a16:creationId xmlns:a16="http://schemas.microsoft.com/office/drawing/2014/main" id="{85FA95E8-0A93-4966-96BD-57B8655798FF}"/>
              </a:ext>
            </a:extLst>
          </p:cNvPr>
          <p:cNvSpPr/>
          <p:nvPr/>
        </p:nvSpPr>
        <p:spPr>
          <a:xfrm>
            <a:off x="1877344" y="3115265"/>
            <a:ext cx="3277970" cy="30616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F980EF1-4088-4210-BACB-8798ADF76766}"/>
              </a:ext>
            </a:extLst>
          </p:cNvPr>
          <p:cNvSpPr txBox="1"/>
          <p:nvPr/>
        </p:nvSpPr>
        <p:spPr>
          <a:xfrm>
            <a:off x="3163925" y="4397068"/>
            <a:ext cx="565079" cy="369332"/>
          </a:xfrm>
          <a:prstGeom prst="rect">
            <a:avLst/>
          </a:prstGeom>
          <a:noFill/>
        </p:spPr>
        <p:txBody>
          <a:bodyPr wrap="square" rtlCol="0">
            <a:spAutoFit/>
          </a:bodyPr>
          <a:lstStyle/>
          <a:p>
            <a:r>
              <a:rPr lang="en-US" b="1" dirty="0" err="1"/>
              <a:t>Arl</a:t>
            </a:r>
            <a:endParaRPr lang="en-US" b="1" dirty="0"/>
          </a:p>
        </p:txBody>
      </p:sp>
      <p:sp>
        <p:nvSpPr>
          <p:cNvPr id="10" name="Oval 9">
            <a:extLst>
              <a:ext uri="{FF2B5EF4-FFF2-40B4-BE49-F238E27FC236}">
                <a16:creationId xmlns:a16="http://schemas.microsoft.com/office/drawing/2014/main" id="{152468B4-10AE-40CF-8DEF-C45EF1B49CAB}"/>
              </a:ext>
            </a:extLst>
          </p:cNvPr>
          <p:cNvSpPr/>
          <p:nvPr/>
        </p:nvSpPr>
        <p:spPr>
          <a:xfrm>
            <a:off x="4177856" y="3051052"/>
            <a:ext cx="3277970" cy="30616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E390100-5B1B-49BC-8D5A-AD0530C9680E}"/>
              </a:ext>
            </a:extLst>
          </p:cNvPr>
          <p:cNvSpPr txBox="1"/>
          <p:nvPr/>
        </p:nvSpPr>
        <p:spPr>
          <a:xfrm>
            <a:off x="5629379" y="4305139"/>
            <a:ext cx="565079" cy="369332"/>
          </a:xfrm>
          <a:prstGeom prst="rect">
            <a:avLst/>
          </a:prstGeom>
          <a:noFill/>
        </p:spPr>
        <p:txBody>
          <a:bodyPr wrap="square" rtlCol="0">
            <a:spAutoFit/>
          </a:bodyPr>
          <a:lstStyle/>
          <a:p>
            <a:r>
              <a:rPr lang="en-US" b="1" dirty="0"/>
              <a:t>Lex</a:t>
            </a:r>
          </a:p>
        </p:txBody>
      </p:sp>
      <p:sp>
        <p:nvSpPr>
          <p:cNvPr id="19" name="TextBox 18">
            <a:extLst>
              <a:ext uri="{FF2B5EF4-FFF2-40B4-BE49-F238E27FC236}">
                <a16:creationId xmlns:a16="http://schemas.microsoft.com/office/drawing/2014/main" id="{34D4EEA3-985C-4606-ACFC-FAEAD70447BE}"/>
              </a:ext>
            </a:extLst>
          </p:cNvPr>
          <p:cNvSpPr txBox="1"/>
          <p:nvPr/>
        </p:nvSpPr>
        <p:spPr>
          <a:xfrm>
            <a:off x="7560496" y="2833667"/>
            <a:ext cx="2100208" cy="646331"/>
          </a:xfrm>
          <a:prstGeom prst="rect">
            <a:avLst/>
          </a:prstGeom>
          <a:noFill/>
          <a:ln w="28575">
            <a:solidFill>
              <a:srgbClr val="0070C0"/>
            </a:solidFill>
          </a:ln>
        </p:spPr>
        <p:txBody>
          <a:bodyPr wrap="square" rtlCol="0">
            <a:spAutoFit/>
          </a:bodyPr>
          <a:lstStyle/>
          <a:p>
            <a:r>
              <a:rPr lang="en-US" b="1" dirty="0">
                <a:solidFill>
                  <a:srgbClr val="0070C0"/>
                </a:solidFill>
              </a:rPr>
              <a:t>Listener overlap region</a:t>
            </a:r>
          </a:p>
        </p:txBody>
      </p:sp>
      <p:cxnSp>
        <p:nvCxnSpPr>
          <p:cNvPr id="20" name="Straight Arrow Connector 19">
            <a:extLst>
              <a:ext uri="{FF2B5EF4-FFF2-40B4-BE49-F238E27FC236}">
                <a16:creationId xmlns:a16="http://schemas.microsoft.com/office/drawing/2014/main" id="{BC421692-0B62-4F93-8163-D848C42FCC9C}"/>
              </a:ext>
            </a:extLst>
          </p:cNvPr>
          <p:cNvCxnSpPr>
            <a:cxnSpLocks/>
          </p:cNvCxnSpPr>
          <p:nvPr/>
        </p:nvCxnSpPr>
        <p:spPr>
          <a:xfrm flipH="1">
            <a:off x="4767209" y="3238016"/>
            <a:ext cx="2442937" cy="11590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79A20116-3C8F-4849-9329-A689BCDEC812}"/>
              </a:ext>
            </a:extLst>
          </p:cNvPr>
          <p:cNvSpPr/>
          <p:nvPr/>
        </p:nvSpPr>
        <p:spPr>
          <a:xfrm>
            <a:off x="4194551" y="3616503"/>
            <a:ext cx="921980" cy="2005992"/>
          </a:xfrm>
          <a:prstGeom prst="ellipse">
            <a:avLst/>
          </a:prstGeom>
          <a:solidFill>
            <a:srgbClr val="FBFB35">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98568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BD19F-4268-463D-A6EE-F7C7D9702C83}"/>
              </a:ext>
            </a:extLst>
          </p:cNvPr>
          <p:cNvSpPr>
            <a:spLocks noGrp="1"/>
          </p:cNvSpPr>
          <p:nvPr>
            <p:ph type="title"/>
          </p:nvPr>
        </p:nvSpPr>
        <p:spPr/>
        <p:txBody>
          <a:bodyPr/>
          <a:lstStyle/>
          <a:p>
            <a:pPr algn="ctr"/>
            <a:r>
              <a:rPr lang="en-US" dirty="0"/>
              <a:t>Looking Ahead to Topics 12 &amp; 13</a:t>
            </a:r>
          </a:p>
        </p:txBody>
      </p:sp>
      <p:sp>
        <p:nvSpPr>
          <p:cNvPr id="3" name="Text Placeholder 2">
            <a:extLst>
              <a:ext uri="{FF2B5EF4-FFF2-40B4-BE49-F238E27FC236}">
                <a16:creationId xmlns:a16="http://schemas.microsoft.com/office/drawing/2014/main" id="{4874CE98-ACC7-43B0-8ABA-5D230EDBF348}"/>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10978CF-E4B5-4B39-AE4A-4748923A393F}"/>
              </a:ext>
            </a:extLst>
          </p:cNvPr>
          <p:cNvSpPr>
            <a:spLocks noGrp="1"/>
          </p:cNvSpPr>
          <p:nvPr>
            <p:ph type="sldNum" sz="quarter" idx="12"/>
          </p:nvPr>
        </p:nvSpPr>
        <p:spPr/>
        <p:txBody>
          <a:bodyPr/>
          <a:lstStyle/>
          <a:p>
            <a:fld id="{A3FA0A93-60EE-4E9D-852F-604094E61050}" type="slidenum">
              <a:rPr lang="en-US" smtClean="0"/>
              <a:t>63</a:t>
            </a:fld>
            <a:endParaRPr lang="en-US"/>
          </a:p>
        </p:txBody>
      </p:sp>
    </p:spTree>
    <p:extLst>
      <p:ext uri="{BB962C8B-B14F-4D97-AF65-F5344CB8AC3E}">
        <p14:creationId xmlns:p14="http://schemas.microsoft.com/office/powerpoint/2010/main" val="13327894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838200" y="365126"/>
            <a:ext cx="10515600" cy="842890"/>
          </a:xfrm>
        </p:spPr>
        <p:txBody>
          <a:bodyPr>
            <a:normAutofit/>
          </a:bodyPr>
          <a:lstStyle/>
          <a:p>
            <a:r>
              <a:rPr lang="en-US" dirty="0"/>
              <a:t>Anticompetitive Effects of Mergers – Three Types</a:t>
            </a:r>
          </a:p>
        </p:txBody>
      </p:sp>
      <p:sp>
        <p:nvSpPr>
          <p:cNvPr id="3" name="Content Placeholder 2"/>
          <p:cNvSpPr>
            <a:spLocks noGrp="1"/>
          </p:cNvSpPr>
          <p:nvPr>
            <p:ph idx="1"/>
          </p:nvPr>
        </p:nvSpPr>
        <p:spPr>
          <a:xfrm>
            <a:off x="838200" y="1468074"/>
            <a:ext cx="10340546" cy="3968900"/>
          </a:xfrm>
        </p:spPr>
        <p:txBody>
          <a:bodyPr>
            <a:normAutofit fontScale="92500" lnSpcReduction="20000"/>
          </a:bodyPr>
          <a:lstStyle/>
          <a:p>
            <a:r>
              <a:rPr lang="en-US" i="1" dirty="0">
                <a:solidFill>
                  <a:srgbClr val="C00000"/>
                </a:solidFill>
              </a:rPr>
              <a:t>Coordinated Effects </a:t>
            </a:r>
            <a:r>
              <a:rPr lang="en-US" dirty="0"/>
              <a:t>(“Horizontal” – Merger of Rivals)</a:t>
            </a:r>
            <a:endParaRPr lang="en-US" i="1" dirty="0">
              <a:solidFill>
                <a:srgbClr val="0070C0"/>
              </a:solidFill>
            </a:endParaRPr>
          </a:p>
          <a:p>
            <a:pPr lvl="1"/>
            <a:r>
              <a:rPr lang="en-US" dirty="0"/>
              <a:t>Facilitate post-merger tacit coordination among </a:t>
            </a:r>
            <a:r>
              <a:rPr lang="en-US" b="1" i="1" dirty="0"/>
              <a:t>ALL firms in the market</a:t>
            </a:r>
          </a:p>
          <a:p>
            <a:pPr marL="457200" lvl="1" indent="0">
              <a:buNone/>
            </a:pPr>
            <a:endParaRPr lang="en-US" b="1" i="1" dirty="0"/>
          </a:p>
          <a:p>
            <a:r>
              <a:rPr lang="en-US" i="1" dirty="0">
                <a:solidFill>
                  <a:srgbClr val="C00000"/>
                </a:solidFill>
              </a:rPr>
              <a:t>Unilateral Effects </a:t>
            </a:r>
            <a:r>
              <a:rPr lang="en-US" dirty="0"/>
              <a:t>(“Horizontal” – Merger of Rivals)</a:t>
            </a:r>
            <a:endParaRPr lang="en-US" i="1" dirty="0">
              <a:solidFill>
                <a:srgbClr val="0070C0"/>
              </a:solidFill>
            </a:endParaRPr>
          </a:p>
          <a:p>
            <a:pPr lvl="1"/>
            <a:r>
              <a:rPr lang="en-US" dirty="0"/>
              <a:t>Facilitate exercise of market power by </a:t>
            </a:r>
            <a:r>
              <a:rPr lang="en-US" b="1" i="1" dirty="0"/>
              <a:t>merged firm alone</a:t>
            </a:r>
          </a:p>
          <a:p>
            <a:pPr lvl="2"/>
            <a:r>
              <a:rPr lang="en-US" dirty="0"/>
              <a:t>Merger to Monopoly; or</a:t>
            </a:r>
          </a:p>
          <a:p>
            <a:pPr lvl="2"/>
            <a:r>
              <a:rPr lang="en-US" dirty="0"/>
              <a:t>Merger that eliminates competitive constraints on ability to raise price</a:t>
            </a:r>
          </a:p>
          <a:p>
            <a:pPr marL="914400" lvl="2" indent="0">
              <a:buNone/>
            </a:pPr>
            <a:endParaRPr lang="en-US" dirty="0"/>
          </a:p>
          <a:p>
            <a:r>
              <a:rPr lang="en-US" i="1" dirty="0">
                <a:solidFill>
                  <a:srgbClr val="C00000"/>
                </a:solidFill>
              </a:rPr>
              <a:t>Exclusionary Effects </a:t>
            </a:r>
            <a:endParaRPr lang="en-US" dirty="0">
              <a:solidFill>
                <a:srgbClr val="C00000"/>
              </a:solidFill>
            </a:endParaRPr>
          </a:p>
          <a:p>
            <a:pPr lvl="1"/>
            <a:r>
              <a:rPr lang="en-US" dirty="0"/>
              <a:t>Impair rival’s access to inputs or customers/markets</a:t>
            </a:r>
          </a:p>
          <a:p>
            <a:pPr lvl="1"/>
            <a:r>
              <a:rPr lang="en-US" dirty="0"/>
              <a:t>Similar analysis to all other forms of exclusion</a:t>
            </a:r>
          </a:p>
          <a:p>
            <a:pPr lvl="1"/>
            <a:r>
              <a:rPr lang="en-US" dirty="0"/>
              <a:t>Secondary theory only in horizontal mergers. More important in vertical mergers</a:t>
            </a:r>
          </a:p>
        </p:txBody>
      </p:sp>
      <p:sp>
        <p:nvSpPr>
          <p:cNvPr id="17412" name="Slide Number Placeholder 3"/>
          <p:cNvSpPr>
            <a:spLocks noGrp="1"/>
          </p:cNvSpPr>
          <p:nvPr>
            <p:ph type="sldNum" sz="quarter" idx="12"/>
          </p:nvPr>
        </p:nvSpPr>
        <p:spPr>
          <a:noFill/>
        </p:spPr>
        <p:txBody>
          <a:bodyPr/>
          <a:lstStyle/>
          <a:p>
            <a:fld id="{DE0B7410-A776-4A2B-B1FC-3125B901B0B6}" type="slidenum">
              <a:rPr lang="en-US" smtClean="0"/>
              <a:pPr/>
              <a:t>64</a:t>
            </a:fld>
            <a:endParaRPr lang="en-US"/>
          </a:p>
        </p:txBody>
      </p:sp>
      <p:sp>
        <p:nvSpPr>
          <p:cNvPr id="2" name="TextBox 1"/>
          <p:cNvSpPr txBox="1"/>
          <p:nvPr/>
        </p:nvSpPr>
        <p:spPr>
          <a:xfrm>
            <a:off x="687371" y="5521146"/>
            <a:ext cx="9788001" cy="1200329"/>
          </a:xfrm>
          <a:prstGeom prst="rect">
            <a:avLst/>
          </a:prstGeom>
          <a:noFill/>
          <a:ln w="38100">
            <a:solidFill>
              <a:srgbClr val="0070C0"/>
            </a:solidFill>
          </a:ln>
        </p:spPr>
        <p:txBody>
          <a:bodyPr wrap="none" rtlCol="0">
            <a:spAutoFit/>
          </a:bodyPr>
          <a:lstStyle/>
          <a:p>
            <a:r>
              <a:rPr lang="en-US" sz="2400" b="1" u="sng" dirty="0">
                <a:solidFill>
                  <a:srgbClr val="0070C0"/>
                </a:solidFill>
              </a:rPr>
              <a:t>Note</a:t>
            </a:r>
            <a:r>
              <a:rPr lang="en-US" sz="2400" b="1" dirty="0">
                <a:solidFill>
                  <a:srgbClr val="0070C0"/>
                </a:solidFill>
              </a:rPr>
              <a:t>: A single merger can raise Coordinated and/or Unilateral Concerns;</a:t>
            </a:r>
          </a:p>
          <a:p>
            <a:r>
              <a:rPr lang="en-US" sz="2400" b="1" dirty="0">
                <a:solidFill>
                  <a:srgbClr val="0070C0"/>
                </a:solidFill>
              </a:rPr>
              <a:t>Exclusionary Concerns can be coordinated or unilateral, and are </a:t>
            </a:r>
            <a:br>
              <a:rPr lang="en-US" sz="2400" b="1" dirty="0">
                <a:solidFill>
                  <a:srgbClr val="0070C0"/>
                </a:solidFill>
              </a:rPr>
            </a:br>
            <a:r>
              <a:rPr lang="en-US" sz="2400" b="1" dirty="0">
                <a:solidFill>
                  <a:srgbClr val="0070C0"/>
                </a:solidFill>
              </a:rPr>
              <a:t>more central in Vertical Mergers</a:t>
            </a:r>
          </a:p>
        </p:txBody>
      </p:sp>
    </p:spTree>
    <p:extLst>
      <p:ext uri="{BB962C8B-B14F-4D97-AF65-F5344CB8AC3E}">
        <p14:creationId xmlns:p14="http://schemas.microsoft.com/office/powerpoint/2010/main" val="332121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20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20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20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2000"/>
                                        <p:tgtEl>
                                          <p:spTgt spid="3">
                                            <p:txEl>
                                              <p:pRg st="8" end="8"/>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2000"/>
                                        <p:tgtEl>
                                          <p:spTgt spid="3">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2000"/>
                                        <p:tgtEl>
                                          <p:spTgt spid="3">
                                            <p:txEl>
                                              <p:pRg st="10" end="1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1"/>
          <p:cNvSpPr txBox="1">
            <a:spLocks noChangeArrowheads="1"/>
          </p:cNvSpPr>
          <p:nvPr/>
        </p:nvSpPr>
        <p:spPr bwMode="auto">
          <a:xfrm>
            <a:off x="4402138" y="685801"/>
            <a:ext cx="353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a:latin typeface="Times New Roman" panose="02020603050405020304" pitchFamily="18" charset="0"/>
                <a:cs typeface="Times New Roman" panose="02020603050405020304" pitchFamily="18" charset="0"/>
              </a:rPr>
              <a:t>Figure 5-5:</a:t>
            </a:r>
          </a:p>
          <a:p>
            <a:pPr algn="ctr">
              <a:spcBef>
                <a:spcPct val="0"/>
              </a:spcBef>
              <a:buFontTx/>
              <a:buNone/>
            </a:pPr>
            <a:r>
              <a:rPr lang="en-US" sz="1800" b="1">
                <a:latin typeface="Times New Roman" panose="02020603050405020304" pitchFamily="18" charset="0"/>
                <a:cs typeface="Times New Roman" panose="02020603050405020304" pitchFamily="18" charset="0"/>
              </a:rPr>
              <a:t>Two Horizontal Merger Scenarios</a:t>
            </a:r>
          </a:p>
        </p:txBody>
      </p:sp>
      <p:sp>
        <p:nvSpPr>
          <p:cNvPr id="72707" name="Rectangle 2"/>
          <p:cNvSpPr>
            <a:spLocks noChangeArrowheads="1"/>
          </p:cNvSpPr>
          <p:nvPr/>
        </p:nvSpPr>
        <p:spPr bwMode="auto">
          <a:xfrm>
            <a:off x="1905000" y="23034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 </a:t>
            </a:r>
          </a:p>
          <a:p>
            <a:pPr algn="ctr" eaLnBrk="1" hangingPunct="1">
              <a:spcBef>
                <a:spcPct val="0"/>
              </a:spcBef>
              <a:buFontTx/>
              <a:buNone/>
            </a:pPr>
            <a:r>
              <a:rPr lang="en-US" sz="1800">
                <a:latin typeface="Times New Roman" panose="02020603050405020304" pitchFamily="18" charset="0"/>
              </a:rPr>
              <a:t>A</a:t>
            </a:r>
          </a:p>
        </p:txBody>
      </p:sp>
      <p:sp>
        <p:nvSpPr>
          <p:cNvPr id="72708" name="Rectangle 3"/>
          <p:cNvSpPr>
            <a:spLocks noChangeArrowheads="1"/>
          </p:cNvSpPr>
          <p:nvPr/>
        </p:nvSpPr>
        <p:spPr bwMode="auto">
          <a:xfrm>
            <a:off x="3276600" y="23034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 </a:t>
            </a:r>
          </a:p>
          <a:p>
            <a:pPr algn="ctr" eaLnBrk="1" hangingPunct="1">
              <a:spcBef>
                <a:spcPct val="0"/>
              </a:spcBef>
              <a:buFontTx/>
              <a:buNone/>
            </a:pPr>
            <a:r>
              <a:rPr lang="en-US" sz="1800">
                <a:latin typeface="Times New Roman" panose="02020603050405020304" pitchFamily="18" charset="0"/>
              </a:rPr>
              <a:t>B</a:t>
            </a:r>
          </a:p>
        </p:txBody>
      </p:sp>
      <p:sp>
        <p:nvSpPr>
          <p:cNvPr id="72709" name="Rectangle 4"/>
          <p:cNvSpPr>
            <a:spLocks noChangeArrowheads="1"/>
          </p:cNvSpPr>
          <p:nvPr/>
        </p:nvSpPr>
        <p:spPr bwMode="auto">
          <a:xfrm>
            <a:off x="4495800" y="23034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 </a:t>
            </a:r>
          </a:p>
          <a:p>
            <a:pPr algn="ctr" eaLnBrk="1" hangingPunct="1">
              <a:spcBef>
                <a:spcPct val="0"/>
              </a:spcBef>
              <a:buFontTx/>
              <a:buNone/>
            </a:pPr>
            <a:r>
              <a:rPr lang="en-US" sz="1800">
                <a:latin typeface="Times New Roman" panose="02020603050405020304" pitchFamily="18" charset="0"/>
              </a:rPr>
              <a:t>C</a:t>
            </a:r>
          </a:p>
        </p:txBody>
      </p:sp>
      <p:sp>
        <p:nvSpPr>
          <p:cNvPr id="72710" name="Rectangle 5"/>
          <p:cNvSpPr>
            <a:spLocks noChangeArrowheads="1"/>
          </p:cNvSpPr>
          <p:nvPr/>
        </p:nvSpPr>
        <p:spPr bwMode="auto">
          <a:xfrm>
            <a:off x="6983413" y="2317750"/>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A</a:t>
            </a:r>
          </a:p>
        </p:txBody>
      </p:sp>
      <p:sp>
        <p:nvSpPr>
          <p:cNvPr id="72711" name="Rectangle 6"/>
          <p:cNvSpPr>
            <a:spLocks noChangeArrowheads="1"/>
          </p:cNvSpPr>
          <p:nvPr/>
        </p:nvSpPr>
        <p:spPr bwMode="auto">
          <a:xfrm>
            <a:off x="8302625" y="2317750"/>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B</a:t>
            </a:r>
          </a:p>
        </p:txBody>
      </p:sp>
      <p:sp>
        <p:nvSpPr>
          <p:cNvPr id="72712" name="Rectangle 7"/>
          <p:cNvSpPr>
            <a:spLocks noChangeArrowheads="1"/>
          </p:cNvSpPr>
          <p:nvPr/>
        </p:nvSpPr>
        <p:spPr bwMode="auto">
          <a:xfrm>
            <a:off x="2743200" y="35988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AB</a:t>
            </a:r>
          </a:p>
        </p:txBody>
      </p:sp>
      <p:sp>
        <p:nvSpPr>
          <p:cNvPr id="72713" name="Rectangle 8"/>
          <p:cNvSpPr>
            <a:spLocks noChangeArrowheads="1"/>
          </p:cNvSpPr>
          <p:nvPr/>
        </p:nvSpPr>
        <p:spPr bwMode="auto">
          <a:xfrm>
            <a:off x="7756525" y="36750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AB</a:t>
            </a:r>
          </a:p>
        </p:txBody>
      </p:sp>
      <p:sp>
        <p:nvSpPr>
          <p:cNvPr id="72714" name="Rectangle 9"/>
          <p:cNvSpPr>
            <a:spLocks noChangeArrowheads="1"/>
          </p:cNvSpPr>
          <p:nvPr/>
        </p:nvSpPr>
        <p:spPr bwMode="auto">
          <a:xfrm>
            <a:off x="4114800" y="3598863"/>
            <a:ext cx="914400" cy="609600"/>
          </a:xfrm>
          <a:prstGeom prst="rect">
            <a:avLst/>
          </a:prstGeom>
          <a:solidFill>
            <a:schemeClr val="bg1"/>
          </a:solidFill>
          <a:ln w="9525">
            <a:solidFill>
              <a:schemeClr val="tx1"/>
            </a:solidFill>
            <a:round/>
            <a:headEnd/>
            <a:tailEnd/>
          </a:ln>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C</a:t>
            </a:r>
          </a:p>
        </p:txBody>
      </p:sp>
      <p:sp>
        <p:nvSpPr>
          <p:cNvPr id="72715" name="TextBox 10"/>
          <p:cNvSpPr txBox="1">
            <a:spLocks noChangeArrowheads="1"/>
          </p:cNvSpPr>
          <p:nvPr/>
        </p:nvSpPr>
        <p:spPr bwMode="auto">
          <a:xfrm>
            <a:off x="2746375" y="1617664"/>
            <a:ext cx="2033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u="sng">
                <a:latin typeface="Times New Roman" panose="02020603050405020304" pitchFamily="18" charset="0"/>
                <a:cs typeface="Times New Roman" panose="02020603050405020304" pitchFamily="18" charset="0"/>
              </a:rPr>
              <a:t>Coordinated Effects</a:t>
            </a:r>
          </a:p>
        </p:txBody>
      </p:sp>
      <p:sp>
        <p:nvSpPr>
          <p:cNvPr id="72716" name="TextBox 11"/>
          <p:cNvSpPr txBox="1">
            <a:spLocks noChangeArrowheads="1"/>
          </p:cNvSpPr>
          <p:nvPr/>
        </p:nvSpPr>
        <p:spPr bwMode="auto">
          <a:xfrm>
            <a:off x="7851775" y="1617664"/>
            <a:ext cx="1816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u="sng">
                <a:latin typeface="Times New Roman" panose="02020603050405020304" pitchFamily="18" charset="0"/>
                <a:cs typeface="Times New Roman" panose="02020603050405020304" pitchFamily="18" charset="0"/>
              </a:rPr>
              <a:t>Unilateral Effects</a:t>
            </a:r>
          </a:p>
        </p:txBody>
      </p:sp>
      <p:cxnSp>
        <p:nvCxnSpPr>
          <p:cNvPr id="72717" name="Straight Arrow Connector 12"/>
          <p:cNvCxnSpPr>
            <a:cxnSpLocks noChangeShapeType="1"/>
            <a:stCxn id="72709" idx="2"/>
          </p:cNvCxnSpPr>
          <p:nvPr/>
        </p:nvCxnSpPr>
        <p:spPr bwMode="auto">
          <a:xfrm>
            <a:off x="2362200" y="2913064"/>
            <a:ext cx="762000" cy="5921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18" name="Straight Arrow Connector 13"/>
          <p:cNvCxnSpPr>
            <a:cxnSpLocks noChangeShapeType="1"/>
            <a:stCxn id="72710" idx="2"/>
          </p:cNvCxnSpPr>
          <p:nvPr/>
        </p:nvCxnSpPr>
        <p:spPr bwMode="auto">
          <a:xfrm flipH="1">
            <a:off x="3276600" y="2913064"/>
            <a:ext cx="457200" cy="5921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19" name="Straight Arrow Connector 14"/>
          <p:cNvCxnSpPr>
            <a:cxnSpLocks noChangeShapeType="1"/>
            <a:stCxn id="72712" idx="2"/>
          </p:cNvCxnSpPr>
          <p:nvPr/>
        </p:nvCxnSpPr>
        <p:spPr bwMode="auto">
          <a:xfrm>
            <a:off x="7440613" y="2927351"/>
            <a:ext cx="711200" cy="67151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20" name="Straight Arrow Connector 15"/>
          <p:cNvCxnSpPr>
            <a:cxnSpLocks noChangeShapeType="1"/>
            <a:stCxn id="72713" idx="2"/>
          </p:cNvCxnSpPr>
          <p:nvPr/>
        </p:nvCxnSpPr>
        <p:spPr bwMode="auto">
          <a:xfrm flipH="1">
            <a:off x="8201025" y="2927350"/>
            <a:ext cx="558800" cy="6858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2721" name="Straight Arrow Connector 16"/>
          <p:cNvCxnSpPr>
            <a:cxnSpLocks noChangeShapeType="1"/>
          </p:cNvCxnSpPr>
          <p:nvPr/>
        </p:nvCxnSpPr>
        <p:spPr bwMode="auto">
          <a:xfrm>
            <a:off x="3657600" y="3903664"/>
            <a:ext cx="457200" cy="1587"/>
          </a:xfrm>
          <a:prstGeom prst="straightConnector1">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72722" name="TextBox 17"/>
          <p:cNvSpPr txBox="1">
            <a:spLocks noChangeArrowheads="1"/>
          </p:cNvSpPr>
          <p:nvPr/>
        </p:nvSpPr>
        <p:spPr bwMode="auto">
          <a:xfrm>
            <a:off x="1897063" y="4513263"/>
            <a:ext cx="3733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i="1" dirty="0">
                <a:latin typeface="Times New Roman" panose="02020603050405020304" pitchFamily="18" charset="0"/>
                <a:cs typeface="Times New Roman" panose="02020603050405020304" pitchFamily="18" charset="0"/>
              </a:rPr>
              <a:t>Merger of Firms A and B </a:t>
            </a:r>
            <a:r>
              <a:rPr lang="en-US" sz="1600" b="1" i="1" dirty="0">
                <a:latin typeface="Times New Roman" panose="02020603050405020304" pitchFamily="18" charset="0"/>
                <a:cs typeface="Times New Roman" panose="02020603050405020304" pitchFamily="18" charset="0"/>
              </a:rPr>
              <a:t>facilitates coordination</a:t>
            </a:r>
            <a:r>
              <a:rPr lang="en-US" sz="1600" i="1" dirty="0">
                <a:latin typeface="Times New Roman" panose="02020603050405020304" pitchFamily="18" charset="0"/>
                <a:cs typeface="Times New Roman" panose="02020603050405020304" pitchFamily="18" charset="0"/>
              </a:rPr>
              <a:t> between Firm AB and Firm C and hence the exercise of market power.</a:t>
            </a:r>
          </a:p>
        </p:txBody>
      </p:sp>
      <p:sp>
        <p:nvSpPr>
          <p:cNvPr id="72723" name="TextBox 18"/>
          <p:cNvSpPr txBox="1">
            <a:spLocks noChangeArrowheads="1"/>
          </p:cNvSpPr>
          <p:nvPr/>
        </p:nvSpPr>
        <p:spPr bwMode="auto">
          <a:xfrm>
            <a:off x="6983413" y="4508054"/>
            <a:ext cx="3733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i="1" dirty="0">
                <a:solidFill>
                  <a:srgbClr val="0070C0"/>
                </a:solidFill>
                <a:latin typeface="Times New Roman" panose="02020603050405020304" pitchFamily="18" charset="0"/>
                <a:cs typeface="Times New Roman" panose="02020603050405020304" pitchFamily="18" charset="0"/>
              </a:rPr>
              <a:t>Merger of Firms A and B facilitates the exercise of market power by Firm AB alone without coordination with Firm C.</a:t>
            </a:r>
          </a:p>
          <a:p>
            <a:pPr algn="ctr">
              <a:spcBef>
                <a:spcPct val="0"/>
              </a:spcBef>
              <a:buFontTx/>
              <a:buNone/>
            </a:pPr>
            <a:r>
              <a:rPr lang="en-US" sz="1600" b="1" i="1" dirty="0">
                <a:solidFill>
                  <a:srgbClr val="0070C0"/>
                </a:solidFill>
                <a:latin typeface="Times New Roman" panose="02020603050405020304" pitchFamily="18" charset="0"/>
                <a:cs typeface="Times New Roman" panose="02020603050405020304" pitchFamily="18" charset="0"/>
              </a:rPr>
              <a:t>Eliminates “head-to-head” competition.</a:t>
            </a:r>
          </a:p>
        </p:txBody>
      </p:sp>
      <p:sp>
        <p:nvSpPr>
          <p:cNvPr id="72724" name="TextBox 19"/>
          <p:cNvSpPr txBox="1">
            <a:spLocks noChangeArrowheads="1"/>
          </p:cNvSpPr>
          <p:nvPr/>
        </p:nvSpPr>
        <p:spPr bwMode="auto">
          <a:xfrm>
            <a:off x="5562600" y="2424114"/>
            <a:ext cx="1246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a:latin typeface="Times New Roman" panose="02020603050405020304" pitchFamily="18" charset="0"/>
                <a:cs typeface="Times New Roman" panose="02020603050405020304" pitchFamily="18" charset="0"/>
              </a:rPr>
              <a:t>Pre-Merger</a:t>
            </a:r>
          </a:p>
        </p:txBody>
      </p:sp>
      <p:sp>
        <p:nvSpPr>
          <p:cNvPr id="72725" name="TextBox 20"/>
          <p:cNvSpPr txBox="1">
            <a:spLocks noChangeArrowheads="1"/>
          </p:cNvSpPr>
          <p:nvPr/>
        </p:nvSpPr>
        <p:spPr bwMode="auto">
          <a:xfrm>
            <a:off x="5518150" y="3719514"/>
            <a:ext cx="1335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a:latin typeface="Times New Roman" panose="02020603050405020304" pitchFamily="18" charset="0"/>
                <a:cs typeface="Times New Roman" panose="02020603050405020304" pitchFamily="18" charset="0"/>
              </a:rPr>
              <a:t>Post-Merger</a:t>
            </a:r>
          </a:p>
        </p:txBody>
      </p:sp>
      <p:sp>
        <p:nvSpPr>
          <p:cNvPr id="72726" name="Rectangle 21"/>
          <p:cNvSpPr>
            <a:spLocks noChangeArrowheads="1"/>
          </p:cNvSpPr>
          <p:nvPr/>
        </p:nvSpPr>
        <p:spPr bwMode="auto">
          <a:xfrm>
            <a:off x="9067800" y="36750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C</a:t>
            </a:r>
          </a:p>
        </p:txBody>
      </p:sp>
      <p:sp>
        <p:nvSpPr>
          <p:cNvPr id="72727" name="Rectangle 22"/>
          <p:cNvSpPr>
            <a:spLocks noChangeArrowheads="1"/>
          </p:cNvSpPr>
          <p:nvPr/>
        </p:nvSpPr>
        <p:spPr bwMode="auto">
          <a:xfrm>
            <a:off x="9601200" y="2303463"/>
            <a:ext cx="914400" cy="609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sz="1800">
                <a:latin typeface="Times New Roman" panose="02020603050405020304" pitchFamily="18" charset="0"/>
              </a:rPr>
              <a:t>Firm</a:t>
            </a:r>
          </a:p>
          <a:p>
            <a:pPr algn="ctr" eaLnBrk="1" hangingPunct="1">
              <a:spcBef>
                <a:spcPct val="0"/>
              </a:spcBef>
              <a:buFontTx/>
              <a:buNone/>
            </a:pPr>
            <a:r>
              <a:rPr lang="en-US" sz="1800">
                <a:latin typeface="Times New Roman" panose="02020603050405020304" pitchFamily="18" charset="0"/>
              </a:rPr>
              <a:t>C</a:t>
            </a:r>
          </a:p>
        </p:txBody>
      </p:sp>
      <p:sp>
        <p:nvSpPr>
          <p:cNvPr id="72728" name="TextBox 23"/>
          <p:cNvSpPr txBox="1">
            <a:spLocks noChangeArrowheads="1"/>
          </p:cNvSpPr>
          <p:nvPr/>
        </p:nvSpPr>
        <p:spPr bwMode="auto">
          <a:xfrm>
            <a:off x="9369426" y="6245225"/>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772</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65</a:t>
            </a:fld>
            <a:endParaRPr lang="en-US" altLang="en-US"/>
          </a:p>
        </p:txBody>
      </p:sp>
    </p:spTree>
    <p:extLst>
      <p:ext uri="{BB962C8B-B14F-4D97-AF65-F5344CB8AC3E}">
        <p14:creationId xmlns:p14="http://schemas.microsoft.com/office/powerpoint/2010/main" val="12560866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8832"/>
          </a:xfrm>
        </p:spPr>
        <p:txBody>
          <a:bodyPr>
            <a:normAutofit/>
          </a:bodyPr>
          <a:lstStyle/>
          <a:p>
            <a:r>
              <a:rPr lang="en-US" sz="3200" dirty="0"/>
              <a:t>Unilateral Effects vs Coordinated Effects: </a:t>
            </a:r>
            <a:br>
              <a:rPr lang="en-US" sz="3200" dirty="0"/>
            </a:br>
            <a:r>
              <a:rPr lang="en-US" sz="3200" dirty="0"/>
              <a:t>Technical Distinction</a:t>
            </a:r>
          </a:p>
        </p:txBody>
      </p:sp>
      <p:sp>
        <p:nvSpPr>
          <p:cNvPr id="4" name="TextBox 3"/>
          <p:cNvSpPr txBox="1"/>
          <p:nvPr/>
        </p:nvSpPr>
        <p:spPr>
          <a:xfrm>
            <a:off x="807720" y="1565932"/>
            <a:ext cx="6990365" cy="3416320"/>
          </a:xfrm>
          <a:prstGeom prst="rect">
            <a:avLst/>
          </a:prstGeom>
          <a:noFill/>
        </p:spPr>
        <p:txBody>
          <a:bodyPr wrap="square" rtlCol="0">
            <a:spAutoFit/>
          </a:bodyPr>
          <a:lstStyle/>
          <a:p>
            <a:r>
              <a:rPr lang="en-US" sz="2400" i="1" dirty="0"/>
              <a:t> </a:t>
            </a:r>
            <a:r>
              <a:rPr lang="en-US" sz="2400" u="sng" dirty="0">
                <a:solidFill>
                  <a:srgbClr val="C00000"/>
                </a:solidFill>
              </a:rPr>
              <a:t>Unilateral Effects</a:t>
            </a:r>
            <a:r>
              <a:rPr lang="en-US" sz="2400" dirty="0">
                <a:solidFill>
                  <a:srgbClr val="C00000"/>
                </a:solidFill>
              </a:rPr>
              <a:t>: </a:t>
            </a:r>
            <a:r>
              <a:rPr lang="en-US" sz="2400" dirty="0"/>
              <a:t>Enhance market power by </a:t>
            </a:r>
            <a:br>
              <a:rPr lang="en-US" sz="2400" dirty="0"/>
            </a:br>
            <a:r>
              <a:rPr lang="en-US" sz="2400" dirty="0"/>
              <a:t>eliminating head-to-head competition between merging firms, </a:t>
            </a:r>
            <a:r>
              <a:rPr lang="en-US" sz="2400" i="1" dirty="0">
                <a:solidFill>
                  <a:srgbClr val="C00000"/>
                </a:solidFill>
              </a:rPr>
              <a:t>even if the merger causes no changes in the way other firms behave</a:t>
            </a:r>
            <a:r>
              <a:rPr lang="en-US" sz="2400" dirty="0"/>
              <a:t>.  </a:t>
            </a:r>
            <a:endParaRPr lang="en-US" sz="2400" dirty="0">
              <a:solidFill>
                <a:srgbClr val="C00000"/>
              </a:solidFill>
              <a:highlight>
                <a:srgbClr val="FFFF00"/>
              </a:highlight>
            </a:endParaRPr>
          </a:p>
          <a:p>
            <a:endParaRPr lang="en-US" sz="2400" dirty="0"/>
          </a:p>
          <a:p>
            <a:r>
              <a:rPr lang="en-US" sz="2400" u="sng" dirty="0">
                <a:solidFill>
                  <a:srgbClr val="C00000"/>
                </a:solidFill>
              </a:rPr>
              <a:t>Coordinated Effects</a:t>
            </a:r>
            <a:r>
              <a:rPr lang="en-US" sz="2400" dirty="0">
                <a:solidFill>
                  <a:srgbClr val="C00000"/>
                </a:solidFill>
              </a:rPr>
              <a:t>: </a:t>
            </a:r>
            <a:r>
              <a:rPr lang="en-US" sz="2400" dirty="0"/>
              <a:t>Enhance market power by </a:t>
            </a:r>
            <a:br>
              <a:rPr lang="en-US" sz="2400" dirty="0"/>
            </a:br>
            <a:r>
              <a:rPr lang="en-US" sz="2400" dirty="0"/>
              <a:t>increasing the </a:t>
            </a:r>
            <a:r>
              <a:rPr lang="en-US" sz="2400" i="1" dirty="0">
                <a:solidFill>
                  <a:srgbClr val="C00000"/>
                </a:solidFill>
              </a:rPr>
              <a:t>risk of coordinated, accommodating, or interdependent behavior among some or all rivals in the market </a:t>
            </a:r>
            <a:r>
              <a:rPr lang="en-US" sz="2400" i="1" dirty="0"/>
              <a:t>. </a:t>
            </a:r>
            <a:endParaRPr lang="en-US" sz="2400" dirty="0">
              <a:solidFill>
                <a:srgbClr val="00B0F0"/>
              </a:solidFill>
            </a:endParaRPr>
          </a:p>
        </p:txBody>
      </p:sp>
      <p:sp>
        <p:nvSpPr>
          <p:cNvPr id="6" name="Slide Number Placeholder 5"/>
          <p:cNvSpPr>
            <a:spLocks noGrp="1"/>
          </p:cNvSpPr>
          <p:nvPr>
            <p:ph type="sldNum" sz="quarter" idx="12"/>
          </p:nvPr>
        </p:nvSpPr>
        <p:spPr/>
        <p:txBody>
          <a:bodyPr/>
          <a:lstStyle/>
          <a:p>
            <a:fld id="{A3FA0A93-60EE-4E9D-852F-604094E61050}" type="slidenum">
              <a:rPr lang="en-US" smtClean="0"/>
              <a:t>66</a:t>
            </a:fld>
            <a:endParaRPr lang="en-US"/>
          </a:p>
        </p:txBody>
      </p:sp>
      <p:sp>
        <p:nvSpPr>
          <p:cNvPr id="5" name="TextBox 4">
            <a:extLst>
              <a:ext uri="{FF2B5EF4-FFF2-40B4-BE49-F238E27FC236}">
                <a16:creationId xmlns:a16="http://schemas.microsoft.com/office/drawing/2014/main" id="{2FD4D5FE-B8F6-4065-A4F4-F0CF6ADE06D3}"/>
              </a:ext>
            </a:extLst>
          </p:cNvPr>
          <p:cNvSpPr txBox="1"/>
          <p:nvPr/>
        </p:nvSpPr>
        <p:spPr>
          <a:xfrm>
            <a:off x="8251431" y="1383958"/>
            <a:ext cx="1550115" cy="461665"/>
          </a:xfrm>
          <a:prstGeom prst="rect">
            <a:avLst/>
          </a:prstGeom>
          <a:noFill/>
          <a:ln w="38100">
            <a:solidFill>
              <a:srgbClr val="0070C0"/>
            </a:solidFill>
          </a:ln>
        </p:spPr>
        <p:txBody>
          <a:bodyPr wrap="square" rtlCol="0">
            <a:spAutoFit/>
          </a:bodyPr>
          <a:lstStyle/>
          <a:p>
            <a:r>
              <a:rPr lang="en-US" sz="2400" b="1" i="1" dirty="0">
                <a:solidFill>
                  <a:srgbClr val="0070C0"/>
                </a:solidFill>
              </a:rPr>
              <a:t>Topic 12</a:t>
            </a:r>
          </a:p>
        </p:txBody>
      </p:sp>
      <p:cxnSp>
        <p:nvCxnSpPr>
          <p:cNvPr id="7" name="Straight Arrow Connector 6">
            <a:extLst>
              <a:ext uri="{FF2B5EF4-FFF2-40B4-BE49-F238E27FC236}">
                <a16:creationId xmlns:a16="http://schemas.microsoft.com/office/drawing/2014/main" id="{00CFA435-76B6-4E3E-9E1A-752561EAC495}"/>
              </a:ext>
            </a:extLst>
          </p:cNvPr>
          <p:cNvCxnSpPr>
            <a:cxnSpLocks/>
          </p:cNvCxnSpPr>
          <p:nvPr/>
        </p:nvCxnSpPr>
        <p:spPr>
          <a:xfrm flipH="1">
            <a:off x="7282612" y="1784068"/>
            <a:ext cx="813424" cy="174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E2A8D35-FD42-4B33-8243-3F1256AE32F2}"/>
              </a:ext>
            </a:extLst>
          </p:cNvPr>
          <p:cNvSpPr txBox="1"/>
          <p:nvPr/>
        </p:nvSpPr>
        <p:spPr>
          <a:xfrm>
            <a:off x="8313076" y="3053830"/>
            <a:ext cx="1550115" cy="461665"/>
          </a:xfrm>
          <a:prstGeom prst="rect">
            <a:avLst/>
          </a:prstGeom>
          <a:noFill/>
          <a:ln w="38100">
            <a:solidFill>
              <a:srgbClr val="0070C0"/>
            </a:solidFill>
          </a:ln>
        </p:spPr>
        <p:txBody>
          <a:bodyPr wrap="square" rtlCol="0">
            <a:spAutoFit/>
          </a:bodyPr>
          <a:lstStyle/>
          <a:p>
            <a:r>
              <a:rPr lang="en-US" sz="2400" b="1" i="1" dirty="0">
                <a:solidFill>
                  <a:srgbClr val="0070C0"/>
                </a:solidFill>
              </a:rPr>
              <a:t>Topic 13</a:t>
            </a:r>
          </a:p>
        </p:txBody>
      </p:sp>
      <p:cxnSp>
        <p:nvCxnSpPr>
          <p:cNvPr id="9" name="Straight Arrow Connector 8">
            <a:extLst>
              <a:ext uri="{FF2B5EF4-FFF2-40B4-BE49-F238E27FC236}">
                <a16:creationId xmlns:a16="http://schemas.microsoft.com/office/drawing/2014/main" id="{00A25886-0183-4D9F-8A6C-47B11B9E57DD}"/>
              </a:ext>
            </a:extLst>
          </p:cNvPr>
          <p:cNvCxnSpPr>
            <a:cxnSpLocks/>
          </p:cNvCxnSpPr>
          <p:nvPr/>
        </p:nvCxnSpPr>
        <p:spPr>
          <a:xfrm flipH="1">
            <a:off x="7344257" y="3453940"/>
            <a:ext cx="813424" cy="174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072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75534-97CC-47E9-A666-7A710F25271B}"/>
              </a:ext>
            </a:extLst>
          </p:cNvPr>
          <p:cNvSpPr>
            <a:spLocks noGrp="1"/>
          </p:cNvSpPr>
          <p:nvPr>
            <p:ph type="title"/>
          </p:nvPr>
        </p:nvSpPr>
        <p:spPr/>
        <p:txBody>
          <a:bodyPr/>
          <a:lstStyle/>
          <a:p>
            <a:r>
              <a:rPr lang="en-US" dirty="0"/>
              <a:t>Unilateral Effects: Introduction</a:t>
            </a:r>
          </a:p>
        </p:txBody>
      </p:sp>
      <p:sp>
        <p:nvSpPr>
          <p:cNvPr id="3" name="Content Placeholder 2">
            <a:extLst>
              <a:ext uri="{FF2B5EF4-FFF2-40B4-BE49-F238E27FC236}">
                <a16:creationId xmlns:a16="http://schemas.microsoft.com/office/drawing/2014/main" id="{368138C7-5D6C-47FD-9052-085DCA380166}"/>
              </a:ext>
            </a:extLst>
          </p:cNvPr>
          <p:cNvSpPr>
            <a:spLocks noGrp="1"/>
          </p:cNvSpPr>
          <p:nvPr>
            <p:ph idx="1"/>
          </p:nvPr>
        </p:nvSpPr>
        <p:spPr>
          <a:xfrm>
            <a:off x="838200" y="1571101"/>
            <a:ext cx="10515600" cy="4351338"/>
          </a:xfrm>
        </p:spPr>
        <p:txBody>
          <a:bodyPr>
            <a:normAutofit fontScale="92500" lnSpcReduction="10000"/>
          </a:bodyPr>
          <a:lstStyle/>
          <a:p>
            <a:pPr marL="182880" indent="-274320">
              <a:lnSpc>
                <a:spcPct val="120000"/>
              </a:lnSpc>
              <a:spcBef>
                <a:spcPts val="0"/>
              </a:spcBef>
              <a:spcAft>
                <a:spcPts val="600"/>
              </a:spcAft>
              <a:defRPr/>
            </a:pPr>
            <a:r>
              <a:rPr lang="en-US" sz="2400" dirty="0">
                <a:solidFill>
                  <a:srgbClr val="C00000"/>
                </a:solidFill>
              </a:rPr>
              <a:t>Elimination of head-to-head competition between the merging firms</a:t>
            </a:r>
            <a:r>
              <a:rPr lang="en-US" sz="2600" dirty="0"/>
              <a:t>.</a:t>
            </a:r>
          </a:p>
          <a:p>
            <a:pPr>
              <a:lnSpc>
                <a:spcPct val="100000"/>
              </a:lnSpc>
              <a:spcBef>
                <a:spcPts val="0"/>
              </a:spcBef>
              <a:spcAft>
                <a:spcPts val="600"/>
              </a:spcAft>
              <a:defRPr/>
            </a:pPr>
            <a:r>
              <a:rPr lang="en-US" sz="2000" dirty="0"/>
              <a:t>Elimination of competition incentivizes price increases </a:t>
            </a:r>
          </a:p>
          <a:p>
            <a:pPr>
              <a:lnSpc>
                <a:spcPct val="100000"/>
              </a:lnSpc>
              <a:spcBef>
                <a:spcPts val="0"/>
              </a:spcBef>
              <a:spcAft>
                <a:spcPts val="600"/>
              </a:spcAft>
              <a:defRPr/>
            </a:pPr>
            <a:r>
              <a:rPr lang="en-US" sz="2100" dirty="0"/>
              <a:t>Very simple and ubiquitous </a:t>
            </a:r>
          </a:p>
          <a:p>
            <a:pPr lvl="1">
              <a:lnSpc>
                <a:spcPct val="100000"/>
              </a:lnSpc>
              <a:spcBef>
                <a:spcPts val="0"/>
              </a:spcBef>
              <a:spcAft>
                <a:spcPts val="600"/>
              </a:spcAft>
              <a:defRPr/>
            </a:pPr>
            <a:r>
              <a:rPr lang="en-US" sz="1800" dirty="0"/>
              <a:t>Analogous to </a:t>
            </a:r>
            <a:r>
              <a:rPr lang="en-US" sz="1800" b="1" i="1" dirty="0">
                <a:solidFill>
                  <a:srgbClr val="C00000"/>
                </a:solidFill>
              </a:rPr>
              <a:t>merger to monopoly</a:t>
            </a:r>
            <a:r>
              <a:rPr lang="en-US" sz="1800" dirty="0"/>
              <a:t>– but no monopoly required – because the focus is </a:t>
            </a:r>
            <a:r>
              <a:rPr lang="en-US" sz="1800" b="1" i="1" dirty="0">
                <a:solidFill>
                  <a:srgbClr val="C00000"/>
                </a:solidFill>
              </a:rPr>
              <a:t>elimination of head-to-head competition </a:t>
            </a:r>
            <a:r>
              <a:rPr lang="en-US" sz="1800" dirty="0"/>
              <a:t>between the merging firms </a:t>
            </a:r>
          </a:p>
          <a:p>
            <a:pPr>
              <a:lnSpc>
                <a:spcPct val="100000"/>
              </a:lnSpc>
              <a:spcBef>
                <a:spcPts val="0"/>
              </a:spcBef>
              <a:spcAft>
                <a:spcPts val="600"/>
              </a:spcAft>
              <a:defRPr/>
            </a:pPr>
            <a:r>
              <a:rPr lang="en-US" sz="2200" b="1" dirty="0">
                <a:highlight>
                  <a:srgbClr val="FFFF00"/>
                </a:highlight>
              </a:rPr>
              <a:t>Analysis of unilateral effects does not rely on or require markets to be defined</a:t>
            </a:r>
            <a:r>
              <a:rPr lang="en-US" sz="2200" dirty="0"/>
              <a:t>: </a:t>
            </a:r>
          </a:p>
          <a:p>
            <a:pPr lvl="1">
              <a:lnSpc>
                <a:spcPct val="100000"/>
              </a:lnSpc>
              <a:spcBef>
                <a:spcPts val="0"/>
              </a:spcBef>
              <a:spcAft>
                <a:spcPts val="600"/>
              </a:spcAft>
              <a:defRPr/>
            </a:pPr>
            <a:r>
              <a:rPr lang="en-US" sz="1800" dirty="0"/>
              <a:t>However, unilateral effects requires similar analysis of substitution </a:t>
            </a:r>
          </a:p>
          <a:p>
            <a:pPr lvl="1">
              <a:lnSpc>
                <a:spcPct val="100000"/>
              </a:lnSpc>
              <a:spcBef>
                <a:spcPts val="0"/>
              </a:spcBef>
              <a:spcAft>
                <a:spcPts val="600"/>
              </a:spcAft>
              <a:defRPr/>
            </a:pPr>
            <a:r>
              <a:rPr lang="en-US" sz="1800" dirty="0">
                <a:solidFill>
                  <a:srgbClr val="C00000"/>
                </a:solidFill>
              </a:rPr>
              <a:t>If unilateral effects are high, then the 2 merging firms would by themselves comprise a separate market</a:t>
            </a:r>
          </a:p>
          <a:p>
            <a:pPr>
              <a:lnSpc>
                <a:spcPct val="100000"/>
              </a:lnSpc>
              <a:spcBef>
                <a:spcPts val="0"/>
              </a:spcBef>
              <a:spcAft>
                <a:spcPts val="600"/>
              </a:spcAft>
              <a:defRPr/>
            </a:pPr>
            <a:r>
              <a:rPr lang="en-US" sz="2200" dirty="0"/>
              <a:t>Questions:</a:t>
            </a:r>
          </a:p>
          <a:p>
            <a:pPr lvl="1">
              <a:lnSpc>
                <a:spcPct val="100000"/>
              </a:lnSpc>
              <a:spcBef>
                <a:spcPts val="0"/>
              </a:spcBef>
              <a:spcAft>
                <a:spcPts val="600"/>
              </a:spcAft>
              <a:defRPr/>
            </a:pPr>
            <a:r>
              <a:rPr lang="en-US" sz="1800" dirty="0"/>
              <a:t>Why doesn’t this concern make all horizontal mergers per se illegal? </a:t>
            </a:r>
          </a:p>
          <a:p>
            <a:pPr lvl="1">
              <a:lnSpc>
                <a:spcPct val="100000"/>
              </a:lnSpc>
              <a:spcBef>
                <a:spcPts val="0"/>
              </a:spcBef>
              <a:spcAft>
                <a:spcPts val="600"/>
              </a:spcAft>
              <a:defRPr/>
            </a:pPr>
            <a:r>
              <a:rPr lang="en-US" sz="1800" dirty="0"/>
              <a:t>What factors limit price increases?</a:t>
            </a:r>
          </a:p>
          <a:p>
            <a:pPr lvl="1">
              <a:lnSpc>
                <a:spcPct val="100000"/>
              </a:lnSpc>
              <a:spcBef>
                <a:spcPts val="0"/>
              </a:spcBef>
              <a:spcAft>
                <a:spcPts val="600"/>
              </a:spcAft>
              <a:defRPr/>
            </a:pPr>
            <a:r>
              <a:rPr lang="en-US" sz="1800" dirty="0"/>
              <a:t>How to gauge pricing incentives? </a:t>
            </a:r>
            <a:br>
              <a:rPr lang="en-US" sz="1800" dirty="0"/>
            </a:br>
            <a:endParaRPr lang="en-US" sz="1800" dirty="0"/>
          </a:p>
          <a:p>
            <a:endParaRPr lang="en-US" dirty="0"/>
          </a:p>
        </p:txBody>
      </p:sp>
      <p:sp>
        <p:nvSpPr>
          <p:cNvPr id="4" name="Slide Number Placeholder 3">
            <a:extLst>
              <a:ext uri="{FF2B5EF4-FFF2-40B4-BE49-F238E27FC236}">
                <a16:creationId xmlns:a16="http://schemas.microsoft.com/office/drawing/2014/main" id="{AA6AF4EB-AE37-4D1F-AD38-3924735EA473}"/>
              </a:ext>
            </a:extLst>
          </p:cNvPr>
          <p:cNvSpPr>
            <a:spLocks noGrp="1"/>
          </p:cNvSpPr>
          <p:nvPr>
            <p:ph type="sldNum" sz="quarter" idx="12"/>
          </p:nvPr>
        </p:nvSpPr>
        <p:spPr/>
        <p:txBody>
          <a:bodyPr/>
          <a:lstStyle/>
          <a:p>
            <a:fld id="{A3FA0A93-60EE-4E9D-852F-604094E61050}" type="slidenum">
              <a:rPr lang="en-US" smtClean="0"/>
              <a:t>67</a:t>
            </a:fld>
            <a:endParaRPr lang="en-US"/>
          </a:p>
        </p:txBody>
      </p:sp>
    </p:spTree>
    <p:extLst>
      <p:ext uri="{BB962C8B-B14F-4D97-AF65-F5344CB8AC3E}">
        <p14:creationId xmlns:p14="http://schemas.microsoft.com/office/powerpoint/2010/main" val="25968831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246" y="-58650"/>
            <a:ext cx="10515600" cy="1325563"/>
          </a:xfrm>
        </p:spPr>
        <p:txBody>
          <a:bodyPr>
            <a:normAutofit fontScale="90000"/>
          </a:bodyPr>
          <a:lstStyle/>
          <a:p>
            <a:r>
              <a:rPr lang="en-US" dirty="0"/>
              <a:t>Unilateral Incentive to Raise Prices (HMGs§ 6.1): Basic Economics</a:t>
            </a:r>
            <a:br>
              <a:rPr lang="en-US" dirty="0"/>
            </a:br>
            <a:endParaRPr lang="en-US" sz="2800" dirty="0"/>
          </a:p>
        </p:txBody>
      </p:sp>
      <p:sp>
        <p:nvSpPr>
          <p:cNvPr id="6" name="Content Placeholder 5"/>
          <p:cNvSpPr>
            <a:spLocks noGrp="1"/>
          </p:cNvSpPr>
          <p:nvPr>
            <p:ph idx="1"/>
          </p:nvPr>
        </p:nvSpPr>
        <p:spPr>
          <a:xfrm>
            <a:off x="154466" y="966445"/>
            <a:ext cx="8242543" cy="5180351"/>
          </a:xfrm>
        </p:spPr>
        <p:txBody>
          <a:bodyPr>
            <a:noAutofit/>
          </a:bodyPr>
          <a:lstStyle/>
          <a:p>
            <a:pPr marL="0" indent="0" algn="just">
              <a:buNone/>
            </a:pPr>
            <a:r>
              <a:rPr lang="en-US" sz="2000" b="1" i="1" u="sng" dirty="0">
                <a:solidFill>
                  <a:srgbClr val="C00000"/>
                </a:solidFill>
              </a:rPr>
              <a:t>Products of merging firms are close substitutes</a:t>
            </a:r>
            <a:r>
              <a:rPr lang="en-US" sz="2000" b="1" i="1" dirty="0">
                <a:solidFill>
                  <a:srgbClr val="C00000"/>
                </a:solidFill>
              </a:rPr>
              <a:t>:</a:t>
            </a:r>
            <a:r>
              <a:rPr lang="en-US" sz="2000" b="1" i="1" dirty="0"/>
              <a:t> “In differentiated product industries, some products can be very close substitutes and compete strongly with each other, while other products are more distant substitutes and compete less strongly</a:t>
            </a:r>
            <a:r>
              <a:rPr lang="en-US" sz="2000" dirty="0">
                <a:solidFill>
                  <a:srgbClr val="C00000"/>
                </a:solidFill>
              </a:rPr>
              <a:t>. </a:t>
            </a:r>
            <a:r>
              <a:rPr lang="en-US" sz="2000" dirty="0"/>
              <a:t>For example, one high-end product may compete much more directly with another high-end product than with any low-end product.”</a:t>
            </a:r>
          </a:p>
          <a:p>
            <a:pPr marL="0" indent="0">
              <a:buNone/>
            </a:pPr>
            <a:r>
              <a:rPr lang="en-US" sz="2000" b="1" i="1" u="sng" dirty="0">
                <a:solidFill>
                  <a:srgbClr val="C00000"/>
                </a:solidFill>
              </a:rPr>
              <a:t>Unilateral price increase by one (or both) products: </a:t>
            </a:r>
            <a:r>
              <a:rPr lang="en-US" sz="2000" b="1" i="1" dirty="0"/>
              <a:t>A merger between firms selling differentiated products may diminish competition by enabling the merged firm to profit by unilaterally raising the price of one or both products above the pre-merger level</a:t>
            </a:r>
            <a:r>
              <a:rPr lang="en-US" sz="2000" dirty="0"/>
              <a:t>. </a:t>
            </a:r>
          </a:p>
          <a:p>
            <a:pPr marL="0" indent="0">
              <a:buNone/>
            </a:pPr>
            <a:r>
              <a:rPr lang="en-US" sz="2000" b="1" i="1" u="sng" dirty="0">
                <a:solidFill>
                  <a:srgbClr val="C00000"/>
                </a:solidFill>
              </a:rPr>
              <a:t>Merger partner “recaptures” diverted Sales</a:t>
            </a:r>
            <a:r>
              <a:rPr lang="en-US" sz="2000" b="1" i="1" dirty="0">
                <a:solidFill>
                  <a:srgbClr val="C00000"/>
                </a:solidFill>
              </a:rPr>
              <a:t>:</a:t>
            </a:r>
            <a:r>
              <a:rPr lang="en-US" sz="2000" dirty="0"/>
              <a:t> </a:t>
            </a:r>
            <a:r>
              <a:rPr lang="en-US" sz="2000" b="1" i="1" dirty="0"/>
              <a:t>Some of the sales lost due to the price rise will merely be diverted to the product of the merger partner and, depending on relative margins, capturing such sales loss through merger may make the price increase profitable even though it would not have been profitable prior to the merger.”</a:t>
            </a:r>
            <a:br>
              <a:rPr lang="en-US" sz="2000" b="1" i="1" dirty="0"/>
            </a:br>
            <a:endParaRPr lang="en-US" sz="2000" b="1" i="1" dirty="0"/>
          </a:p>
          <a:p>
            <a:pPr marL="0" indent="0">
              <a:buNone/>
            </a:pPr>
            <a:r>
              <a:rPr lang="en-US" sz="2400" b="1" i="1" dirty="0">
                <a:solidFill>
                  <a:srgbClr val="C00000"/>
                </a:solidFill>
              </a:rPr>
              <a:t>This effect occurs even if rivals do not follow the price increase, which is why it is called “unilateral” effects.  </a:t>
            </a:r>
            <a:r>
              <a:rPr lang="en-US" sz="2400" b="1" i="1" dirty="0">
                <a:solidFill>
                  <a:srgbClr val="7030A0"/>
                </a:solidFill>
              </a:rPr>
              <a:t>For this same reason, market definition is also not key.</a:t>
            </a:r>
            <a:endParaRPr lang="en-US" sz="2000" dirty="0">
              <a:solidFill>
                <a:srgbClr val="7030A0"/>
              </a:solidFill>
            </a:endParaRPr>
          </a:p>
        </p:txBody>
      </p:sp>
      <p:sp>
        <p:nvSpPr>
          <p:cNvPr id="5" name="Slide Number Placeholder 4"/>
          <p:cNvSpPr>
            <a:spLocks noGrp="1"/>
          </p:cNvSpPr>
          <p:nvPr>
            <p:ph type="sldNum" sz="quarter" idx="12"/>
          </p:nvPr>
        </p:nvSpPr>
        <p:spPr/>
        <p:txBody>
          <a:bodyPr/>
          <a:lstStyle/>
          <a:p>
            <a:fld id="{A3FA0A93-60EE-4E9D-852F-604094E61050}" type="slidenum">
              <a:rPr lang="en-US" smtClean="0"/>
              <a:t>68</a:t>
            </a:fld>
            <a:endParaRPr lang="en-US"/>
          </a:p>
        </p:txBody>
      </p:sp>
      <p:sp>
        <p:nvSpPr>
          <p:cNvPr id="7" name="TextBox 6">
            <a:extLst>
              <a:ext uri="{FF2B5EF4-FFF2-40B4-BE49-F238E27FC236}">
                <a16:creationId xmlns:a16="http://schemas.microsoft.com/office/drawing/2014/main" id="{7F7BD737-5ACA-4F7E-9ED1-31DA9C30590C}"/>
              </a:ext>
            </a:extLst>
          </p:cNvPr>
          <p:cNvSpPr txBox="1"/>
          <p:nvPr/>
        </p:nvSpPr>
        <p:spPr>
          <a:xfrm>
            <a:off x="9279730" y="3129224"/>
            <a:ext cx="2671281" cy="1938992"/>
          </a:xfrm>
          <a:prstGeom prst="rect">
            <a:avLst/>
          </a:prstGeom>
          <a:noFill/>
          <a:ln w="38100">
            <a:solidFill>
              <a:srgbClr val="0070C0"/>
            </a:solidFill>
          </a:ln>
        </p:spPr>
        <p:txBody>
          <a:bodyPr wrap="square" rtlCol="0">
            <a:spAutoFit/>
          </a:bodyPr>
          <a:lstStyle/>
          <a:p>
            <a:r>
              <a:rPr lang="en-US" sz="2000" b="1" i="1" dirty="0">
                <a:solidFill>
                  <a:srgbClr val="0070C0"/>
                </a:solidFill>
              </a:rPr>
              <a:t>“Recapture” of the “Diversion” is Key.  This also is the foundation of the “recapture percentage” in market definition</a:t>
            </a:r>
          </a:p>
        </p:txBody>
      </p:sp>
      <p:cxnSp>
        <p:nvCxnSpPr>
          <p:cNvPr id="8" name="Straight Arrow Connector 7">
            <a:extLst>
              <a:ext uri="{FF2B5EF4-FFF2-40B4-BE49-F238E27FC236}">
                <a16:creationId xmlns:a16="http://schemas.microsoft.com/office/drawing/2014/main" id="{39DF115D-D25C-45BA-B9D5-3E975485BF7A}"/>
              </a:ext>
            </a:extLst>
          </p:cNvPr>
          <p:cNvCxnSpPr>
            <a:cxnSpLocks/>
          </p:cNvCxnSpPr>
          <p:nvPr/>
        </p:nvCxnSpPr>
        <p:spPr>
          <a:xfrm flipH="1">
            <a:off x="8552820" y="4141308"/>
            <a:ext cx="601921" cy="1782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0ECB3A6-56AA-4FE0-833E-46276F7A17BB}"/>
              </a:ext>
            </a:extLst>
          </p:cNvPr>
          <p:cNvSpPr txBox="1"/>
          <p:nvPr/>
        </p:nvSpPr>
        <p:spPr>
          <a:xfrm>
            <a:off x="9432533" y="816718"/>
            <a:ext cx="2671281" cy="1631216"/>
          </a:xfrm>
          <a:prstGeom prst="rect">
            <a:avLst/>
          </a:prstGeom>
          <a:noFill/>
          <a:ln w="38100">
            <a:solidFill>
              <a:srgbClr val="0070C0"/>
            </a:solidFill>
          </a:ln>
        </p:spPr>
        <p:txBody>
          <a:bodyPr wrap="square" rtlCol="0">
            <a:spAutoFit/>
          </a:bodyPr>
          <a:lstStyle/>
          <a:p>
            <a:r>
              <a:rPr lang="en-US" sz="2000" b="1" i="1" dirty="0">
                <a:solidFill>
                  <a:srgbClr val="0070C0"/>
                </a:solidFill>
              </a:rPr>
              <a:t>The merging firms’ product actually do </a:t>
            </a:r>
            <a:r>
              <a:rPr lang="en-US" sz="2000" b="1" i="1" u="sng" dirty="0">
                <a:solidFill>
                  <a:srgbClr val="0070C0"/>
                </a:solidFill>
              </a:rPr>
              <a:t>not </a:t>
            </a:r>
            <a:r>
              <a:rPr lang="en-US" sz="2000" b="1" i="1" dirty="0">
                <a:solidFill>
                  <a:srgbClr val="0070C0"/>
                </a:solidFill>
              </a:rPr>
              <a:t>need to be “closest” substitutes to each other</a:t>
            </a:r>
          </a:p>
        </p:txBody>
      </p:sp>
      <p:cxnSp>
        <p:nvCxnSpPr>
          <p:cNvPr id="10" name="Straight Arrow Connector 9">
            <a:extLst>
              <a:ext uri="{FF2B5EF4-FFF2-40B4-BE49-F238E27FC236}">
                <a16:creationId xmlns:a16="http://schemas.microsoft.com/office/drawing/2014/main" id="{B7271074-A3B5-469D-ABB2-5C17484B2958}"/>
              </a:ext>
            </a:extLst>
          </p:cNvPr>
          <p:cNvCxnSpPr>
            <a:cxnSpLocks/>
          </p:cNvCxnSpPr>
          <p:nvPr/>
        </p:nvCxnSpPr>
        <p:spPr>
          <a:xfrm flipH="1">
            <a:off x="8610600" y="1761807"/>
            <a:ext cx="601921" cy="1782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961BF74-2455-4713-9DCE-8E28AEEE6AAB}"/>
              </a:ext>
            </a:extLst>
          </p:cNvPr>
          <p:cNvSpPr txBox="1"/>
          <p:nvPr/>
        </p:nvSpPr>
        <p:spPr>
          <a:xfrm>
            <a:off x="9067371" y="5514600"/>
            <a:ext cx="2671281" cy="1015663"/>
          </a:xfrm>
          <a:prstGeom prst="rect">
            <a:avLst/>
          </a:prstGeom>
          <a:noFill/>
          <a:ln w="38100">
            <a:solidFill>
              <a:srgbClr val="0070C0"/>
            </a:solidFill>
          </a:ln>
        </p:spPr>
        <p:txBody>
          <a:bodyPr wrap="square" rtlCol="0">
            <a:spAutoFit/>
          </a:bodyPr>
          <a:lstStyle/>
          <a:p>
            <a:r>
              <a:rPr lang="en-US" sz="2000" b="1" i="1" dirty="0">
                <a:solidFill>
                  <a:srgbClr val="0070C0"/>
                </a:solidFill>
              </a:rPr>
              <a:t>But they generally will at least partially follow the price increase</a:t>
            </a:r>
          </a:p>
        </p:txBody>
      </p:sp>
      <p:cxnSp>
        <p:nvCxnSpPr>
          <p:cNvPr id="12" name="Straight Arrow Connector 11">
            <a:extLst>
              <a:ext uri="{FF2B5EF4-FFF2-40B4-BE49-F238E27FC236}">
                <a16:creationId xmlns:a16="http://schemas.microsoft.com/office/drawing/2014/main" id="{4B182A76-1281-48C3-BF15-0B9D59229077}"/>
              </a:ext>
            </a:extLst>
          </p:cNvPr>
          <p:cNvCxnSpPr>
            <a:cxnSpLocks/>
          </p:cNvCxnSpPr>
          <p:nvPr/>
        </p:nvCxnSpPr>
        <p:spPr>
          <a:xfrm flipH="1">
            <a:off x="8309639" y="5846327"/>
            <a:ext cx="601921" cy="1782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13714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D1CBF5D6-F746-4133-88F1-B3FCB3EB6577}"/>
              </a:ext>
            </a:extLst>
          </p:cNvPr>
          <p:cNvSpPr txBox="1">
            <a:spLocks/>
          </p:cNvSpPr>
          <p:nvPr/>
        </p:nvSpPr>
        <p:spPr>
          <a:xfrm>
            <a:off x="459294" y="-151392"/>
            <a:ext cx="10515600" cy="1325563"/>
          </a:xfrm>
          <a:prstGeom prst="rect">
            <a:avLst/>
          </a:prstGeom>
        </p:spPr>
        <p:txBody>
          <a:bodyP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0" fontAlgn="base" hangingPunct="0">
              <a:lnSpc>
                <a:spcPct val="100000"/>
              </a:lnSpc>
              <a:spcAft>
                <a:spcPct val="0"/>
              </a:spcAft>
            </a:pPr>
            <a:br>
              <a:rPr lang="en-US" altLang="en-US" sz="3600" dirty="0">
                <a:latin typeface="Arial" panose="020B0604020202020204" pitchFamily="34" charset="0"/>
              </a:rPr>
            </a:br>
            <a:r>
              <a:rPr lang="en-US" altLang="en-US" sz="3600" dirty="0"/>
              <a:t>Impact of a Merger That Leads to Diversion of Some Lost Sales to the Merger Partner.  Consider a Price Increase from the Profit-Max Price $200 Up to $220</a:t>
            </a:r>
            <a:br>
              <a:rPr lang="en-US" altLang="en-US" sz="2000" dirty="0"/>
            </a:br>
            <a:endParaRPr lang="en-US" dirty="0"/>
          </a:p>
        </p:txBody>
      </p:sp>
      <p:sp>
        <p:nvSpPr>
          <p:cNvPr id="53" name="TextBox 52">
            <a:extLst>
              <a:ext uri="{FF2B5EF4-FFF2-40B4-BE49-F238E27FC236}">
                <a16:creationId xmlns:a16="http://schemas.microsoft.com/office/drawing/2014/main" id="{78DAB792-3E37-4CBE-917D-89EC1BF74A79}"/>
              </a:ext>
            </a:extLst>
          </p:cNvPr>
          <p:cNvSpPr txBox="1"/>
          <p:nvPr/>
        </p:nvSpPr>
        <p:spPr>
          <a:xfrm>
            <a:off x="2578177" y="1115238"/>
            <a:ext cx="6725232" cy="1169551"/>
          </a:xfrm>
          <a:prstGeom prst="rect">
            <a:avLst/>
          </a:prstGeom>
          <a:noFill/>
          <a:ln w="38100">
            <a:solidFill>
              <a:schemeClr val="tx1"/>
            </a:solidFill>
          </a:ln>
        </p:spPr>
        <p:txBody>
          <a:bodyPr wrap="square" rtlCol="0">
            <a:spAutoFit/>
          </a:bodyPr>
          <a:lstStyle/>
          <a:p>
            <a:pPr algn="ctr"/>
            <a:r>
              <a:rPr lang="en-US" sz="1600" b="1" u="sng" dirty="0">
                <a:solidFill>
                  <a:srgbClr val="C00000"/>
                </a:solidFill>
              </a:rPr>
              <a:t>BEFORE THE MERGER, THE PROFIT  FOR STANDALONE “FIRM 1 DECLINED WHEN IT RAISE PRICE TO $220</a:t>
            </a:r>
            <a:endParaRPr lang="en-US" sz="1200" b="1" u="sng" dirty="0"/>
          </a:p>
          <a:p>
            <a:r>
              <a:rPr lang="en-US" sz="1200" dirty="0"/>
              <a:t>“Gain” = </a:t>
            </a:r>
            <a:r>
              <a:rPr lang="en-US" sz="1200" dirty="0">
                <a:solidFill>
                  <a:srgbClr val="C00000"/>
                </a:solidFill>
              </a:rPr>
              <a:t>$20 </a:t>
            </a:r>
            <a:r>
              <a:rPr lang="en-US" sz="1200" dirty="0"/>
              <a:t>higher price earned on the </a:t>
            </a:r>
            <a:r>
              <a:rPr lang="en-US" sz="1200" dirty="0">
                <a:solidFill>
                  <a:srgbClr val="C00000"/>
                </a:solidFill>
              </a:rPr>
              <a:t>80 </a:t>
            </a:r>
            <a:r>
              <a:rPr lang="en-US" sz="1200" dirty="0"/>
              <a:t>sales that remain = </a:t>
            </a:r>
            <a:r>
              <a:rPr lang="en-US" sz="1200" dirty="0">
                <a:solidFill>
                  <a:srgbClr val="C00000"/>
                </a:solidFill>
              </a:rPr>
              <a:t>$1600</a:t>
            </a:r>
            <a:endParaRPr lang="en-US" sz="1200" dirty="0"/>
          </a:p>
          <a:p>
            <a:r>
              <a:rPr lang="en-US" sz="1200" dirty="0"/>
              <a:t>“Loss” = </a:t>
            </a:r>
            <a:r>
              <a:rPr lang="en-US" sz="1200" dirty="0">
                <a:solidFill>
                  <a:srgbClr val="C00000"/>
                </a:solidFill>
              </a:rPr>
              <a:t>$90 </a:t>
            </a:r>
            <a:r>
              <a:rPr lang="en-US" sz="1200" dirty="0"/>
              <a:t>profit margin sacrificed from </a:t>
            </a:r>
            <a:r>
              <a:rPr lang="en-US" sz="1200" dirty="0">
                <a:solidFill>
                  <a:srgbClr val="C00000"/>
                </a:solidFill>
              </a:rPr>
              <a:t>20</a:t>
            </a:r>
            <a:r>
              <a:rPr lang="en-US" sz="1200" dirty="0"/>
              <a:t> unit reduction in sales = </a:t>
            </a:r>
            <a:r>
              <a:rPr lang="en-US" sz="1200" dirty="0">
                <a:solidFill>
                  <a:srgbClr val="C00000"/>
                </a:solidFill>
              </a:rPr>
              <a:t>$1800</a:t>
            </a:r>
            <a:endParaRPr lang="en-US" sz="1200" dirty="0"/>
          </a:p>
          <a:p>
            <a:r>
              <a:rPr lang="en-US" sz="1200" dirty="0"/>
              <a:t>Net = Gain – Loss = </a:t>
            </a:r>
            <a:r>
              <a:rPr lang="en-US" sz="1400" b="1" dirty="0">
                <a:solidFill>
                  <a:srgbClr val="C00000"/>
                </a:solidFill>
              </a:rPr>
              <a:t>- </a:t>
            </a:r>
            <a:r>
              <a:rPr lang="en-US" sz="1200" dirty="0">
                <a:solidFill>
                  <a:srgbClr val="C00000"/>
                </a:solidFill>
              </a:rPr>
              <a:t>$200</a:t>
            </a:r>
          </a:p>
        </p:txBody>
      </p:sp>
      <p:sp>
        <p:nvSpPr>
          <p:cNvPr id="54" name="TextBox 53">
            <a:extLst>
              <a:ext uri="{FF2B5EF4-FFF2-40B4-BE49-F238E27FC236}">
                <a16:creationId xmlns:a16="http://schemas.microsoft.com/office/drawing/2014/main" id="{78DAB792-3E37-4CBE-917D-89EC1BF74A79}"/>
              </a:ext>
            </a:extLst>
          </p:cNvPr>
          <p:cNvSpPr txBox="1"/>
          <p:nvPr/>
        </p:nvSpPr>
        <p:spPr>
          <a:xfrm>
            <a:off x="6202995" y="2411996"/>
            <a:ext cx="5363764" cy="3277820"/>
          </a:xfrm>
          <a:prstGeom prst="rect">
            <a:avLst/>
          </a:prstGeom>
          <a:noFill/>
          <a:ln w="38100">
            <a:solidFill>
              <a:schemeClr val="tx1"/>
            </a:solidFill>
          </a:ln>
        </p:spPr>
        <p:txBody>
          <a:bodyPr wrap="square" rtlCol="0">
            <a:spAutoFit/>
          </a:bodyPr>
          <a:lstStyle/>
          <a:p>
            <a:r>
              <a:rPr lang="en-US" sz="1400" b="1" u="sng" dirty="0">
                <a:solidFill>
                  <a:srgbClr val="C00000"/>
                </a:solidFill>
              </a:rPr>
              <a:t>Suppose now 8 of the 20 sales that lost by Firm 1 </a:t>
            </a:r>
            <a:r>
              <a:rPr lang="en-US" sz="1400" b="1" u="sng" dirty="0" err="1">
                <a:solidFill>
                  <a:srgbClr val="C00000"/>
                </a:solidFill>
              </a:rPr>
              <a:t>divet</a:t>
            </a:r>
            <a:r>
              <a:rPr lang="en-US" sz="1400" b="1" u="sng" dirty="0">
                <a:solidFill>
                  <a:srgbClr val="C00000"/>
                </a:solidFill>
              </a:rPr>
              <a:t> to Firm-2, when Firm-1 raises price</a:t>
            </a:r>
          </a:p>
          <a:p>
            <a:endParaRPr lang="en-US" sz="1100" dirty="0"/>
          </a:p>
          <a:p>
            <a:r>
              <a:rPr lang="en-US" sz="1400" dirty="0"/>
              <a:t>If Firm 2 also has a profit margin of $90 per unit, the </a:t>
            </a:r>
            <a:br>
              <a:rPr lang="en-US" sz="1400" dirty="0"/>
            </a:br>
            <a:r>
              <a:rPr lang="en-US" sz="1400" dirty="0"/>
              <a:t>Lost Profits “Recaptured “ = $90 x 8 = $720,  </a:t>
            </a:r>
          </a:p>
          <a:p>
            <a:endParaRPr lang="en-US" sz="1400" dirty="0"/>
          </a:p>
          <a:p>
            <a:r>
              <a:rPr lang="en-US" sz="1400" dirty="0"/>
              <a:t>This “Recapture” exceeds the profits lost (i.e., $200) by Firm 1.</a:t>
            </a:r>
          </a:p>
          <a:p>
            <a:r>
              <a:rPr lang="en-US" sz="1400" dirty="0"/>
              <a:t>Thus, the merger makes the price increase profitable on balance!</a:t>
            </a:r>
          </a:p>
          <a:p>
            <a:r>
              <a:rPr lang="en-US" sz="1400" dirty="0"/>
              <a:t>The merged firm has the incentive to raise price, though the standalone</a:t>
            </a:r>
          </a:p>
          <a:p>
            <a:r>
              <a:rPr lang="en-US" sz="1400" dirty="0"/>
              <a:t>Firm 1 did not.  (The same analysis would apply to price increases by Firm 2.)  </a:t>
            </a:r>
            <a:r>
              <a:rPr lang="en-US" sz="1400" b="1" i="1" dirty="0">
                <a:solidFill>
                  <a:srgbClr val="C00000"/>
                </a:solidFill>
              </a:rPr>
              <a:t>The HMGs call the Recapture Profits the “Value of Diverted Sales.”</a:t>
            </a:r>
          </a:p>
          <a:p>
            <a:endParaRPr lang="en-US" sz="1400" dirty="0"/>
          </a:p>
          <a:p>
            <a:r>
              <a:rPr lang="en-US" sz="1400" dirty="0"/>
              <a:t>This incentive to raise price is even stronger for the $1 price increase, </a:t>
            </a:r>
          </a:p>
          <a:p>
            <a:r>
              <a:rPr lang="en-US" sz="1400" dirty="0"/>
              <a:t>Because the Net Loss to Firm 1 was de minimis. </a:t>
            </a:r>
            <a:endParaRPr lang="en-US" sz="1000" dirty="0">
              <a:solidFill>
                <a:srgbClr val="C00000"/>
              </a:solidFill>
            </a:endParaRPr>
          </a:p>
        </p:txBody>
      </p:sp>
      <p:grpSp>
        <p:nvGrpSpPr>
          <p:cNvPr id="49" name="Group 48">
            <a:extLst>
              <a:ext uri="{FF2B5EF4-FFF2-40B4-BE49-F238E27FC236}">
                <a16:creationId xmlns:a16="http://schemas.microsoft.com/office/drawing/2014/main" id="{8BB482DF-2BB8-40E5-84BC-09AF2831C2AC}"/>
              </a:ext>
            </a:extLst>
          </p:cNvPr>
          <p:cNvGrpSpPr/>
          <p:nvPr/>
        </p:nvGrpSpPr>
        <p:grpSpPr>
          <a:xfrm>
            <a:off x="1217106" y="1425428"/>
            <a:ext cx="5306191" cy="4785995"/>
            <a:chOff x="1217106" y="1425428"/>
            <a:chExt cx="5306191" cy="4785995"/>
          </a:xfrm>
        </p:grpSpPr>
        <p:sp>
          <p:nvSpPr>
            <p:cNvPr id="45" name="Rectangle 44">
              <a:extLst>
                <a:ext uri="{FF2B5EF4-FFF2-40B4-BE49-F238E27FC236}">
                  <a16:creationId xmlns:a16="http://schemas.microsoft.com/office/drawing/2014/main" id="{37D18998-882D-4692-ABA9-975538140299}"/>
                </a:ext>
              </a:extLst>
            </p:cNvPr>
            <p:cNvSpPr/>
            <p:nvPr/>
          </p:nvSpPr>
          <p:spPr>
            <a:xfrm>
              <a:off x="4252721" y="4024782"/>
              <a:ext cx="141730" cy="133931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a:extLst>
                <a:ext uri="{FF2B5EF4-FFF2-40B4-BE49-F238E27FC236}">
                  <a16:creationId xmlns:a16="http://schemas.microsoft.com/office/drawing/2014/main" id="{87D111A9-5D65-4E3E-9521-5A47550024E5}"/>
                </a:ext>
              </a:extLst>
            </p:cNvPr>
            <p:cNvGrpSpPr/>
            <p:nvPr/>
          </p:nvGrpSpPr>
          <p:grpSpPr>
            <a:xfrm>
              <a:off x="1217106" y="1425428"/>
              <a:ext cx="5306191" cy="4785995"/>
              <a:chOff x="1217106" y="1425428"/>
              <a:chExt cx="5306191" cy="4785995"/>
            </a:xfrm>
          </p:grpSpPr>
          <p:grpSp>
            <p:nvGrpSpPr>
              <p:cNvPr id="29" name="Group 28">
                <a:extLst>
                  <a:ext uri="{FF2B5EF4-FFF2-40B4-BE49-F238E27FC236}">
                    <a16:creationId xmlns:a16="http://schemas.microsoft.com/office/drawing/2014/main" id="{4CABA45A-5520-4029-A43E-D281781E4AF8}"/>
                  </a:ext>
                </a:extLst>
              </p:cNvPr>
              <p:cNvGrpSpPr/>
              <p:nvPr/>
            </p:nvGrpSpPr>
            <p:grpSpPr>
              <a:xfrm>
                <a:off x="1217106" y="1425428"/>
                <a:ext cx="5306191" cy="4785995"/>
                <a:chOff x="3032427" y="1145380"/>
                <a:chExt cx="5306191" cy="4785995"/>
              </a:xfrm>
            </p:grpSpPr>
            <p:sp>
              <p:nvSpPr>
                <p:cNvPr id="26" name="Rectangle 25">
                  <a:extLst>
                    <a:ext uri="{FF2B5EF4-FFF2-40B4-BE49-F238E27FC236}">
                      <a16:creationId xmlns:a16="http://schemas.microsoft.com/office/drawing/2014/main" id="{9666F974-17ED-47D6-A863-272FC3FBE7EA}"/>
                    </a:ext>
                  </a:extLst>
                </p:cNvPr>
                <p:cNvSpPr/>
                <p:nvPr/>
              </p:nvSpPr>
              <p:spPr>
                <a:xfrm>
                  <a:off x="5786286" y="3751869"/>
                  <a:ext cx="272021" cy="132769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73177890-EAD2-4F04-BE3E-97701245FF08}"/>
                    </a:ext>
                  </a:extLst>
                </p:cNvPr>
                <p:cNvGrpSpPr/>
                <p:nvPr/>
              </p:nvGrpSpPr>
              <p:grpSpPr>
                <a:xfrm>
                  <a:off x="3032427" y="1145380"/>
                  <a:ext cx="5306191" cy="4785995"/>
                  <a:chOff x="3032427" y="1145380"/>
                  <a:chExt cx="5306191" cy="4785995"/>
                </a:xfrm>
              </p:grpSpPr>
              <p:sp>
                <p:nvSpPr>
                  <p:cNvPr id="3" name="Rectangle 2">
                    <a:extLst>
                      <a:ext uri="{FF2B5EF4-FFF2-40B4-BE49-F238E27FC236}">
                        <a16:creationId xmlns:a16="http://schemas.microsoft.com/office/drawing/2014/main" id="{66E08F66-3BF3-48AC-AE14-0D9E72170F77}"/>
                      </a:ext>
                    </a:extLst>
                  </p:cNvPr>
                  <p:cNvSpPr/>
                  <p:nvPr/>
                </p:nvSpPr>
                <p:spPr>
                  <a:xfrm>
                    <a:off x="3762132" y="3387428"/>
                    <a:ext cx="2030118" cy="3687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D01DB843-7B75-4280-9F19-0238D0D57B82}"/>
                      </a:ext>
                    </a:extLst>
                  </p:cNvPr>
                  <p:cNvGrpSpPr/>
                  <p:nvPr/>
                </p:nvGrpSpPr>
                <p:grpSpPr>
                  <a:xfrm>
                    <a:off x="3032427" y="1145380"/>
                    <a:ext cx="5306191" cy="4785995"/>
                    <a:chOff x="2985948" y="1099023"/>
                    <a:chExt cx="5306191" cy="4785995"/>
                  </a:xfrm>
                </p:grpSpPr>
                <p:cxnSp>
                  <p:nvCxnSpPr>
                    <p:cNvPr id="44" name="Straight Connector 43">
                      <a:extLst>
                        <a:ext uri="{FF2B5EF4-FFF2-40B4-BE49-F238E27FC236}">
                          <a16:creationId xmlns:a16="http://schemas.microsoft.com/office/drawing/2014/main" id="{3E7CD5C2-43CB-4B73-90A5-581BCBDAEBEE}"/>
                        </a:ext>
                      </a:extLst>
                    </p:cNvPr>
                    <p:cNvCxnSpPr>
                      <a:cxnSpLocks/>
                    </p:cNvCxnSpPr>
                    <p:nvPr/>
                  </p:nvCxnSpPr>
                  <p:spPr>
                    <a:xfrm>
                      <a:off x="6006172" y="3709994"/>
                      <a:ext cx="13607" cy="1719819"/>
                    </a:xfrm>
                    <a:prstGeom prst="line">
                      <a:avLst/>
                    </a:prstGeom>
                  </p:spPr>
                  <p:style>
                    <a:lnRef idx="1">
                      <a:schemeClr val="dk1"/>
                    </a:lnRef>
                    <a:fillRef idx="0">
                      <a:schemeClr val="dk1"/>
                    </a:fillRef>
                    <a:effectRef idx="0">
                      <a:schemeClr val="dk1"/>
                    </a:effectRef>
                    <a:fontRef idx="minor">
                      <a:schemeClr val="tx1"/>
                    </a:fontRef>
                  </p:style>
                </p:cxnSp>
                <p:grpSp>
                  <p:nvGrpSpPr>
                    <p:cNvPr id="50" name="Group 49">
                      <a:extLst>
                        <a:ext uri="{FF2B5EF4-FFF2-40B4-BE49-F238E27FC236}">
                          <a16:creationId xmlns:a16="http://schemas.microsoft.com/office/drawing/2014/main" id="{4897DD1D-B402-4DE7-8B44-C2D0A69C40B3}"/>
                        </a:ext>
                      </a:extLst>
                    </p:cNvPr>
                    <p:cNvGrpSpPr/>
                    <p:nvPr/>
                  </p:nvGrpSpPr>
                  <p:grpSpPr>
                    <a:xfrm>
                      <a:off x="2985948" y="1099023"/>
                      <a:ext cx="5306191" cy="4785995"/>
                      <a:chOff x="2985948" y="1099023"/>
                      <a:chExt cx="5306191" cy="4785995"/>
                    </a:xfrm>
                  </p:grpSpPr>
                  <p:grpSp>
                    <p:nvGrpSpPr>
                      <p:cNvPr id="2" name="Group 1">
                        <a:extLst>
                          <a:ext uri="{FF2B5EF4-FFF2-40B4-BE49-F238E27FC236}">
                            <a16:creationId xmlns:a16="http://schemas.microsoft.com/office/drawing/2014/main" id="{29D0E2FE-18D7-473D-9A41-B45183869F98}"/>
                          </a:ext>
                        </a:extLst>
                      </p:cNvPr>
                      <p:cNvGrpSpPr/>
                      <p:nvPr/>
                    </p:nvGrpSpPr>
                    <p:grpSpPr>
                      <a:xfrm>
                        <a:off x="2985948" y="1099023"/>
                        <a:ext cx="5306191" cy="4785995"/>
                        <a:chOff x="-74310" y="0"/>
                        <a:chExt cx="5306268" cy="4786464"/>
                      </a:xfrm>
                    </p:grpSpPr>
                    <p:grpSp>
                      <p:nvGrpSpPr>
                        <p:cNvPr id="6" name="Group 5">
                          <a:extLst>
                            <a:ext uri="{FF2B5EF4-FFF2-40B4-BE49-F238E27FC236}">
                              <a16:creationId xmlns:a16="http://schemas.microsoft.com/office/drawing/2014/main" id="{88278942-4CE9-4EF4-A672-6771B5B8C5B8}"/>
                            </a:ext>
                          </a:extLst>
                        </p:cNvPr>
                        <p:cNvGrpSpPr/>
                        <p:nvPr/>
                      </p:nvGrpSpPr>
                      <p:grpSpPr>
                        <a:xfrm>
                          <a:off x="-74310" y="0"/>
                          <a:ext cx="5306268" cy="4786464"/>
                          <a:chOff x="-74310" y="0"/>
                          <a:chExt cx="5306268" cy="4786464"/>
                        </a:xfrm>
                      </p:grpSpPr>
                      <p:grpSp>
                        <p:nvGrpSpPr>
                          <p:cNvPr id="7" name="Group 6">
                            <a:extLst>
                              <a:ext uri="{FF2B5EF4-FFF2-40B4-BE49-F238E27FC236}">
                                <a16:creationId xmlns:a16="http://schemas.microsoft.com/office/drawing/2014/main" id="{A1E6C88C-A248-4F41-BEB3-C39C2F1F861D}"/>
                              </a:ext>
                            </a:extLst>
                          </p:cNvPr>
                          <p:cNvGrpSpPr/>
                          <p:nvPr/>
                        </p:nvGrpSpPr>
                        <p:grpSpPr>
                          <a:xfrm>
                            <a:off x="-74310" y="0"/>
                            <a:ext cx="5306268" cy="4786464"/>
                            <a:chOff x="-74310" y="0"/>
                            <a:chExt cx="5306268" cy="4786464"/>
                          </a:xfrm>
                        </p:grpSpPr>
                        <p:grpSp>
                          <p:nvGrpSpPr>
                            <p:cNvPr id="9" name="Group 8">
                              <a:extLst>
                                <a:ext uri="{FF2B5EF4-FFF2-40B4-BE49-F238E27FC236}">
                                  <a16:creationId xmlns:a16="http://schemas.microsoft.com/office/drawing/2014/main" id="{386BE226-CF53-4790-88BD-3E6501AED09A}"/>
                                </a:ext>
                              </a:extLst>
                            </p:cNvPr>
                            <p:cNvGrpSpPr/>
                            <p:nvPr/>
                          </p:nvGrpSpPr>
                          <p:grpSpPr>
                            <a:xfrm>
                              <a:off x="628153" y="0"/>
                              <a:ext cx="4603805" cy="4349363"/>
                              <a:chOff x="0" y="0"/>
                              <a:chExt cx="4603805" cy="4349363"/>
                            </a:xfrm>
                          </p:grpSpPr>
                          <p:cxnSp>
                            <p:nvCxnSpPr>
                              <p:cNvPr id="31" name="Straight Connector 30">
                                <a:extLst>
                                  <a:ext uri="{FF2B5EF4-FFF2-40B4-BE49-F238E27FC236}">
                                    <a16:creationId xmlns:a16="http://schemas.microsoft.com/office/drawing/2014/main" id="{F2B3E03E-7049-4853-BCF2-1B1F1315A579}"/>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2" name="Group 31">
                                <a:extLst>
                                  <a:ext uri="{FF2B5EF4-FFF2-40B4-BE49-F238E27FC236}">
                                    <a16:creationId xmlns:a16="http://schemas.microsoft.com/office/drawing/2014/main" id="{994726D1-A3CB-476A-A774-FF8B72D5E2B5}"/>
                                  </a:ext>
                                </a:extLst>
                              </p:cNvPr>
                              <p:cNvGrpSpPr/>
                              <p:nvPr/>
                            </p:nvGrpSpPr>
                            <p:grpSpPr>
                              <a:xfrm>
                                <a:off x="0" y="0"/>
                                <a:ext cx="4603805" cy="4349363"/>
                                <a:chOff x="0" y="0"/>
                                <a:chExt cx="4603805" cy="4349363"/>
                              </a:xfrm>
                            </p:grpSpPr>
                            <p:cxnSp>
                              <p:nvCxnSpPr>
                                <p:cNvPr id="33" name="Straight Connector 32">
                                  <a:extLst>
                                    <a:ext uri="{FF2B5EF4-FFF2-40B4-BE49-F238E27FC236}">
                                      <a16:creationId xmlns:a16="http://schemas.microsoft.com/office/drawing/2014/main" id="{7852029F-270E-45FA-B5DF-6FC9D264A45B}"/>
                                    </a:ext>
                                  </a:extLst>
                                </p:cNvPr>
                                <p:cNvCxnSpPr>
                                  <a:cxnSpLocks noChangeShapeType="1"/>
                                </p:cNvCxnSpPr>
                                <p:nvPr/>
                              </p:nvCxnSpPr>
                              <p:spPr bwMode="auto">
                                <a:xfrm flipH="1">
                                  <a:off x="2484663" y="2611227"/>
                                  <a:ext cx="4383" cy="17135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 name="Group 33">
                                  <a:extLst>
                                    <a:ext uri="{FF2B5EF4-FFF2-40B4-BE49-F238E27FC236}">
                                      <a16:creationId xmlns:a16="http://schemas.microsoft.com/office/drawing/2014/main" id="{7B50979B-BCAD-4EFD-BDCF-5E5D2323D36F}"/>
                                    </a:ext>
                                  </a:extLst>
                                </p:cNvPr>
                                <p:cNvGrpSpPr/>
                                <p:nvPr/>
                              </p:nvGrpSpPr>
                              <p:grpSpPr>
                                <a:xfrm>
                                  <a:off x="0" y="0"/>
                                  <a:ext cx="4603805" cy="4349363"/>
                                  <a:chOff x="0" y="0"/>
                                  <a:chExt cx="4603805" cy="4349363"/>
                                </a:xfrm>
                              </p:grpSpPr>
                              <p:cxnSp>
                                <p:nvCxnSpPr>
                                  <p:cNvPr id="36" name="Straight Connector 35">
                                    <a:extLst>
                                      <a:ext uri="{FF2B5EF4-FFF2-40B4-BE49-F238E27FC236}">
                                        <a16:creationId xmlns:a16="http://schemas.microsoft.com/office/drawing/2014/main" id="{BD7DC5FF-88C5-4132-BBBF-EC0149167C7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Straight Connector 36">
                                    <a:extLst>
                                      <a:ext uri="{FF2B5EF4-FFF2-40B4-BE49-F238E27FC236}">
                                        <a16:creationId xmlns:a16="http://schemas.microsoft.com/office/drawing/2014/main" id="{C306DC16-C35C-43A7-BD78-7C6F29D65683}"/>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Straight Connector 37">
                                    <a:extLst>
                                      <a:ext uri="{FF2B5EF4-FFF2-40B4-BE49-F238E27FC236}">
                                        <a16:creationId xmlns:a16="http://schemas.microsoft.com/office/drawing/2014/main" id="{21248123-FCB5-46F1-BD23-70B8FAC6E031}"/>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Straight Connector 38">
                                    <a:extLst>
                                      <a:ext uri="{FF2B5EF4-FFF2-40B4-BE49-F238E27FC236}">
                                        <a16:creationId xmlns:a16="http://schemas.microsoft.com/office/drawing/2014/main" id="{A7912650-0AFF-484C-930B-1F4D2DAA92ED}"/>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7CCB68DF-B124-4BB7-854C-E238012F2B6F}"/>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5" name="Straight Connector 34">
                                  <a:extLst>
                                    <a:ext uri="{FF2B5EF4-FFF2-40B4-BE49-F238E27FC236}">
                                      <a16:creationId xmlns:a16="http://schemas.microsoft.com/office/drawing/2014/main" id="{2CA70825-2F88-4717-8B07-D13F66B39187}"/>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0" name="Group 9">
                              <a:extLst>
                                <a:ext uri="{FF2B5EF4-FFF2-40B4-BE49-F238E27FC236}">
                                  <a16:creationId xmlns:a16="http://schemas.microsoft.com/office/drawing/2014/main" id="{AA1B20CD-7B0B-4727-B142-5DADB7077A0A}"/>
                                </a:ext>
                              </a:extLst>
                            </p:cNvPr>
                            <p:cNvGrpSpPr/>
                            <p:nvPr/>
                          </p:nvGrpSpPr>
                          <p:grpSpPr>
                            <a:xfrm>
                              <a:off x="-74310" y="2000250"/>
                              <a:ext cx="4272350" cy="2786214"/>
                              <a:chOff x="-74310" y="1340292"/>
                              <a:chExt cx="4272350" cy="2786214"/>
                            </a:xfrm>
                          </p:grpSpPr>
                          <p:grpSp>
                            <p:nvGrpSpPr>
                              <p:cNvPr id="11" name="Group 10">
                                <a:extLst>
                                  <a:ext uri="{FF2B5EF4-FFF2-40B4-BE49-F238E27FC236}">
                                    <a16:creationId xmlns:a16="http://schemas.microsoft.com/office/drawing/2014/main" id="{13A93E78-EF46-4605-946A-31B6A91E95EB}"/>
                                  </a:ext>
                                </a:extLst>
                              </p:cNvPr>
                              <p:cNvGrpSpPr/>
                              <p:nvPr/>
                            </p:nvGrpSpPr>
                            <p:grpSpPr>
                              <a:xfrm>
                                <a:off x="1177123" y="1340292"/>
                                <a:ext cx="2989361" cy="1537916"/>
                                <a:chOff x="330" y="1340292"/>
                                <a:chExt cx="2989361" cy="1537916"/>
                              </a:xfrm>
                            </p:grpSpPr>
                            <p:sp>
                              <p:nvSpPr>
                                <p:cNvPr id="27" name="Text Box 46">
                                  <a:extLst>
                                    <a:ext uri="{FF2B5EF4-FFF2-40B4-BE49-F238E27FC236}">
                                      <a16:creationId xmlns:a16="http://schemas.microsoft.com/office/drawing/2014/main" id="{76B214AF-A43E-4B09-852C-8FA067A14F68}"/>
                                    </a:ext>
                                  </a:extLst>
                                </p:cNvPr>
                                <p:cNvSpPr txBox="1">
                                  <a:spLocks noChangeArrowheads="1"/>
                                </p:cNvSpPr>
                                <p:nvPr/>
                              </p:nvSpPr>
                              <p:spPr bwMode="auto">
                                <a:xfrm>
                                  <a:off x="1749286" y="1340292"/>
                                  <a:ext cx="124040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Recapture R</a:t>
                                  </a:r>
                                  <a:endParaRPr lang="en-US" sz="1200" dirty="0">
                                    <a:effectLst/>
                                    <a:latin typeface="Times New Roman" panose="02020603050405020304" pitchFamily="18" charset="0"/>
                                    <a:ea typeface="Times New Roman" panose="02020603050405020304" pitchFamily="18" charset="0"/>
                                  </a:endParaRPr>
                                </a:p>
                              </p:txBody>
                            </p:sp>
                            <p:sp>
                              <p:nvSpPr>
                                <p:cNvPr id="28" name="Text Box 43">
                                  <a:extLst>
                                    <a:ext uri="{FF2B5EF4-FFF2-40B4-BE49-F238E27FC236}">
                                      <a16:creationId xmlns:a16="http://schemas.microsoft.com/office/drawing/2014/main" id="{A7E2A0DB-8E69-4C7E-82D1-AC234680D82D}"/>
                                    </a:ext>
                                  </a:extLst>
                                </p:cNvPr>
                                <p:cNvSpPr txBox="1">
                                  <a:spLocks noChangeArrowheads="1"/>
                                </p:cNvSpPr>
                                <p:nvPr/>
                              </p:nvSpPr>
                              <p:spPr bwMode="auto">
                                <a:xfrm>
                                  <a:off x="1550423" y="2535308"/>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solidFill>
                                        <a:srgbClr val="C00000"/>
                                      </a:solidFill>
                                      <a:latin typeface="Times New Roman" panose="02020603050405020304" pitchFamily="18" charset="0"/>
                                      <a:ea typeface="Times New Roman" panose="02020603050405020304" pitchFamily="18" charset="0"/>
                                    </a:rPr>
                                    <a:t>R</a:t>
                                  </a:r>
                                  <a:r>
                                    <a:rPr lang="en-US" sz="14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30" name="Text Box 102">
                                  <a:extLst>
                                    <a:ext uri="{FF2B5EF4-FFF2-40B4-BE49-F238E27FC236}">
                                      <a16:creationId xmlns:a16="http://schemas.microsoft.com/office/drawing/2014/main" id="{5699F1FC-1500-4848-B9CF-06046AFB4C28}"/>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ED435C70-CA4F-437D-AF9D-2ECC5427163D}"/>
                                  </a:ext>
                                </a:extLst>
                              </p:cNvPr>
                              <p:cNvGrpSpPr/>
                              <p:nvPr/>
                            </p:nvGrpSpPr>
                            <p:grpSpPr>
                              <a:xfrm>
                                <a:off x="-74310" y="1423284"/>
                                <a:ext cx="856409" cy="2094753"/>
                                <a:chOff x="-74310" y="0"/>
                                <a:chExt cx="856409" cy="2094753"/>
                              </a:xfrm>
                            </p:grpSpPr>
                            <p:sp>
                              <p:nvSpPr>
                                <p:cNvPr id="21" name="Text Box 106">
                                  <a:extLst>
                                    <a:ext uri="{FF2B5EF4-FFF2-40B4-BE49-F238E27FC236}">
                                      <a16:creationId xmlns:a16="http://schemas.microsoft.com/office/drawing/2014/main" id="{5F69D270-99A0-4E92-ACA5-2602A2001D3F}"/>
                                    </a:ext>
                                  </a:extLst>
                                </p:cNvPr>
                                <p:cNvSpPr txBox="1"/>
                                <p:nvPr/>
                              </p:nvSpPr>
                              <p:spPr>
                                <a:xfrm>
                                  <a:off x="-74310" y="0"/>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$220</a:t>
                                  </a:r>
                                </a:p>
                              </p:txBody>
                            </p:sp>
                            <p:sp>
                              <p:nvSpPr>
                                <p:cNvPr id="22" name="Text Box 107">
                                  <a:extLst>
                                    <a:ext uri="{FF2B5EF4-FFF2-40B4-BE49-F238E27FC236}">
                                      <a16:creationId xmlns:a16="http://schemas.microsoft.com/office/drawing/2014/main" id="{6751CC18-3FFC-40D0-9010-7119E4DBE1D1}"/>
                                    </a:ext>
                                  </a:extLst>
                                </p:cNvPr>
                                <p:cNvSpPr txBox="1"/>
                                <p:nvPr/>
                              </p:nvSpPr>
                              <p:spPr>
                                <a:xfrm>
                                  <a:off x="-27830" y="409988"/>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23" name="Text Box 108">
                                  <a:extLst>
                                    <a:ext uri="{FF2B5EF4-FFF2-40B4-BE49-F238E27FC236}">
                                      <a16:creationId xmlns:a16="http://schemas.microsoft.com/office/drawing/2014/main" id="{BD7A042A-CA86-4ED9-AEDE-48A4D3C8E061}"/>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sp>
                              <p:nvSpPr>
                                <p:cNvPr id="24" name="Text Box 109">
                                  <a:extLst>
                                    <a:ext uri="{FF2B5EF4-FFF2-40B4-BE49-F238E27FC236}">
                                      <a16:creationId xmlns:a16="http://schemas.microsoft.com/office/drawing/2014/main" id="{6D1850A2-EF61-4F54-BCBB-362151A7E736}"/>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4</a:t>
                                  </a:r>
                                  <a:endParaRPr lang="en-US" sz="1200" baseline="-25000" dirty="0">
                                    <a:effectLst/>
                                    <a:latin typeface="Times New Roman" panose="02020603050405020304" pitchFamily="18" charset="0"/>
                                    <a:ea typeface="Times New Roman" panose="02020603050405020304" pitchFamily="18" charset="0"/>
                                  </a:endParaRPr>
                                </a:p>
                              </p:txBody>
                            </p:sp>
                            <p:sp>
                              <p:nvSpPr>
                                <p:cNvPr id="25" name="Text Box 110">
                                  <a:extLst>
                                    <a:ext uri="{FF2B5EF4-FFF2-40B4-BE49-F238E27FC236}">
                                      <a16:creationId xmlns:a16="http://schemas.microsoft.com/office/drawing/2014/main" id="{8F61F818-1A60-470B-8D4E-D914FE03126F}"/>
                                    </a:ext>
                                  </a:extLst>
                                </p:cNvPr>
                                <p:cNvSpPr txBox="1"/>
                                <p:nvPr/>
                              </p:nvSpPr>
                              <p:spPr>
                                <a:xfrm>
                                  <a:off x="352729" y="38033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grpSp>
                          <p:grpSp>
                            <p:nvGrpSpPr>
                              <p:cNvPr id="13" name="Group 12">
                                <a:extLst>
                                  <a:ext uri="{FF2B5EF4-FFF2-40B4-BE49-F238E27FC236}">
                                    <a16:creationId xmlns:a16="http://schemas.microsoft.com/office/drawing/2014/main" id="{D0E4C28D-7BB1-4BF0-9932-087313132CBE}"/>
                                  </a:ext>
                                </a:extLst>
                              </p:cNvPr>
                              <p:cNvGrpSpPr/>
                              <p:nvPr/>
                            </p:nvGrpSpPr>
                            <p:grpSpPr>
                              <a:xfrm>
                                <a:off x="2437278" y="3625795"/>
                                <a:ext cx="1760762" cy="500711"/>
                                <a:chOff x="4179" y="0"/>
                                <a:chExt cx="1760762" cy="500711"/>
                              </a:xfrm>
                            </p:grpSpPr>
                            <p:sp>
                              <p:nvSpPr>
                                <p:cNvPr id="14" name="Text Box 112">
                                  <a:extLst>
                                    <a:ext uri="{FF2B5EF4-FFF2-40B4-BE49-F238E27FC236}">
                                      <a16:creationId xmlns:a16="http://schemas.microsoft.com/office/drawing/2014/main" id="{318D7C97-7741-47B1-BB61-21953C79DE7A}"/>
                                    </a:ext>
                                  </a:extLst>
                                </p:cNvPr>
                                <p:cNvSpPr txBox="1"/>
                                <p:nvPr/>
                              </p:nvSpPr>
                              <p:spPr>
                                <a:xfrm>
                                  <a:off x="63610"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Q</a:t>
                                  </a:r>
                                  <a:r>
                                    <a:rPr lang="en-US" sz="1200" b="1" baseline="-25000" dirty="0">
                                      <a:effectLst/>
                                      <a:latin typeface="Times New Roman" panose="02020603050405020304" pitchFamily="18" charset="0"/>
                                      <a:ea typeface="Times New Roman" panose="02020603050405020304" pitchFamily="18" charset="0"/>
                                    </a:rPr>
                                    <a:t>4</a:t>
                                  </a:r>
                                  <a:endParaRPr lang="en-US" sz="1200" baseline="-25000" dirty="0">
                                    <a:effectLst/>
                                    <a:latin typeface="Times New Roman" panose="02020603050405020304" pitchFamily="18" charset="0"/>
                                    <a:ea typeface="Times New Roman" panose="02020603050405020304" pitchFamily="18" charset="0"/>
                                  </a:endParaRPr>
                                </a:p>
                              </p:txBody>
                            </p:sp>
                            <p:sp>
                              <p:nvSpPr>
                                <p:cNvPr id="15" name="Text Box 113">
                                  <a:extLst>
                                    <a:ext uri="{FF2B5EF4-FFF2-40B4-BE49-F238E27FC236}">
                                      <a16:creationId xmlns:a16="http://schemas.microsoft.com/office/drawing/2014/main" id="{CAF66C66-A7E5-4818-A064-B6A9A0F5D65F}"/>
                                    </a:ext>
                                  </a:extLst>
                                </p:cNvPr>
                                <p:cNvSpPr txBox="1"/>
                                <p:nvPr/>
                              </p:nvSpPr>
                              <p:spPr>
                                <a:xfrm>
                                  <a:off x="747423" y="0"/>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Q</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sp>
                              <p:nvSpPr>
                                <p:cNvPr id="16" name="Text Box 114">
                                  <a:extLst>
                                    <a:ext uri="{FF2B5EF4-FFF2-40B4-BE49-F238E27FC236}">
                                      <a16:creationId xmlns:a16="http://schemas.microsoft.com/office/drawing/2014/main" id="{482FDC82-5B0F-4333-BDE0-DBA7CC609AEB}"/>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17" name="Group 16">
                                  <a:extLst>
                                    <a:ext uri="{FF2B5EF4-FFF2-40B4-BE49-F238E27FC236}">
                                      <a16:creationId xmlns:a16="http://schemas.microsoft.com/office/drawing/2014/main" id="{B01F8AD3-52D3-4A19-849A-A0D9C61BD065}"/>
                                    </a:ext>
                                  </a:extLst>
                                </p:cNvPr>
                                <p:cNvGrpSpPr/>
                                <p:nvPr/>
                              </p:nvGrpSpPr>
                              <p:grpSpPr>
                                <a:xfrm>
                                  <a:off x="4179" y="180986"/>
                                  <a:ext cx="1760762" cy="319725"/>
                                  <a:chOff x="4179" y="14009"/>
                                  <a:chExt cx="1760762" cy="319725"/>
                                </a:xfrm>
                              </p:grpSpPr>
                              <p:sp>
                                <p:nvSpPr>
                                  <p:cNvPr id="18" name="Text Box 115">
                                    <a:extLst>
                                      <a:ext uri="{FF2B5EF4-FFF2-40B4-BE49-F238E27FC236}">
                                        <a16:creationId xmlns:a16="http://schemas.microsoft.com/office/drawing/2014/main" id="{3C8B3E2C-B566-496E-9A46-FACD1F57FB49}"/>
                                      </a:ext>
                                    </a:extLst>
                                  </p:cNvPr>
                                  <p:cNvSpPr txBox="1"/>
                                  <p:nvPr/>
                                </p:nvSpPr>
                                <p:spPr>
                                  <a:xfrm>
                                    <a:off x="4179" y="14009"/>
                                    <a:ext cx="439195" cy="3117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latin typeface="Times New Roman" panose="02020603050405020304" pitchFamily="18" charset="0"/>
                                        <a:ea typeface="Times New Roman" panose="02020603050405020304" pitchFamily="18" charset="0"/>
                                      </a:rPr>
                                      <a:t>8</a:t>
                                    </a:r>
                                    <a:r>
                                      <a:rPr lang="en-US" sz="1200" dirty="0">
                                        <a:effectLst/>
                                        <a:latin typeface="Times New Roman" panose="02020603050405020304" pitchFamily="18" charset="0"/>
                                        <a:ea typeface="Times New Roman" panose="02020603050405020304" pitchFamily="18" charset="0"/>
                                      </a:rPr>
                                      <a:t>0</a:t>
                                    </a:r>
                                  </a:p>
                                </p:txBody>
                              </p:sp>
                              <p:sp>
                                <p:nvSpPr>
                                  <p:cNvPr id="19" name="Text Box 116">
                                    <a:extLst>
                                      <a:ext uri="{FF2B5EF4-FFF2-40B4-BE49-F238E27FC236}">
                                        <a16:creationId xmlns:a16="http://schemas.microsoft.com/office/drawing/2014/main" id="{63D5C786-5B78-4267-9E6B-6FA99CB688D4}"/>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100</a:t>
                                    </a:r>
                                  </a:p>
                                </p:txBody>
                              </p:sp>
                              <p:sp>
                                <p:nvSpPr>
                                  <p:cNvPr id="20" name="Text Box 117">
                                    <a:extLst>
                                      <a:ext uri="{FF2B5EF4-FFF2-40B4-BE49-F238E27FC236}">
                                        <a16:creationId xmlns:a16="http://schemas.microsoft.com/office/drawing/2014/main" id="{130626ED-D8C6-4A3E-93C6-8961D99420F2}"/>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8" name="Text Box 118">
                            <a:extLst>
                              <a:ext uri="{FF2B5EF4-FFF2-40B4-BE49-F238E27FC236}">
                                <a16:creationId xmlns:a16="http://schemas.microsoft.com/office/drawing/2014/main" id="{344FA4A1-6E23-4B50-A254-98589CF4E112}"/>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cxnSp>
                      <p:nvCxnSpPr>
                        <p:cNvPr id="4" name="Straight Arrow Connector 3">
                          <a:extLst>
                            <a:ext uri="{FF2B5EF4-FFF2-40B4-BE49-F238E27FC236}">
                              <a16:creationId xmlns:a16="http://schemas.microsoft.com/office/drawing/2014/main" id="{3E247459-8136-4EDE-8097-3AB0E0D44FDC}"/>
                            </a:ext>
                          </a:extLst>
                        </p:cNvPr>
                        <p:cNvCxnSpPr>
                          <a:stCxn id="27" idx="2"/>
                        </p:cNvCxnSpPr>
                        <p:nvPr/>
                      </p:nvCxnSpPr>
                      <p:spPr>
                        <a:xfrm flipH="1">
                          <a:off x="3156668" y="2343150"/>
                          <a:ext cx="389615" cy="8612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8" name="Text Box 115">
                        <a:extLst>
                          <a:ext uri="{FF2B5EF4-FFF2-40B4-BE49-F238E27FC236}">
                            <a16:creationId xmlns:a16="http://schemas.microsoft.com/office/drawing/2014/main" id="{980C0505-E7D3-4B43-89D7-DE51A5A10809}"/>
                          </a:ext>
                        </a:extLst>
                      </p:cNvPr>
                      <p:cNvSpPr txBox="1"/>
                      <p:nvPr/>
                    </p:nvSpPr>
                    <p:spPr>
                      <a:xfrm>
                        <a:off x="5869778" y="5507959"/>
                        <a:ext cx="370956" cy="250071"/>
                      </a:xfrm>
                      <a:prstGeom prst="rect">
                        <a:avLst/>
                      </a:prstGeom>
                      <a:solidFill>
                        <a:srgbClr val="FFFF00"/>
                      </a:solidFill>
                      <a:ln w="19050">
                        <a:solidFill>
                          <a:srgbClr val="C0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solidFill>
                              <a:srgbClr val="C00000"/>
                            </a:solidFill>
                            <a:effectLst/>
                            <a:latin typeface="Times New Roman" panose="02020603050405020304" pitchFamily="18" charset="0"/>
                            <a:ea typeface="Times New Roman" panose="02020603050405020304" pitchFamily="18" charset="0"/>
                          </a:rPr>
                          <a:t>92</a:t>
                        </a:r>
                      </a:p>
                    </p:txBody>
                  </p:sp>
                </p:grpSp>
              </p:grpSp>
            </p:grpSp>
          </p:grpSp>
          <p:sp>
            <p:nvSpPr>
              <p:cNvPr id="55" name="Text Box 43">
                <a:extLst>
                  <a:ext uri="{FF2B5EF4-FFF2-40B4-BE49-F238E27FC236}">
                    <a16:creationId xmlns:a16="http://schemas.microsoft.com/office/drawing/2014/main" id="{BE960BB6-4604-4B75-84AE-2AC0812F8070}"/>
                  </a:ext>
                </a:extLst>
              </p:cNvPr>
              <p:cNvSpPr txBox="1">
                <a:spLocks noChangeArrowheads="1"/>
              </p:cNvSpPr>
              <p:nvPr/>
            </p:nvSpPr>
            <p:spPr bwMode="auto">
              <a:xfrm>
                <a:off x="3798998" y="4935501"/>
                <a:ext cx="603876" cy="342866"/>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200" b="1" dirty="0">
                    <a:effectLst/>
                    <a:latin typeface="Times New Roman" panose="02020603050405020304" pitchFamily="18" charset="0"/>
                    <a:ea typeface="Times New Roman" panose="02020603050405020304" pitchFamily="18" charset="0"/>
                  </a:rPr>
                  <a:t>Loss </a:t>
                </a:r>
                <a:endParaRPr lang="en-US" sz="1200" dirty="0">
                  <a:effectLst/>
                  <a:latin typeface="Times New Roman" panose="02020603050405020304" pitchFamily="18" charset="0"/>
                  <a:ea typeface="Times New Roman" panose="02020603050405020304" pitchFamily="18" charset="0"/>
                </a:endParaRPr>
              </a:p>
            </p:txBody>
          </p:sp>
        </p:grpSp>
      </p:grpSp>
      <p:sp>
        <p:nvSpPr>
          <p:cNvPr id="43" name="TextBox 42"/>
          <p:cNvSpPr txBox="1"/>
          <p:nvPr/>
        </p:nvSpPr>
        <p:spPr>
          <a:xfrm>
            <a:off x="7290747" y="5702712"/>
            <a:ext cx="4129913" cy="830997"/>
          </a:xfrm>
          <a:prstGeom prst="rect">
            <a:avLst/>
          </a:prstGeom>
          <a:noFill/>
          <a:ln w="38100">
            <a:solidFill>
              <a:srgbClr val="C00000"/>
            </a:solidFill>
          </a:ln>
        </p:spPr>
        <p:txBody>
          <a:bodyPr wrap="none" rtlCol="0">
            <a:spAutoFit/>
          </a:bodyPr>
          <a:lstStyle/>
          <a:p>
            <a:r>
              <a:rPr lang="en-US" sz="1600" b="1" i="1" dirty="0">
                <a:solidFill>
                  <a:srgbClr val="C00000"/>
                </a:solidFill>
              </a:rPr>
              <a:t>As shown in the diagram, if Gain = ~ Loss </a:t>
            </a:r>
          </a:p>
          <a:p>
            <a:r>
              <a:rPr lang="en-US" sz="1600" b="1" i="1" dirty="0">
                <a:solidFill>
                  <a:srgbClr val="C00000"/>
                </a:solidFill>
              </a:rPr>
              <a:t>for Firm 1 before the merger, </a:t>
            </a:r>
          </a:p>
          <a:p>
            <a:r>
              <a:rPr lang="en-US" sz="1600" b="1" i="1" dirty="0">
                <a:solidFill>
                  <a:srgbClr val="C00000"/>
                </a:solidFill>
              </a:rPr>
              <a:t>then Gain + Recapture &gt; Loss after the merger.</a:t>
            </a:r>
            <a:endParaRPr lang="en-US" sz="2400" b="1" i="1" dirty="0">
              <a:solidFill>
                <a:srgbClr val="C00000"/>
              </a:solidFill>
            </a:endParaRPr>
          </a:p>
        </p:txBody>
      </p:sp>
      <p:sp>
        <p:nvSpPr>
          <p:cNvPr id="56" name="Slide Number Placeholder 55">
            <a:extLst>
              <a:ext uri="{FF2B5EF4-FFF2-40B4-BE49-F238E27FC236}">
                <a16:creationId xmlns:a16="http://schemas.microsoft.com/office/drawing/2014/main" id="{B3F93D96-F595-49A6-B8A4-85BBC1107BF9}"/>
              </a:ext>
            </a:extLst>
          </p:cNvPr>
          <p:cNvSpPr>
            <a:spLocks noGrp="1"/>
          </p:cNvSpPr>
          <p:nvPr>
            <p:ph type="sldNum" sz="quarter" idx="12"/>
          </p:nvPr>
        </p:nvSpPr>
        <p:spPr/>
        <p:txBody>
          <a:bodyPr/>
          <a:lstStyle/>
          <a:p>
            <a:fld id="{DF3631D6-FBAB-464C-8D9A-F9ADA4FEF9F6}" type="slidenum">
              <a:rPr lang="en-US" smtClean="0"/>
              <a:t>69</a:t>
            </a:fld>
            <a:endParaRPr lang="en-US"/>
          </a:p>
        </p:txBody>
      </p:sp>
    </p:spTree>
    <p:extLst>
      <p:ext uri="{BB962C8B-B14F-4D97-AF65-F5344CB8AC3E}">
        <p14:creationId xmlns:p14="http://schemas.microsoft.com/office/powerpoint/2010/main" val="3038744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D1CBF5D6-F746-4133-88F1-B3FCB3EB6577}"/>
              </a:ext>
            </a:extLst>
          </p:cNvPr>
          <p:cNvSpPr txBox="1">
            <a:spLocks/>
          </p:cNvSpPr>
          <p:nvPr/>
        </p:nvSpPr>
        <p:spPr>
          <a:xfrm>
            <a:off x="459294" y="120751"/>
            <a:ext cx="10515600" cy="1325563"/>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altLang="en-US" sz="3600" dirty="0">
                <a:latin typeface="Arial" panose="020B0604020202020204" pitchFamily="34" charset="0"/>
              </a:rPr>
            </a:br>
            <a:r>
              <a:rPr lang="en-US" altLang="en-US" sz="3600" dirty="0"/>
              <a:t>Impact of a Merger </a:t>
            </a:r>
            <a:r>
              <a:rPr lang="en-US" sz="3600" dirty="0"/>
              <a:t>Recapture Percentage Diagram:</a:t>
            </a:r>
          </a:p>
          <a:p>
            <a:r>
              <a:rPr lang="en-US" sz="3600" dirty="0"/>
              <a:t>Consider Demand Curve of a </a:t>
            </a:r>
            <a:r>
              <a:rPr lang="en-US" sz="3600" b="1" i="1" dirty="0"/>
              <a:t>Single Firm </a:t>
            </a:r>
            <a:r>
              <a:rPr lang="en-US" sz="2800" i="1" dirty="0"/>
              <a:t>(that is part of HM)</a:t>
            </a:r>
            <a:endParaRPr lang="en-US" sz="3600" i="1" dirty="0"/>
          </a:p>
        </p:txBody>
      </p:sp>
      <p:grpSp>
        <p:nvGrpSpPr>
          <p:cNvPr id="49" name="Group 48">
            <a:extLst>
              <a:ext uri="{FF2B5EF4-FFF2-40B4-BE49-F238E27FC236}">
                <a16:creationId xmlns:a16="http://schemas.microsoft.com/office/drawing/2014/main" id="{8BB482DF-2BB8-40E5-84BC-09AF2831C2AC}"/>
              </a:ext>
            </a:extLst>
          </p:cNvPr>
          <p:cNvGrpSpPr/>
          <p:nvPr/>
        </p:nvGrpSpPr>
        <p:grpSpPr>
          <a:xfrm>
            <a:off x="955497" y="1425428"/>
            <a:ext cx="5567800" cy="4785995"/>
            <a:chOff x="955497" y="1425428"/>
            <a:chExt cx="5567800" cy="4785995"/>
          </a:xfrm>
        </p:grpSpPr>
        <p:sp>
          <p:nvSpPr>
            <p:cNvPr id="45" name="Rectangle 44">
              <a:extLst>
                <a:ext uri="{FF2B5EF4-FFF2-40B4-BE49-F238E27FC236}">
                  <a16:creationId xmlns:a16="http://schemas.microsoft.com/office/drawing/2014/main" id="{37D18998-882D-4692-ABA9-975538140299}"/>
                </a:ext>
              </a:extLst>
            </p:cNvPr>
            <p:cNvSpPr/>
            <p:nvPr/>
          </p:nvSpPr>
          <p:spPr>
            <a:xfrm>
              <a:off x="4252721" y="4024782"/>
              <a:ext cx="141730" cy="133931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a:extLst>
                <a:ext uri="{FF2B5EF4-FFF2-40B4-BE49-F238E27FC236}">
                  <a16:creationId xmlns:a16="http://schemas.microsoft.com/office/drawing/2014/main" id="{87D111A9-5D65-4E3E-9521-5A47550024E5}"/>
                </a:ext>
              </a:extLst>
            </p:cNvPr>
            <p:cNvGrpSpPr/>
            <p:nvPr/>
          </p:nvGrpSpPr>
          <p:grpSpPr>
            <a:xfrm>
              <a:off x="955497" y="1425428"/>
              <a:ext cx="5567800" cy="4785995"/>
              <a:chOff x="955497" y="1425428"/>
              <a:chExt cx="5567800" cy="4785995"/>
            </a:xfrm>
          </p:grpSpPr>
          <p:grpSp>
            <p:nvGrpSpPr>
              <p:cNvPr id="29" name="Group 28">
                <a:extLst>
                  <a:ext uri="{FF2B5EF4-FFF2-40B4-BE49-F238E27FC236}">
                    <a16:creationId xmlns:a16="http://schemas.microsoft.com/office/drawing/2014/main" id="{4CABA45A-5520-4029-A43E-D281781E4AF8}"/>
                  </a:ext>
                </a:extLst>
              </p:cNvPr>
              <p:cNvGrpSpPr/>
              <p:nvPr/>
            </p:nvGrpSpPr>
            <p:grpSpPr>
              <a:xfrm>
                <a:off x="955497" y="1425428"/>
                <a:ext cx="5567800" cy="4785995"/>
                <a:chOff x="2770818" y="1145380"/>
                <a:chExt cx="5567800" cy="4785995"/>
              </a:xfrm>
            </p:grpSpPr>
            <p:sp>
              <p:nvSpPr>
                <p:cNvPr id="26" name="Rectangle 25">
                  <a:extLst>
                    <a:ext uri="{FF2B5EF4-FFF2-40B4-BE49-F238E27FC236}">
                      <a16:creationId xmlns:a16="http://schemas.microsoft.com/office/drawing/2014/main" id="{9666F974-17ED-47D6-A863-272FC3FBE7EA}"/>
                    </a:ext>
                  </a:extLst>
                </p:cNvPr>
                <p:cNvSpPr/>
                <p:nvPr/>
              </p:nvSpPr>
              <p:spPr>
                <a:xfrm>
                  <a:off x="5786286" y="3751869"/>
                  <a:ext cx="272021" cy="132769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73177890-EAD2-4F04-BE3E-97701245FF08}"/>
                    </a:ext>
                  </a:extLst>
                </p:cNvPr>
                <p:cNvGrpSpPr/>
                <p:nvPr/>
              </p:nvGrpSpPr>
              <p:grpSpPr>
                <a:xfrm>
                  <a:off x="2770818" y="1145380"/>
                  <a:ext cx="5567800" cy="4785995"/>
                  <a:chOff x="2770818" y="1145380"/>
                  <a:chExt cx="5567800" cy="4785995"/>
                </a:xfrm>
              </p:grpSpPr>
              <p:sp>
                <p:nvSpPr>
                  <p:cNvPr id="3" name="Rectangle 2">
                    <a:extLst>
                      <a:ext uri="{FF2B5EF4-FFF2-40B4-BE49-F238E27FC236}">
                        <a16:creationId xmlns:a16="http://schemas.microsoft.com/office/drawing/2014/main" id="{66E08F66-3BF3-48AC-AE14-0D9E72170F77}"/>
                      </a:ext>
                    </a:extLst>
                  </p:cNvPr>
                  <p:cNvSpPr/>
                  <p:nvPr/>
                </p:nvSpPr>
                <p:spPr>
                  <a:xfrm>
                    <a:off x="3762132" y="3387428"/>
                    <a:ext cx="2030118" cy="3687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D01DB843-7B75-4280-9F19-0238D0D57B82}"/>
                      </a:ext>
                    </a:extLst>
                  </p:cNvPr>
                  <p:cNvGrpSpPr/>
                  <p:nvPr/>
                </p:nvGrpSpPr>
                <p:grpSpPr>
                  <a:xfrm>
                    <a:off x="2770818" y="1145380"/>
                    <a:ext cx="5567800" cy="4785995"/>
                    <a:chOff x="2724339" y="1099023"/>
                    <a:chExt cx="5567800" cy="4785995"/>
                  </a:xfrm>
                </p:grpSpPr>
                <p:cxnSp>
                  <p:nvCxnSpPr>
                    <p:cNvPr id="44" name="Straight Connector 43">
                      <a:extLst>
                        <a:ext uri="{FF2B5EF4-FFF2-40B4-BE49-F238E27FC236}">
                          <a16:creationId xmlns:a16="http://schemas.microsoft.com/office/drawing/2014/main" id="{3E7CD5C2-43CB-4B73-90A5-581BCBDAEBEE}"/>
                        </a:ext>
                      </a:extLst>
                    </p:cNvPr>
                    <p:cNvCxnSpPr>
                      <a:cxnSpLocks/>
                    </p:cNvCxnSpPr>
                    <p:nvPr/>
                  </p:nvCxnSpPr>
                  <p:spPr>
                    <a:xfrm>
                      <a:off x="6006172" y="3709994"/>
                      <a:ext cx="13607" cy="1719819"/>
                    </a:xfrm>
                    <a:prstGeom prst="line">
                      <a:avLst/>
                    </a:prstGeom>
                  </p:spPr>
                  <p:style>
                    <a:lnRef idx="1">
                      <a:schemeClr val="dk1"/>
                    </a:lnRef>
                    <a:fillRef idx="0">
                      <a:schemeClr val="dk1"/>
                    </a:fillRef>
                    <a:effectRef idx="0">
                      <a:schemeClr val="dk1"/>
                    </a:effectRef>
                    <a:fontRef idx="minor">
                      <a:schemeClr val="tx1"/>
                    </a:fontRef>
                  </p:style>
                </p:cxnSp>
                <p:grpSp>
                  <p:nvGrpSpPr>
                    <p:cNvPr id="50" name="Group 49">
                      <a:extLst>
                        <a:ext uri="{FF2B5EF4-FFF2-40B4-BE49-F238E27FC236}">
                          <a16:creationId xmlns:a16="http://schemas.microsoft.com/office/drawing/2014/main" id="{4897DD1D-B402-4DE7-8B44-C2D0A69C40B3}"/>
                        </a:ext>
                      </a:extLst>
                    </p:cNvPr>
                    <p:cNvGrpSpPr/>
                    <p:nvPr/>
                  </p:nvGrpSpPr>
                  <p:grpSpPr>
                    <a:xfrm>
                      <a:off x="2724339" y="1099023"/>
                      <a:ext cx="5567800" cy="4785995"/>
                      <a:chOff x="2724339" y="1099023"/>
                      <a:chExt cx="5567800" cy="4785995"/>
                    </a:xfrm>
                  </p:grpSpPr>
                  <p:grpSp>
                    <p:nvGrpSpPr>
                      <p:cNvPr id="2" name="Group 1">
                        <a:extLst>
                          <a:ext uri="{FF2B5EF4-FFF2-40B4-BE49-F238E27FC236}">
                            <a16:creationId xmlns:a16="http://schemas.microsoft.com/office/drawing/2014/main" id="{29D0E2FE-18D7-473D-9A41-B45183869F98}"/>
                          </a:ext>
                        </a:extLst>
                      </p:cNvPr>
                      <p:cNvGrpSpPr/>
                      <p:nvPr/>
                    </p:nvGrpSpPr>
                    <p:grpSpPr>
                      <a:xfrm>
                        <a:off x="2724339" y="1099023"/>
                        <a:ext cx="5567800" cy="4785995"/>
                        <a:chOff x="-335923" y="0"/>
                        <a:chExt cx="5567881" cy="4786464"/>
                      </a:xfrm>
                    </p:grpSpPr>
                    <p:grpSp>
                      <p:nvGrpSpPr>
                        <p:cNvPr id="6" name="Group 5">
                          <a:extLst>
                            <a:ext uri="{FF2B5EF4-FFF2-40B4-BE49-F238E27FC236}">
                              <a16:creationId xmlns:a16="http://schemas.microsoft.com/office/drawing/2014/main" id="{88278942-4CE9-4EF4-A672-6771B5B8C5B8}"/>
                            </a:ext>
                          </a:extLst>
                        </p:cNvPr>
                        <p:cNvGrpSpPr/>
                        <p:nvPr/>
                      </p:nvGrpSpPr>
                      <p:grpSpPr>
                        <a:xfrm>
                          <a:off x="-335923" y="0"/>
                          <a:ext cx="5567881" cy="4786464"/>
                          <a:chOff x="-335923" y="0"/>
                          <a:chExt cx="5567881" cy="4786464"/>
                        </a:xfrm>
                      </p:grpSpPr>
                      <p:grpSp>
                        <p:nvGrpSpPr>
                          <p:cNvPr id="7" name="Group 6">
                            <a:extLst>
                              <a:ext uri="{FF2B5EF4-FFF2-40B4-BE49-F238E27FC236}">
                                <a16:creationId xmlns:a16="http://schemas.microsoft.com/office/drawing/2014/main" id="{A1E6C88C-A248-4F41-BEB3-C39C2F1F861D}"/>
                              </a:ext>
                            </a:extLst>
                          </p:cNvPr>
                          <p:cNvGrpSpPr/>
                          <p:nvPr/>
                        </p:nvGrpSpPr>
                        <p:grpSpPr>
                          <a:xfrm>
                            <a:off x="-335923" y="0"/>
                            <a:ext cx="5567881" cy="4786464"/>
                            <a:chOff x="-335923" y="0"/>
                            <a:chExt cx="5567881" cy="4786464"/>
                          </a:xfrm>
                        </p:grpSpPr>
                        <p:grpSp>
                          <p:nvGrpSpPr>
                            <p:cNvPr id="9" name="Group 8">
                              <a:extLst>
                                <a:ext uri="{FF2B5EF4-FFF2-40B4-BE49-F238E27FC236}">
                                  <a16:creationId xmlns:a16="http://schemas.microsoft.com/office/drawing/2014/main" id="{386BE226-CF53-4790-88BD-3E6501AED09A}"/>
                                </a:ext>
                              </a:extLst>
                            </p:cNvPr>
                            <p:cNvGrpSpPr/>
                            <p:nvPr/>
                          </p:nvGrpSpPr>
                          <p:grpSpPr>
                            <a:xfrm>
                              <a:off x="628153" y="0"/>
                              <a:ext cx="4603805" cy="4349363"/>
                              <a:chOff x="0" y="0"/>
                              <a:chExt cx="4603805" cy="4349363"/>
                            </a:xfrm>
                          </p:grpSpPr>
                          <p:cxnSp>
                            <p:nvCxnSpPr>
                              <p:cNvPr id="31" name="Straight Connector 30">
                                <a:extLst>
                                  <a:ext uri="{FF2B5EF4-FFF2-40B4-BE49-F238E27FC236}">
                                    <a16:creationId xmlns:a16="http://schemas.microsoft.com/office/drawing/2014/main" id="{F2B3E03E-7049-4853-BCF2-1B1F1315A579}"/>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2" name="Group 31">
                                <a:extLst>
                                  <a:ext uri="{FF2B5EF4-FFF2-40B4-BE49-F238E27FC236}">
                                    <a16:creationId xmlns:a16="http://schemas.microsoft.com/office/drawing/2014/main" id="{994726D1-A3CB-476A-A774-FF8B72D5E2B5}"/>
                                  </a:ext>
                                </a:extLst>
                              </p:cNvPr>
                              <p:cNvGrpSpPr/>
                              <p:nvPr/>
                            </p:nvGrpSpPr>
                            <p:grpSpPr>
                              <a:xfrm>
                                <a:off x="0" y="0"/>
                                <a:ext cx="4603805" cy="4349363"/>
                                <a:chOff x="0" y="0"/>
                                <a:chExt cx="4603805" cy="4349363"/>
                              </a:xfrm>
                            </p:grpSpPr>
                            <p:cxnSp>
                              <p:nvCxnSpPr>
                                <p:cNvPr id="33" name="Straight Connector 32">
                                  <a:extLst>
                                    <a:ext uri="{FF2B5EF4-FFF2-40B4-BE49-F238E27FC236}">
                                      <a16:creationId xmlns:a16="http://schemas.microsoft.com/office/drawing/2014/main" id="{7852029F-270E-45FA-B5DF-6FC9D264A45B}"/>
                                    </a:ext>
                                  </a:extLst>
                                </p:cNvPr>
                                <p:cNvCxnSpPr>
                                  <a:cxnSpLocks noChangeShapeType="1"/>
                                </p:cNvCxnSpPr>
                                <p:nvPr/>
                              </p:nvCxnSpPr>
                              <p:spPr bwMode="auto">
                                <a:xfrm flipH="1">
                                  <a:off x="2484663" y="2611227"/>
                                  <a:ext cx="4383" cy="17135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 name="Group 33">
                                  <a:extLst>
                                    <a:ext uri="{FF2B5EF4-FFF2-40B4-BE49-F238E27FC236}">
                                      <a16:creationId xmlns:a16="http://schemas.microsoft.com/office/drawing/2014/main" id="{7B50979B-BCAD-4EFD-BDCF-5E5D2323D36F}"/>
                                    </a:ext>
                                  </a:extLst>
                                </p:cNvPr>
                                <p:cNvGrpSpPr/>
                                <p:nvPr/>
                              </p:nvGrpSpPr>
                              <p:grpSpPr>
                                <a:xfrm>
                                  <a:off x="0" y="0"/>
                                  <a:ext cx="4603805" cy="4349363"/>
                                  <a:chOff x="0" y="0"/>
                                  <a:chExt cx="4603805" cy="4349363"/>
                                </a:xfrm>
                              </p:grpSpPr>
                              <p:cxnSp>
                                <p:nvCxnSpPr>
                                  <p:cNvPr id="36" name="Straight Connector 35">
                                    <a:extLst>
                                      <a:ext uri="{FF2B5EF4-FFF2-40B4-BE49-F238E27FC236}">
                                        <a16:creationId xmlns:a16="http://schemas.microsoft.com/office/drawing/2014/main" id="{BD7DC5FF-88C5-4132-BBBF-EC0149167C7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Straight Connector 36">
                                    <a:extLst>
                                      <a:ext uri="{FF2B5EF4-FFF2-40B4-BE49-F238E27FC236}">
                                        <a16:creationId xmlns:a16="http://schemas.microsoft.com/office/drawing/2014/main" id="{C306DC16-C35C-43A7-BD78-7C6F29D65683}"/>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Straight Connector 37">
                                    <a:extLst>
                                      <a:ext uri="{FF2B5EF4-FFF2-40B4-BE49-F238E27FC236}">
                                        <a16:creationId xmlns:a16="http://schemas.microsoft.com/office/drawing/2014/main" id="{21248123-FCB5-46F1-BD23-70B8FAC6E031}"/>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Straight Connector 38">
                                    <a:extLst>
                                      <a:ext uri="{FF2B5EF4-FFF2-40B4-BE49-F238E27FC236}">
                                        <a16:creationId xmlns:a16="http://schemas.microsoft.com/office/drawing/2014/main" id="{A7912650-0AFF-484C-930B-1F4D2DAA92ED}"/>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7CCB68DF-B124-4BB7-854C-E238012F2B6F}"/>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5" name="Straight Connector 34">
                                  <a:extLst>
                                    <a:ext uri="{FF2B5EF4-FFF2-40B4-BE49-F238E27FC236}">
                                      <a16:creationId xmlns:a16="http://schemas.microsoft.com/office/drawing/2014/main" id="{2CA70825-2F88-4717-8B07-D13F66B39187}"/>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0" name="Group 9">
                              <a:extLst>
                                <a:ext uri="{FF2B5EF4-FFF2-40B4-BE49-F238E27FC236}">
                                  <a16:creationId xmlns:a16="http://schemas.microsoft.com/office/drawing/2014/main" id="{AA1B20CD-7B0B-4727-B142-5DADB7077A0A}"/>
                                </a:ext>
                              </a:extLst>
                            </p:cNvPr>
                            <p:cNvGrpSpPr/>
                            <p:nvPr/>
                          </p:nvGrpSpPr>
                          <p:grpSpPr>
                            <a:xfrm>
                              <a:off x="-335923" y="2000250"/>
                              <a:ext cx="4533963" cy="2786214"/>
                              <a:chOff x="-335923" y="1340292"/>
                              <a:chExt cx="4533963" cy="2786214"/>
                            </a:xfrm>
                          </p:grpSpPr>
                          <p:grpSp>
                            <p:nvGrpSpPr>
                              <p:cNvPr id="11" name="Group 10">
                                <a:extLst>
                                  <a:ext uri="{FF2B5EF4-FFF2-40B4-BE49-F238E27FC236}">
                                    <a16:creationId xmlns:a16="http://schemas.microsoft.com/office/drawing/2014/main" id="{13A93E78-EF46-4605-946A-31B6A91E95EB}"/>
                                  </a:ext>
                                </a:extLst>
                              </p:cNvPr>
                              <p:cNvGrpSpPr/>
                              <p:nvPr/>
                            </p:nvGrpSpPr>
                            <p:grpSpPr>
                              <a:xfrm>
                                <a:off x="1177123" y="1340292"/>
                                <a:ext cx="2989361" cy="1537916"/>
                                <a:chOff x="330" y="1340292"/>
                                <a:chExt cx="2989361" cy="1537916"/>
                              </a:xfrm>
                            </p:grpSpPr>
                            <p:sp>
                              <p:nvSpPr>
                                <p:cNvPr id="27" name="Text Box 46">
                                  <a:extLst>
                                    <a:ext uri="{FF2B5EF4-FFF2-40B4-BE49-F238E27FC236}">
                                      <a16:creationId xmlns:a16="http://schemas.microsoft.com/office/drawing/2014/main" id="{76B214AF-A43E-4B09-852C-8FA067A14F68}"/>
                                    </a:ext>
                                  </a:extLst>
                                </p:cNvPr>
                                <p:cNvSpPr txBox="1">
                                  <a:spLocks noChangeArrowheads="1"/>
                                </p:cNvSpPr>
                                <p:nvPr/>
                              </p:nvSpPr>
                              <p:spPr bwMode="auto">
                                <a:xfrm>
                                  <a:off x="1749286" y="1340292"/>
                                  <a:ext cx="124040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Recapture R</a:t>
                                  </a:r>
                                  <a:endParaRPr lang="en-US" sz="1200" dirty="0">
                                    <a:effectLst/>
                                    <a:latin typeface="Times New Roman" panose="02020603050405020304" pitchFamily="18" charset="0"/>
                                    <a:ea typeface="Times New Roman" panose="02020603050405020304" pitchFamily="18" charset="0"/>
                                  </a:endParaRPr>
                                </a:p>
                              </p:txBody>
                            </p:sp>
                            <p:sp>
                              <p:nvSpPr>
                                <p:cNvPr id="28" name="Text Box 43">
                                  <a:extLst>
                                    <a:ext uri="{FF2B5EF4-FFF2-40B4-BE49-F238E27FC236}">
                                      <a16:creationId xmlns:a16="http://schemas.microsoft.com/office/drawing/2014/main" id="{A7E2A0DB-8E69-4C7E-82D1-AC234680D82D}"/>
                                    </a:ext>
                                  </a:extLst>
                                </p:cNvPr>
                                <p:cNvSpPr txBox="1">
                                  <a:spLocks noChangeArrowheads="1"/>
                                </p:cNvSpPr>
                                <p:nvPr/>
                              </p:nvSpPr>
                              <p:spPr bwMode="auto">
                                <a:xfrm>
                                  <a:off x="1550423" y="2535308"/>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solidFill>
                                        <a:srgbClr val="C00000"/>
                                      </a:solidFill>
                                      <a:latin typeface="Times New Roman" panose="02020603050405020304" pitchFamily="18" charset="0"/>
                                      <a:ea typeface="Times New Roman" panose="02020603050405020304" pitchFamily="18" charset="0"/>
                                    </a:rPr>
                                    <a:t>R</a:t>
                                  </a:r>
                                  <a:r>
                                    <a:rPr lang="en-US" sz="14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30" name="Text Box 102">
                                  <a:extLst>
                                    <a:ext uri="{FF2B5EF4-FFF2-40B4-BE49-F238E27FC236}">
                                      <a16:creationId xmlns:a16="http://schemas.microsoft.com/office/drawing/2014/main" id="{5699F1FC-1500-4848-B9CF-06046AFB4C28}"/>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ED435C70-CA4F-437D-AF9D-2ECC5427163D}"/>
                                  </a:ext>
                                </a:extLst>
                              </p:cNvPr>
                              <p:cNvGrpSpPr/>
                              <p:nvPr/>
                            </p:nvGrpSpPr>
                            <p:grpSpPr>
                              <a:xfrm>
                                <a:off x="-335923" y="1448732"/>
                                <a:ext cx="1035996" cy="2069305"/>
                                <a:chOff x="-335923" y="25448"/>
                                <a:chExt cx="1035996" cy="2069305"/>
                              </a:xfrm>
                            </p:grpSpPr>
                            <p:sp>
                              <p:nvSpPr>
                                <p:cNvPr id="21" name="Text Box 106">
                                  <a:extLst>
                                    <a:ext uri="{FF2B5EF4-FFF2-40B4-BE49-F238E27FC236}">
                                      <a16:creationId xmlns:a16="http://schemas.microsoft.com/office/drawing/2014/main" id="{5F69D270-99A0-4E92-ACA5-2602A2001D3F}"/>
                                    </a:ext>
                                  </a:extLst>
                                </p:cNvPr>
                                <p:cNvSpPr txBox="1"/>
                                <p:nvPr/>
                              </p:nvSpPr>
                              <p:spPr>
                                <a:xfrm>
                                  <a:off x="-335923" y="25448"/>
                                  <a:ext cx="760022" cy="28810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P2=$220</a:t>
                                  </a:r>
                                </a:p>
                              </p:txBody>
                            </p:sp>
                            <p:sp>
                              <p:nvSpPr>
                                <p:cNvPr id="22" name="Text Box 107">
                                  <a:extLst>
                                    <a:ext uri="{FF2B5EF4-FFF2-40B4-BE49-F238E27FC236}">
                                      <a16:creationId xmlns:a16="http://schemas.microsoft.com/office/drawing/2014/main" id="{6751CC18-3FFC-40D0-9010-7119E4DBE1D1}"/>
                                    </a:ext>
                                  </a:extLst>
                                </p:cNvPr>
                                <p:cNvSpPr txBox="1"/>
                                <p:nvPr/>
                              </p:nvSpPr>
                              <p:spPr>
                                <a:xfrm>
                                  <a:off x="-274277" y="409988"/>
                                  <a:ext cx="832218"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P1 =$</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23" name="Text Box 108">
                                  <a:extLst>
                                    <a:ext uri="{FF2B5EF4-FFF2-40B4-BE49-F238E27FC236}">
                                      <a16:creationId xmlns:a16="http://schemas.microsoft.com/office/drawing/2014/main" id="{BD7A042A-CA86-4ED9-AEDE-48A4D3C8E061}"/>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grpSp>
                          <p:grpSp>
                            <p:nvGrpSpPr>
                              <p:cNvPr id="13" name="Group 12">
                                <a:extLst>
                                  <a:ext uri="{FF2B5EF4-FFF2-40B4-BE49-F238E27FC236}">
                                    <a16:creationId xmlns:a16="http://schemas.microsoft.com/office/drawing/2014/main" id="{D0E4C28D-7BB1-4BF0-9932-087313132CBE}"/>
                                  </a:ext>
                                </a:extLst>
                              </p:cNvPr>
                              <p:cNvGrpSpPr/>
                              <p:nvPr/>
                            </p:nvGrpSpPr>
                            <p:grpSpPr>
                              <a:xfrm>
                                <a:off x="2437278" y="3641698"/>
                                <a:ext cx="1760762" cy="484808"/>
                                <a:chOff x="4179" y="15903"/>
                                <a:chExt cx="1760762" cy="484808"/>
                              </a:xfrm>
                            </p:grpSpPr>
                            <p:sp>
                              <p:nvSpPr>
                                <p:cNvPr id="16" name="Text Box 114">
                                  <a:extLst>
                                    <a:ext uri="{FF2B5EF4-FFF2-40B4-BE49-F238E27FC236}">
                                      <a16:creationId xmlns:a16="http://schemas.microsoft.com/office/drawing/2014/main" id="{482FDC82-5B0F-4333-BDE0-DBA7CC609AEB}"/>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17" name="Group 16">
                                  <a:extLst>
                                    <a:ext uri="{FF2B5EF4-FFF2-40B4-BE49-F238E27FC236}">
                                      <a16:creationId xmlns:a16="http://schemas.microsoft.com/office/drawing/2014/main" id="{B01F8AD3-52D3-4A19-849A-A0D9C61BD065}"/>
                                    </a:ext>
                                  </a:extLst>
                                </p:cNvPr>
                                <p:cNvGrpSpPr/>
                                <p:nvPr/>
                              </p:nvGrpSpPr>
                              <p:grpSpPr>
                                <a:xfrm>
                                  <a:off x="4179" y="180986"/>
                                  <a:ext cx="1760762" cy="319725"/>
                                  <a:chOff x="4179" y="14009"/>
                                  <a:chExt cx="1760762" cy="319725"/>
                                </a:xfrm>
                              </p:grpSpPr>
                              <p:sp>
                                <p:nvSpPr>
                                  <p:cNvPr id="18" name="Text Box 115">
                                    <a:extLst>
                                      <a:ext uri="{FF2B5EF4-FFF2-40B4-BE49-F238E27FC236}">
                                        <a16:creationId xmlns:a16="http://schemas.microsoft.com/office/drawing/2014/main" id="{3C8B3E2C-B566-496E-9A46-FACD1F57FB49}"/>
                                      </a:ext>
                                    </a:extLst>
                                  </p:cNvPr>
                                  <p:cNvSpPr txBox="1"/>
                                  <p:nvPr/>
                                </p:nvSpPr>
                                <p:spPr>
                                  <a:xfrm>
                                    <a:off x="4179" y="14009"/>
                                    <a:ext cx="439195" cy="3117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latin typeface="Times New Roman" panose="02020603050405020304" pitchFamily="18" charset="0"/>
                                        <a:ea typeface="Times New Roman" panose="02020603050405020304" pitchFamily="18" charset="0"/>
                                      </a:rPr>
                                      <a:t>8</a:t>
                                    </a:r>
                                    <a:r>
                                      <a:rPr lang="en-US" sz="1600" b="1" dirty="0">
                                        <a:effectLst/>
                                        <a:latin typeface="Times New Roman" panose="02020603050405020304" pitchFamily="18" charset="0"/>
                                        <a:ea typeface="Times New Roman" panose="02020603050405020304" pitchFamily="18" charset="0"/>
                                      </a:rPr>
                                      <a:t>0</a:t>
                                    </a:r>
                                  </a:p>
                                </p:txBody>
                              </p:sp>
                              <p:sp>
                                <p:nvSpPr>
                                  <p:cNvPr id="19" name="Text Box 116">
                                    <a:extLst>
                                      <a:ext uri="{FF2B5EF4-FFF2-40B4-BE49-F238E27FC236}">
                                        <a16:creationId xmlns:a16="http://schemas.microsoft.com/office/drawing/2014/main" id="{63D5C786-5B78-4267-9E6B-6FA99CB688D4}"/>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a:effectLst/>
                                        <a:latin typeface="Times New Roman" panose="02020603050405020304" pitchFamily="18" charset="0"/>
                                        <a:ea typeface="Times New Roman" panose="02020603050405020304" pitchFamily="18" charset="0"/>
                                      </a:rPr>
                                      <a:t>100</a:t>
                                    </a:r>
                                    <a:endParaRPr lang="en-US" sz="1600" b="1" dirty="0">
                                      <a:effectLst/>
                                      <a:latin typeface="Times New Roman" panose="02020603050405020304" pitchFamily="18" charset="0"/>
                                      <a:ea typeface="Times New Roman" panose="02020603050405020304" pitchFamily="18" charset="0"/>
                                    </a:endParaRPr>
                                  </a:p>
                                </p:txBody>
                              </p:sp>
                              <p:sp>
                                <p:nvSpPr>
                                  <p:cNvPr id="20" name="Text Box 117">
                                    <a:extLst>
                                      <a:ext uri="{FF2B5EF4-FFF2-40B4-BE49-F238E27FC236}">
                                        <a16:creationId xmlns:a16="http://schemas.microsoft.com/office/drawing/2014/main" id="{130626ED-D8C6-4A3E-93C6-8961D99420F2}"/>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8" name="Text Box 118">
                            <a:extLst>
                              <a:ext uri="{FF2B5EF4-FFF2-40B4-BE49-F238E27FC236}">
                                <a16:creationId xmlns:a16="http://schemas.microsoft.com/office/drawing/2014/main" id="{344FA4A1-6E23-4B50-A254-98589CF4E112}"/>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cxnSp>
                      <p:nvCxnSpPr>
                        <p:cNvPr id="4" name="Straight Arrow Connector 3">
                          <a:extLst>
                            <a:ext uri="{FF2B5EF4-FFF2-40B4-BE49-F238E27FC236}">
                              <a16:creationId xmlns:a16="http://schemas.microsoft.com/office/drawing/2014/main" id="{3E247459-8136-4EDE-8097-3AB0E0D44FDC}"/>
                            </a:ext>
                          </a:extLst>
                        </p:cNvPr>
                        <p:cNvCxnSpPr>
                          <a:stCxn id="27" idx="2"/>
                        </p:cNvCxnSpPr>
                        <p:nvPr/>
                      </p:nvCxnSpPr>
                      <p:spPr>
                        <a:xfrm flipH="1">
                          <a:off x="3156668" y="2343150"/>
                          <a:ext cx="389615" cy="8612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8" name="Text Box 115">
                        <a:extLst>
                          <a:ext uri="{FF2B5EF4-FFF2-40B4-BE49-F238E27FC236}">
                            <a16:creationId xmlns:a16="http://schemas.microsoft.com/office/drawing/2014/main" id="{980C0505-E7D3-4B43-89D7-DE51A5A10809}"/>
                          </a:ext>
                        </a:extLst>
                      </p:cNvPr>
                      <p:cNvSpPr txBox="1"/>
                      <p:nvPr/>
                    </p:nvSpPr>
                    <p:spPr>
                      <a:xfrm>
                        <a:off x="5869778" y="5507959"/>
                        <a:ext cx="370956" cy="250071"/>
                      </a:xfrm>
                      <a:prstGeom prst="rect">
                        <a:avLst/>
                      </a:prstGeom>
                      <a:solidFill>
                        <a:srgbClr val="FFFF00"/>
                      </a:solidFill>
                      <a:ln w="19050">
                        <a:solidFill>
                          <a:srgbClr val="C0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C00000"/>
                            </a:solidFill>
                            <a:effectLst/>
                            <a:latin typeface="Times New Roman" panose="02020603050405020304" pitchFamily="18" charset="0"/>
                            <a:ea typeface="Times New Roman" panose="02020603050405020304" pitchFamily="18" charset="0"/>
                          </a:rPr>
                          <a:t>92</a:t>
                        </a:r>
                      </a:p>
                    </p:txBody>
                  </p:sp>
                </p:grpSp>
              </p:grpSp>
            </p:grpSp>
          </p:grpSp>
          <p:sp>
            <p:nvSpPr>
              <p:cNvPr id="55" name="Text Box 43">
                <a:extLst>
                  <a:ext uri="{FF2B5EF4-FFF2-40B4-BE49-F238E27FC236}">
                    <a16:creationId xmlns:a16="http://schemas.microsoft.com/office/drawing/2014/main" id="{BE960BB6-4604-4B75-84AE-2AC0812F8070}"/>
                  </a:ext>
                </a:extLst>
              </p:cNvPr>
              <p:cNvSpPr txBox="1">
                <a:spLocks noChangeArrowheads="1"/>
              </p:cNvSpPr>
              <p:nvPr/>
            </p:nvSpPr>
            <p:spPr bwMode="auto">
              <a:xfrm>
                <a:off x="3913989" y="4913514"/>
                <a:ext cx="603876" cy="342866"/>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Loss </a:t>
                </a:r>
                <a:endParaRPr lang="en-US" sz="1400" dirty="0">
                  <a:effectLst/>
                  <a:latin typeface="Times New Roman" panose="02020603050405020304" pitchFamily="18" charset="0"/>
                  <a:ea typeface="Times New Roman" panose="02020603050405020304" pitchFamily="18" charset="0"/>
                </a:endParaRPr>
              </a:p>
            </p:txBody>
          </p:sp>
        </p:grpSp>
      </p:grpSp>
      <p:sp>
        <p:nvSpPr>
          <p:cNvPr id="56" name="Slide Number Placeholder 55">
            <a:extLst>
              <a:ext uri="{FF2B5EF4-FFF2-40B4-BE49-F238E27FC236}">
                <a16:creationId xmlns:a16="http://schemas.microsoft.com/office/drawing/2014/main" id="{B3F93D96-F595-49A6-B8A4-85BBC1107BF9}"/>
              </a:ext>
            </a:extLst>
          </p:cNvPr>
          <p:cNvSpPr>
            <a:spLocks noGrp="1"/>
          </p:cNvSpPr>
          <p:nvPr>
            <p:ph type="sldNum" sz="quarter" idx="12"/>
          </p:nvPr>
        </p:nvSpPr>
        <p:spPr/>
        <p:txBody>
          <a:bodyPr/>
          <a:lstStyle/>
          <a:p>
            <a:fld id="{DF3631D6-FBAB-464C-8D9A-F9ADA4FEF9F6}" type="slidenum">
              <a:rPr lang="en-US" smtClean="0"/>
              <a:t>7</a:t>
            </a:fld>
            <a:endParaRPr lang="en-US"/>
          </a:p>
        </p:txBody>
      </p:sp>
      <p:sp>
        <p:nvSpPr>
          <p:cNvPr id="42" name="Text Box 43">
            <a:extLst>
              <a:ext uri="{FF2B5EF4-FFF2-40B4-BE49-F238E27FC236}">
                <a16:creationId xmlns:a16="http://schemas.microsoft.com/office/drawing/2014/main" id="{680042C8-B945-4520-8652-7C44256C725C}"/>
              </a:ext>
            </a:extLst>
          </p:cNvPr>
          <p:cNvSpPr txBox="1">
            <a:spLocks noChangeArrowheads="1"/>
          </p:cNvSpPr>
          <p:nvPr/>
        </p:nvSpPr>
        <p:spPr bwMode="auto">
          <a:xfrm>
            <a:off x="5656615" y="2354636"/>
            <a:ext cx="3788059" cy="1677281"/>
          </a:xfrm>
          <a:prstGeom prst="rect">
            <a:avLst/>
          </a:prstGeom>
          <a:solidFill>
            <a:schemeClr val="tx2">
              <a:lumMod val="60000"/>
              <a:lumOff val="40000"/>
              <a:alpha val="30196"/>
            </a:schemeClr>
          </a:solidFill>
          <a:ln>
            <a:noFill/>
          </a:ln>
        </p:spPr>
        <p:txBody>
          <a:bodyPr rot="0" vert="horz" wrap="square" lIns="91440" tIns="45720" rIns="91440" bIns="45720" anchor="t" anchorCtr="0" upright="1">
            <a:noAutofit/>
          </a:bodyPr>
          <a:lstStyle/>
          <a:p>
            <a:pPr marL="0" marR="0" algn="ctr">
              <a:spcBef>
                <a:spcPts val="0"/>
              </a:spcBef>
              <a:spcAft>
                <a:spcPts val="0"/>
              </a:spcAft>
            </a:pPr>
            <a:r>
              <a:rPr lang="en-US" b="1" dirty="0">
                <a:latin typeface="Times New Roman" panose="02020603050405020304" pitchFamily="18" charset="0"/>
                <a:ea typeface="Times New Roman" panose="02020603050405020304" pitchFamily="18" charset="0"/>
              </a:rPr>
              <a:t>8 of the </a:t>
            </a:r>
            <a:r>
              <a:rPr lang="en-US" b="1" dirty="0">
                <a:effectLst/>
                <a:latin typeface="Times New Roman" panose="02020603050405020304" pitchFamily="18" charset="0"/>
                <a:ea typeface="Times New Roman" panose="02020603050405020304" pitchFamily="18" charset="0"/>
              </a:rPr>
              <a:t>Loss of 20 units divert to </a:t>
            </a:r>
            <a:r>
              <a:rPr lang="en-US" b="1" i="1" dirty="0">
                <a:latin typeface="Times New Roman" panose="02020603050405020304" pitchFamily="18" charset="0"/>
                <a:ea typeface="Times New Roman" panose="02020603050405020304" pitchFamily="18" charset="0"/>
              </a:rPr>
              <a:t>(are recaptured by)</a:t>
            </a:r>
            <a:r>
              <a:rPr lang="en-US" b="1" dirty="0">
                <a:latin typeface="Times New Roman" panose="02020603050405020304" pitchFamily="18" charset="0"/>
                <a:ea typeface="Times New Roman" panose="02020603050405020304" pitchFamily="18" charset="0"/>
              </a:rPr>
              <a:t> the </a:t>
            </a:r>
            <a:r>
              <a:rPr lang="en-US" b="1" dirty="0">
                <a:effectLst/>
                <a:latin typeface="Times New Roman" panose="02020603050405020304" pitchFamily="18" charset="0"/>
                <a:ea typeface="Times New Roman" panose="02020603050405020304" pitchFamily="18" charset="0"/>
              </a:rPr>
              <a:t>other firms in the hypo cartel. </a:t>
            </a:r>
            <a:br>
              <a:rPr lang="en-US" b="1" dirty="0">
                <a:effectLst/>
                <a:latin typeface="Times New Roman" panose="02020603050405020304" pitchFamily="18" charset="0"/>
                <a:ea typeface="Times New Roman" panose="02020603050405020304" pitchFamily="18" charset="0"/>
              </a:rPr>
            </a:br>
            <a:endParaRPr lang="en-US"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b="1" dirty="0">
                <a:latin typeface="Times New Roman" panose="02020603050405020304" pitchFamily="18" charset="0"/>
                <a:ea typeface="Times New Roman" panose="02020603050405020304" pitchFamily="18" charset="0"/>
              </a:rPr>
              <a:t>Recapture Percentage = 8</a:t>
            </a:r>
            <a:r>
              <a:rPr lang="en-US" b="1" dirty="0">
                <a:effectLst/>
                <a:latin typeface="Times New Roman" panose="02020603050405020304" pitchFamily="18" charset="0"/>
                <a:ea typeface="Times New Roman" panose="02020603050405020304" pitchFamily="18" charset="0"/>
              </a:rPr>
              <a:t>/20 = </a:t>
            </a:r>
            <a:r>
              <a:rPr lang="en-US" b="1" dirty="0">
                <a:latin typeface="Times New Roman" panose="02020603050405020304" pitchFamily="18" charset="0"/>
                <a:ea typeface="Times New Roman" panose="02020603050405020304" pitchFamily="18" charset="0"/>
              </a:rPr>
              <a:t>4</a:t>
            </a:r>
            <a:r>
              <a:rPr lang="en-US" b="1" dirty="0">
                <a:effectLst/>
                <a:latin typeface="Times New Roman" panose="02020603050405020304" pitchFamily="18" charset="0"/>
                <a:ea typeface="Times New Roman" panose="02020603050405020304" pitchFamily="18" charset="0"/>
              </a:rPr>
              <a:t>0%</a:t>
            </a:r>
            <a:endParaRPr lang="en-US" sz="1600" dirty="0">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F23409C5-C3B7-4D4A-9D76-153DF983E7FA}"/>
              </a:ext>
            </a:extLst>
          </p:cNvPr>
          <p:cNvSpPr txBox="1"/>
          <p:nvPr/>
        </p:nvSpPr>
        <p:spPr>
          <a:xfrm>
            <a:off x="567568" y="1585094"/>
            <a:ext cx="1173186" cy="1815882"/>
          </a:xfrm>
          <a:prstGeom prst="rect">
            <a:avLst/>
          </a:prstGeom>
          <a:noFill/>
          <a:ln w="28575">
            <a:solidFill>
              <a:srgbClr val="C00000"/>
            </a:solidFill>
          </a:ln>
        </p:spPr>
        <p:txBody>
          <a:bodyPr wrap="square" rtlCol="0">
            <a:spAutoFit/>
          </a:bodyPr>
          <a:lstStyle/>
          <a:p>
            <a:r>
              <a:rPr lang="en-US" sz="1600" b="1" dirty="0">
                <a:solidFill>
                  <a:srgbClr val="C00000"/>
                </a:solidFill>
                <a:highlight>
                  <a:srgbClr val="FFFF00"/>
                </a:highlight>
              </a:rPr>
              <a:t>THIS IS NOW DEMAND CURVE FOR A SINGLE FIRM</a:t>
            </a:r>
            <a:endParaRPr lang="en-US" sz="1600" b="1" dirty="0">
              <a:solidFill>
                <a:srgbClr val="C00000"/>
              </a:solidFill>
            </a:endParaRPr>
          </a:p>
        </p:txBody>
      </p:sp>
    </p:spTree>
    <p:extLst>
      <p:ext uri="{BB962C8B-B14F-4D97-AF65-F5344CB8AC3E}">
        <p14:creationId xmlns:p14="http://schemas.microsoft.com/office/powerpoint/2010/main" val="4546101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03A25842-D1D0-4FA2-B01C-0E79A9A5E359}" type="slidenum">
              <a:rPr lang="en-US" smtClean="0"/>
              <a:pPr>
                <a:defRPr/>
              </a:pPr>
              <a:t>70</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423948810"/>
              </p:ext>
            </p:extLst>
          </p:nvPr>
        </p:nvGraphicFramePr>
        <p:xfrm>
          <a:off x="1633220" y="1778000"/>
          <a:ext cx="9380220" cy="5200680"/>
        </p:xfrm>
        <a:graphic>
          <a:graphicData uri="http://schemas.openxmlformats.org/drawingml/2006/table">
            <a:tbl>
              <a:tblPr/>
              <a:tblGrid>
                <a:gridCol w="3045769">
                  <a:extLst>
                    <a:ext uri="{9D8B030D-6E8A-4147-A177-3AD203B41FA5}">
                      <a16:colId xmlns:a16="http://schemas.microsoft.com/office/drawing/2014/main" val="20000"/>
                    </a:ext>
                  </a:extLst>
                </a:gridCol>
                <a:gridCol w="6334451">
                  <a:extLst>
                    <a:ext uri="{9D8B030D-6E8A-4147-A177-3AD203B41FA5}">
                      <a16:colId xmlns:a16="http://schemas.microsoft.com/office/drawing/2014/main" val="20001"/>
                    </a:ext>
                  </a:extLst>
                </a:gridCol>
              </a:tblGrid>
              <a:tr h="699877">
                <a:tc>
                  <a:txBody>
                    <a:bodyPr/>
                    <a:lstStyle/>
                    <a:p>
                      <a:pPr marL="0" marR="0" algn="ctr">
                        <a:spcBef>
                          <a:spcPts val="0"/>
                        </a:spcBef>
                        <a:spcAft>
                          <a:spcPts val="0"/>
                        </a:spcAft>
                      </a:pPr>
                      <a:r>
                        <a:rPr lang="en-US" sz="1600" b="1" dirty="0">
                          <a:latin typeface="Times New Roman"/>
                          <a:ea typeface="Calibri"/>
                          <a:cs typeface="Times New Roman"/>
                        </a:rPr>
                        <a:t>Critical Loss Analysis</a:t>
                      </a:r>
                      <a:br>
                        <a:rPr lang="en-US" sz="1600" b="1" dirty="0">
                          <a:latin typeface="Times New Roman"/>
                          <a:ea typeface="Calibri"/>
                          <a:cs typeface="Times New Roman"/>
                        </a:rPr>
                      </a:br>
                      <a:r>
                        <a:rPr lang="en-US" sz="1600" b="1" dirty="0">
                          <a:latin typeface="Times New Roman"/>
                          <a:ea typeface="Calibri"/>
                          <a:cs typeface="Times New Roman"/>
                        </a:rPr>
                        <a:t>(“</a:t>
                      </a:r>
                      <a:r>
                        <a:rPr lang="en-US" sz="1600" b="1" dirty="0" err="1">
                          <a:latin typeface="Times New Roman"/>
                          <a:ea typeface="Calibri"/>
                          <a:cs typeface="Times New Roman"/>
                        </a:rPr>
                        <a:t>CLA</a:t>
                      </a:r>
                      <a:r>
                        <a:rPr lang="en-US" sz="1600" b="1" dirty="0">
                          <a:latin typeface="Times New Roman"/>
                          <a:ea typeface="Calibri"/>
                          <a:cs typeface="Times New Roman"/>
                        </a:rPr>
                        <a:t>”)</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Analysis of the magnitude of lost sales that would make it profit-maximizing (or not) for the hypothetical monopolist to impose a particular SSNIP.</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99877">
                <a:tc>
                  <a:txBody>
                    <a:bodyPr/>
                    <a:lstStyle/>
                    <a:p>
                      <a:pPr marL="0" marR="0" algn="ctr">
                        <a:spcBef>
                          <a:spcPts val="0"/>
                        </a:spcBef>
                        <a:spcAft>
                          <a:spcPts val="0"/>
                        </a:spcAft>
                      </a:pPr>
                      <a:r>
                        <a:rPr lang="en-US" sz="1600" b="1">
                          <a:latin typeface="Times New Roman"/>
                          <a:ea typeface="Calibri"/>
                          <a:cs typeface="Times New Roman"/>
                        </a:rPr>
                        <a:t>Diversion Ratio</a:t>
                      </a:r>
                      <a:br>
                        <a:rPr lang="en-US" sz="1600" b="1">
                          <a:latin typeface="Times New Roman"/>
                          <a:ea typeface="Calibri"/>
                          <a:cs typeface="Times New Roman"/>
                        </a:rPr>
                      </a:br>
                      <a:r>
                        <a:rPr lang="en-US" sz="1600" b="1">
                          <a:latin typeface="Times New Roman"/>
                          <a:ea typeface="Calibri"/>
                          <a:cs typeface="Times New Roman"/>
                        </a:rPr>
                        <a:t>(“DR”)</a:t>
                      </a:r>
                      <a:endParaRPr lang="en-US" sz="160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diversion ratio from Product 1 to Product 2 is defined as the percentage of unit sales lost by Product 1, when its price rises, that are captured by Product 2.</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7039">
                <a:tc>
                  <a:txBody>
                    <a:bodyPr/>
                    <a:lstStyle/>
                    <a:p>
                      <a:pPr marL="0" marR="0" algn="ctr">
                        <a:spcBef>
                          <a:spcPts val="0"/>
                        </a:spcBef>
                        <a:spcAft>
                          <a:spcPts val="0"/>
                        </a:spcAft>
                      </a:pPr>
                      <a:r>
                        <a:rPr lang="en-US" sz="1600" b="1">
                          <a:latin typeface="Times New Roman"/>
                          <a:ea typeface="Calibri"/>
                          <a:cs typeface="Times New Roman"/>
                        </a:rPr>
                        <a:t>Upward Pricing Pressure</a:t>
                      </a:r>
                      <a:br>
                        <a:rPr lang="en-US" sz="1600" b="1">
                          <a:latin typeface="Times New Roman"/>
                          <a:ea typeface="Calibri"/>
                          <a:cs typeface="Times New Roman"/>
                        </a:rPr>
                      </a:br>
                      <a:r>
                        <a:rPr lang="en-US" sz="1600" b="1">
                          <a:latin typeface="Times New Roman"/>
                          <a:ea typeface="Calibri"/>
                          <a:cs typeface="Times New Roman"/>
                        </a:rPr>
                        <a:t>(“UPP”)</a:t>
                      </a:r>
                      <a:endParaRPr lang="en-US" sz="160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incentive to raise prices emerging from acquisition of a close competitor.  This </a:t>
                      </a:r>
                      <a:r>
                        <a:rPr lang="en-US" sz="1600" b="1" dirty="0" err="1">
                          <a:latin typeface="Times New Roman"/>
                          <a:ea typeface="Calibri"/>
                          <a:cs typeface="Times New Roman"/>
                        </a:rPr>
                        <a:t>UPP</a:t>
                      </a:r>
                      <a:r>
                        <a:rPr lang="en-US" sz="1600" b="1" dirty="0">
                          <a:latin typeface="Times New Roman"/>
                          <a:ea typeface="Calibri"/>
                          <a:cs typeface="Times New Roman"/>
                        </a:rPr>
                        <a:t> is measured as the “value of diverted sales” and the </a:t>
                      </a:r>
                      <a:r>
                        <a:rPr lang="en-US" sz="1600" b="1" dirty="0" err="1">
                          <a:latin typeface="Times New Roman"/>
                          <a:ea typeface="Calibri"/>
                          <a:cs typeface="Times New Roman"/>
                        </a:rPr>
                        <a:t>GUPPI</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4908">
                <a:tc>
                  <a:txBody>
                    <a:bodyPr/>
                    <a:lstStyle/>
                    <a:p>
                      <a:pPr marL="0" marR="0" algn="ctr">
                        <a:spcBef>
                          <a:spcPts val="0"/>
                        </a:spcBef>
                        <a:spcAft>
                          <a:spcPts val="0"/>
                        </a:spcAft>
                      </a:pPr>
                      <a:r>
                        <a:rPr lang="en-US" sz="1600" b="1" dirty="0">
                          <a:latin typeface="Times New Roman"/>
                          <a:ea typeface="Calibri"/>
                          <a:cs typeface="Times New Roman"/>
                        </a:rPr>
                        <a:t>Downward Pricing Pressure</a:t>
                      </a:r>
                      <a:br>
                        <a:rPr lang="en-US" sz="1600" b="1" dirty="0">
                          <a:latin typeface="Times New Roman"/>
                          <a:ea typeface="Calibri"/>
                          <a:cs typeface="Times New Roman"/>
                        </a:rPr>
                      </a:br>
                      <a:r>
                        <a:rPr lang="en-US" sz="1600" b="1" dirty="0">
                          <a:latin typeface="Times New Roman"/>
                          <a:ea typeface="Calibri"/>
                          <a:cs typeface="Times New Roman"/>
                        </a:rPr>
                        <a:t>(“</a:t>
                      </a:r>
                      <a:r>
                        <a:rPr lang="en-US" sz="1600" b="1" dirty="0" err="1">
                          <a:latin typeface="Times New Roman"/>
                          <a:ea typeface="Calibri"/>
                          <a:cs typeface="Times New Roman"/>
                        </a:rPr>
                        <a:t>DPP</a:t>
                      </a:r>
                      <a:r>
                        <a:rPr lang="en-US" sz="1600" b="1" dirty="0">
                          <a:latin typeface="Times New Roman"/>
                          <a:ea typeface="Calibri"/>
                          <a:cs typeface="Times New Roman"/>
                        </a:rPr>
                        <a:t>”)</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incentive to lower prices resulting from cost savings generated from a merger.</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24908">
                <a:tc>
                  <a:txBody>
                    <a:bodyPr/>
                    <a:lstStyle/>
                    <a:p>
                      <a:pPr marL="0" marR="0" algn="ctr">
                        <a:spcBef>
                          <a:spcPts val="0"/>
                        </a:spcBef>
                        <a:spcAft>
                          <a:spcPts val="0"/>
                        </a:spcAft>
                      </a:pPr>
                      <a:r>
                        <a:rPr lang="en-US" sz="1600" b="1" dirty="0">
                          <a:latin typeface="Times New Roman"/>
                          <a:ea typeface="Calibri"/>
                          <a:cs typeface="Times New Roman"/>
                        </a:rPr>
                        <a:t>Gross Upward Pricing Pressure Index</a:t>
                      </a:r>
                      <a:br>
                        <a:rPr lang="en-US" sz="1600" b="1" dirty="0">
                          <a:latin typeface="Times New Roman"/>
                          <a:ea typeface="Calibri"/>
                          <a:cs typeface="Times New Roman"/>
                        </a:rPr>
                      </a:br>
                      <a:r>
                        <a:rPr lang="en-US" sz="1600" b="1" dirty="0">
                          <a:latin typeface="Times New Roman"/>
                          <a:ea typeface="Calibri"/>
                          <a:cs typeface="Times New Roman"/>
                        </a:rPr>
                        <a:t>(“</a:t>
                      </a:r>
                      <a:r>
                        <a:rPr lang="en-US" sz="1600" b="1" dirty="0" err="1">
                          <a:latin typeface="Times New Roman"/>
                          <a:ea typeface="Calibri"/>
                          <a:cs typeface="Times New Roman"/>
                        </a:rPr>
                        <a:t>GUPPI</a:t>
                      </a:r>
                      <a:r>
                        <a:rPr lang="en-US" sz="1600" b="1" dirty="0">
                          <a:latin typeface="Times New Roman"/>
                          <a:ea typeface="Calibri"/>
                          <a:cs typeface="Times New Roman"/>
                        </a:rPr>
                        <a:t>”)</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value of diverted sales divided by the lost revenues attributable to a price increase in product 1.</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749692">
                <a:tc>
                  <a:txBody>
                    <a:bodyPr/>
                    <a:lstStyle/>
                    <a:p>
                      <a:pPr marL="0" marR="0" algn="ctr">
                        <a:spcBef>
                          <a:spcPts val="0"/>
                        </a:spcBef>
                        <a:spcAft>
                          <a:spcPts val="0"/>
                        </a:spcAft>
                      </a:pPr>
                      <a:r>
                        <a:rPr lang="en-US" sz="1600" b="1" dirty="0">
                          <a:latin typeface="Times New Roman"/>
                          <a:ea typeface="Calibri"/>
                          <a:cs typeface="Times New Roman"/>
                        </a:rPr>
                        <a:t>Value of Diverted Sales </a:t>
                      </a:r>
                      <a:br>
                        <a:rPr lang="en-US" sz="1600" b="1" dirty="0">
                          <a:latin typeface="Times New Roman"/>
                          <a:ea typeface="Calibri"/>
                          <a:cs typeface="Times New Roman"/>
                        </a:rPr>
                      </a:br>
                      <a:r>
                        <a:rPr lang="en-US" sz="1600" b="1" dirty="0">
                          <a:latin typeface="Times New Roman"/>
                          <a:ea typeface="Calibri"/>
                          <a:cs typeface="Times New Roman"/>
                        </a:rPr>
                        <a:t>(“VDS”)</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Times New Roman"/>
                          <a:ea typeface="Calibri"/>
                          <a:cs typeface="Times New Roman"/>
                        </a:rPr>
                        <a:t>The number of units diverted from one product sold by the merging firms to a second of its products in response to a price increase on the first product, multiplied by the dollar margin between price and incremental cost on the second product.  The value of diverted sales can be interpreted as a measure of the extra (opportunity) cost the merged firm bears in selling more units of Product 1.</a:t>
                      </a:r>
                      <a:endParaRPr lang="en-US" sz="1600" dirty="0">
                        <a:latin typeface="Times New Roman"/>
                        <a:ea typeface="Times New Roman"/>
                        <a:cs typeface="Times New Roman"/>
                      </a:endParaRPr>
                    </a:p>
                  </a:txBody>
                  <a:tcPr marL="60960" marR="609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84321" name="Rectangle 1"/>
          <p:cNvSpPr>
            <a:spLocks noChangeArrowheads="1"/>
          </p:cNvSpPr>
          <p:nvPr/>
        </p:nvSpPr>
        <p:spPr bwMode="auto">
          <a:xfrm>
            <a:off x="1756719" y="145936"/>
            <a:ext cx="82296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ctr" eaLnBrk="0" fontAlgn="base" hangingPunct="0">
              <a:spcBef>
                <a:spcPct val="0"/>
              </a:spcBef>
              <a:spcAft>
                <a:spcPct val="0"/>
              </a:spcAft>
            </a:pPr>
            <a:r>
              <a:rPr lang="en-US" sz="2800" dirty="0"/>
              <a:t>Glossary of Unilateral Effects Concepts:</a:t>
            </a:r>
          </a:p>
          <a:p>
            <a:pPr indent="457200" algn="ctr" eaLnBrk="0" fontAlgn="base" hangingPunct="0">
              <a:spcBef>
                <a:spcPct val="0"/>
              </a:spcBef>
              <a:spcAft>
                <a:spcPct val="0"/>
              </a:spcAft>
            </a:pPr>
            <a:r>
              <a:rPr lang="en-US" altLang="ko-KR" sz="2800" dirty="0"/>
              <a:t>For Later Reference</a:t>
            </a:r>
            <a:endParaRPr lang="en-US" altLang="ko-KR" sz="1600" dirty="0"/>
          </a:p>
        </p:txBody>
      </p:sp>
      <p:sp>
        <p:nvSpPr>
          <p:cNvPr id="9" name="TextBox 8"/>
          <p:cNvSpPr txBox="1"/>
          <p:nvPr/>
        </p:nvSpPr>
        <p:spPr>
          <a:xfrm>
            <a:off x="3022601" y="1297801"/>
            <a:ext cx="668709" cy="369332"/>
          </a:xfrm>
          <a:prstGeom prst="rect">
            <a:avLst/>
          </a:prstGeom>
          <a:noFill/>
        </p:spPr>
        <p:txBody>
          <a:bodyPr wrap="none" rtlCol="0">
            <a:spAutoFit/>
          </a:bodyPr>
          <a:lstStyle/>
          <a:p>
            <a:r>
              <a:rPr lang="en-US" u="sng" dirty="0"/>
              <a:t>Term</a:t>
            </a:r>
          </a:p>
        </p:txBody>
      </p:sp>
      <p:sp>
        <p:nvSpPr>
          <p:cNvPr id="10" name="TextBox 9"/>
          <p:cNvSpPr txBox="1"/>
          <p:nvPr/>
        </p:nvSpPr>
        <p:spPr>
          <a:xfrm>
            <a:off x="6847840" y="1353235"/>
            <a:ext cx="1133644" cy="369332"/>
          </a:xfrm>
          <a:prstGeom prst="rect">
            <a:avLst/>
          </a:prstGeom>
          <a:noFill/>
        </p:spPr>
        <p:txBody>
          <a:bodyPr wrap="none" rtlCol="0">
            <a:spAutoFit/>
          </a:bodyPr>
          <a:lstStyle/>
          <a:p>
            <a:r>
              <a:rPr lang="en-US" u="sng" dirty="0"/>
              <a:t>Definition</a:t>
            </a:r>
          </a:p>
        </p:txBody>
      </p:sp>
    </p:spTree>
    <p:extLst>
      <p:ext uri="{BB962C8B-B14F-4D97-AF65-F5344CB8AC3E}">
        <p14:creationId xmlns:p14="http://schemas.microsoft.com/office/powerpoint/2010/main" val="956076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50291-05F4-41EB-AC93-1F6B717BFA40}"/>
              </a:ext>
            </a:extLst>
          </p:cNvPr>
          <p:cNvSpPr>
            <a:spLocks noGrp="1"/>
          </p:cNvSpPr>
          <p:nvPr>
            <p:ph type="title"/>
          </p:nvPr>
        </p:nvSpPr>
        <p:spPr/>
        <p:txBody>
          <a:bodyPr/>
          <a:lstStyle/>
          <a:p>
            <a:r>
              <a:rPr lang="en-US" dirty="0"/>
              <a:t>What if the Recapture Percentage Rejects the Candidate Market</a:t>
            </a:r>
          </a:p>
        </p:txBody>
      </p:sp>
      <p:sp>
        <p:nvSpPr>
          <p:cNvPr id="3" name="Content Placeholder 2">
            <a:extLst>
              <a:ext uri="{FF2B5EF4-FFF2-40B4-BE49-F238E27FC236}">
                <a16:creationId xmlns:a16="http://schemas.microsoft.com/office/drawing/2014/main" id="{03CC1451-A1B2-4A5E-BE8C-28ED143EDC4D}"/>
              </a:ext>
            </a:extLst>
          </p:cNvPr>
          <p:cNvSpPr>
            <a:spLocks noGrp="1"/>
          </p:cNvSpPr>
          <p:nvPr>
            <p:ph idx="1"/>
          </p:nvPr>
        </p:nvSpPr>
        <p:spPr/>
        <p:txBody>
          <a:bodyPr>
            <a:normAutofit fontScale="92500" lnSpcReduction="20000"/>
          </a:bodyPr>
          <a:lstStyle/>
          <a:p>
            <a:r>
              <a:rPr lang="en-US" dirty="0"/>
              <a:t>Example: </a:t>
            </a:r>
          </a:p>
          <a:p>
            <a:pPr lvl="1"/>
            <a:r>
              <a:rPr lang="en-US" dirty="0"/>
              <a:t>In WF/WO, RP = 33% &gt; 25% (based on a 5% SSNIP)</a:t>
            </a:r>
          </a:p>
          <a:p>
            <a:pPr lvl="1"/>
            <a:r>
              <a:rPr lang="en-US" dirty="0"/>
              <a:t>But if SSNIP=10%, then 2S/(2S+M) = 20%/(20%+30%) = 40%, which exceeds the RP.  </a:t>
            </a:r>
          </a:p>
          <a:p>
            <a:pPr lvl="1"/>
            <a:r>
              <a:rPr lang="en-US" dirty="0">
                <a:solidFill>
                  <a:srgbClr val="C00000"/>
                </a:solidFill>
              </a:rPr>
              <a:t>So the 2-firm market definition would be rejected.</a:t>
            </a:r>
          </a:p>
          <a:p>
            <a:r>
              <a:rPr lang="en-US" u="sng" dirty="0"/>
              <a:t>Next step</a:t>
            </a:r>
            <a:r>
              <a:rPr lang="en-US" dirty="0"/>
              <a:t>: Add more members to the hypo cartel, which raises the RP</a:t>
            </a:r>
          </a:p>
          <a:p>
            <a:pPr lvl="1"/>
            <a:r>
              <a:rPr lang="en-US" dirty="0">
                <a:solidFill>
                  <a:srgbClr val="C00000"/>
                </a:solidFill>
              </a:rPr>
              <a:t>The size of the candidate market (i.e., the number of firms in the hypo cartel) can be expanded to increase the RP until the formula is satisfied</a:t>
            </a:r>
          </a:p>
          <a:p>
            <a:pPr lvl="1"/>
            <a:r>
              <a:rPr lang="en-US" dirty="0"/>
              <a:t>A higher RP means that more lost sales go to other members of the hypothetical cartel/monopolist rather than to outsiders.  </a:t>
            </a:r>
          </a:p>
          <a:p>
            <a:r>
              <a:rPr lang="en-US" u="sng" dirty="0"/>
              <a:t>When to Stop</a:t>
            </a:r>
            <a:r>
              <a:rPr lang="en-US" dirty="0"/>
              <a:t>: Stop the process when the fraction of sales going to outsiders is low enough that the hypo cartel’s profit maximizing price would rise by at least the assume SSNIP</a:t>
            </a:r>
          </a:p>
          <a:p>
            <a:pPr lvl="1"/>
            <a:r>
              <a:rPr lang="en-US" dirty="0"/>
              <a:t>Fewer sales going to outsiders means that the cartel can raise price by a larger SSNIP</a:t>
            </a:r>
          </a:p>
          <a:p>
            <a:endParaRPr lang="en-US" dirty="0"/>
          </a:p>
        </p:txBody>
      </p:sp>
      <p:sp>
        <p:nvSpPr>
          <p:cNvPr id="4" name="Slide Number Placeholder 3">
            <a:extLst>
              <a:ext uri="{FF2B5EF4-FFF2-40B4-BE49-F238E27FC236}">
                <a16:creationId xmlns:a16="http://schemas.microsoft.com/office/drawing/2014/main" id="{FD095D7F-82E9-4C68-B05F-F310D9444EB6}"/>
              </a:ext>
            </a:extLst>
          </p:cNvPr>
          <p:cNvSpPr>
            <a:spLocks noGrp="1"/>
          </p:cNvSpPr>
          <p:nvPr>
            <p:ph type="sldNum" sz="quarter" idx="12"/>
          </p:nvPr>
        </p:nvSpPr>
        <p:spPr/>
        <p:txBody>
          <a:bodyPr/>
          <a:lstStyle/>
          <a:p>
            <a:fld id="{A3FA0A93-60EE-4E9D-852F-604094E61050}" type="slidenum">
              <a:rPr lang="en-US" smtClean="0"/>
              <a:t>8</a:t>
            </a:fld>
            <a:endParaRPr lang="en-US"/>
          </a:p>
        </p:txBody>
      </p:sp>
    </p:spTree>
    <p:extLst>
      <p:ext uri="{BB962C8B-B14F-4D97-AF65-F5344CB8AC3E}">
        <p14:creationId xmlns:p14="http://schemas.microsoft.com/office/powerpoint/2010/main" val="3222014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701BD-DE60-4D9E-B98A-1111C1C83AB3}"/>
              </a:ext>
            </a:extLst>
          </p:cNvPr>
          <p:cNvSpPr>
            <a:spLocks noGrp="1"/>
          </p:cNvSpPr>
          <p:nvPr>
            <p:ph type="title"/>
          </p:nvPr>
        </p:nvSpPr>
        <p:spPr>
          <a:xfrm>
            <a:off x="838200" y="262383"/>
            <a:ext cx="10515600" cy="1325563"/>
          </a:xfrm>
        </p:spPr>
        <p:txBody>
          <a:bodyPr>
            <a:normAutofit/>
          </a:bodyPr>
          <a:lstStyle/>
          <a:p>
            <a:r>
              <a:rPr lang="en-US" dirty="0"/>
              <a:t>Example: Using the 5% SSNIP, suppose that the “Diversion” to WF Were Only 20%: </a:t>
            </a:r>
            <a:r>
              <a:rPr lang="en-US" i="1" dirty="0"/>
              <a:t>Then What?</a:t>
            </a:r>
          </a:p>
        </p:txBody>
      </p:sp>
      <p:sp>
        <p:nvSpPr>
          <p:cNvPr id="3" name="Content Placeholder 2">
            <a:extLst>
              <a:ext uri="{FF2B5EF4-FFF2-40B4-BE49-F238E27FC236}">
                <a16:creationId xmlns:a16="http://schemas.microsoft.com/office/drawing/2014/main" id="{77E2CB10-B925-4516-A3A3-596C2F94F6DC}"/>
              </a:ext>
            </a:extLst>
          </p:cNvPr>
          <p:cNvSpPr>
            <a:spLocks noGrp="1"/>
          </p:cNvSpPr>
          <p:nvPr>
            <p:ph idx="1"/>
          </p:nvPr>
        </p:nvSpPr>
        <p:spPr>
          <a:xfrm>
            <a:off x="632716" y="1706696"/>
            <a:ext cx="9138008" cy="4582274"/>
          </a:xfrm>
        </p:spPr>
        <p:txBody>
          <a:bodyPr>
            <a:normAutofit fontScale="92500" lnSpcReduction="20000"/>
          </a:bodyPr>
          <a:lstStyle/>
          <a:p>
            <a:r>
              <a:rPr lang="en-US" dirty="0">
                <a:solidFill>
                  <a:srgbClr val="C00000"/>
                </a:solidFill>
              </a:rPr>
              <a:t>Then the HMT is rejected since RP&lt; 25%, so we must consider a broader market.  </a:t>
            </a:r>
          </a:p>
          <a:p>
            <a:r>
              <a:rPr lang="en-US" dirty="0"/>
              <a:t>Suppose that WO customers “diverted” as follows.</a:t>
            </a:r>
          </a:p>
          <a:p>
            <a:pPr lvl="1"/>
            <a:r>
              <a:rPr lang="en-US" dirty="0"/>
              <a:t>Whole Foods – 20%</a:t>
            </a:r>
          </a:p>
          <a:p>
            <a:pPr lvl="1"/>
            <a:r>
              <a:rPr lang="en-US" dirty="0"/>
              <a:t>Mom’s – 4%</a:t>
            </a:r>
          </a:p>
          <a:p>
            <a:pPr lvl="1"/>
            <a:r>
              <a:rPr lang="en-US" dirty="0"/>
              <a:t>Garden Grocery – 4%</a:t>
            </a:r>
          </a:p>
          <a:p>
            <a:pPr lvl="1"/>
            <a:r>
              <a:rPr lang="en-US" dirty="0"/>
              <a:t>Safeway – 25% </a:t>
            </a:r>
          </a:p>
          <a:p>
            <a:pPr lvl="1"/>
            <a:r>
              <a:rPr lang="en-US" dirty="0"/>
              <a:t>Giant – 30%</a:t>
            </a:r>
          </a:p>
          <a:p>
            <a:pPr lvl="1"/>
            <a:r>
              <a:rPr lang="en-US" dirty="0"/>
              <a:t>Aldi’s – 17%</a:t>
            </a:r>
          </a:p>
          <a:p>
            <a:r>
              <a:rPr lang="en-US" dirty="0">
                <a:solidFill>
                  <a:srgbClr val="C00000"/>
                </a:solidFill>
              </a:rPr>
              <a:t>In this case, various combinations would satisfy the test</a:t>
            </a:r>
          </a:p>
          <a:p>
            <a:pPr lvl="1"/>
            <a:r>
              <a:rPr lang="en-US" dirty="0"/>
              <a:t>RP to WF+ Mom’s + Garden Grocery = 28% &gt; 25% </a:t>
            </a:r>
            <a:r>
              <a:rPr lang="en-US" dirty="0">
                <a:sym typeface="Wingdings" panose="05000000000000000000" pitchFamily="2" charset="2"/>
              </a:rPr>
              <a:t> HMT satisfied </a:t>
            </a:r>
          </a:p>
          <a:p>
            <a:pPr lvl="1"/>
            <a:r>
              <a:rPr lang="en-US" dirty="0">
                <a:sym typeface="Wingdings" panose="05000000000000000000" pitchFamily="2" charset="2"/>
              </a:rPr>
              <a:t>RP to </a:t>
            </a:r>
            <a:r>
              <a:rPr lang="en-US" dirty="0" err="1">
                <a:sym typeface="Wingdings" panose="05000000000000000000" pitchFamily="2" charset="2"/>
              </a:rPr>
              <a:t>WF+Safeway</a:t>
            </a:r>
            <a:r>
              <a:rPr lang="en-US" dirty="0">
                <a:sym typeface="Wingdings" panose="05000000000000000000" pitchFamily="2" charset="2"/>
              </a:rPr>
              <a:t> = 45% &gt; 25%  HMT satisfied</a:t>
            </a:r>
          </a:p>
          <a:p>
            <a:pPr lvl="1"/>
            <a:r>
              <a:rPr lang="en-US" dirty="0">
                <a:sym typeface="Wingdings" panose="05000000000000000000" pitchFamily="2" charset="2"/>
              </a:rPr>
              <a:t>RP to Giant = 30% &gt; 25%  HMT satisfied</a:t>
            </a:r>
          </a:p>
          <a:p>
            <a:pPr lvl="1"/>
            <a:r>
              <a:rPr lang="en-US" dirty="0">
                <a:sym typeface="Wingdings" panose="05000000000000000000" pitchFamily="2" charset="2"/>
              </a:rPr>
              <a:t>Etc.</a:t>
            </a:r>
          </a:p>
          <a:p>
            <a:pPr lvl="1"/>
            <a:endParaRPr lang="en-US" dirty="0"/>
          </a:p>
        </p:txBody>
      </p:sp>
      <p:sp>
        <p:nvSpPr>
          <p:cNvPr id="4" name="Slide Number Placeholder 3">
            <a:extLst>
              <a:ext uri="{FF2B5EF4-FFF2-40B4-BE49-F238E27FC236}">
                <a16:creationId xmlns:a16="http://schemas.microsoft.com/office/drawing/2014/main" id="{C1EFD80D-AB79-4CD7-921E-A1D8524CE7E4}"/>
              </a:ext>
            </a:extLst>
          </p:cNvPr>
          <p:cNvSpPr>
            <a:spLocks noGrp="1"/>
          </p:cNvSpPr>
          <p:nvPr>
            <p:ph type="sldNum" sz="quarter" idx="12"/>
          </p:nvPr>
        </p:nvSpPr>
        <p:spPr/>
        <p:txBody>
          <a:bodyPr/>
          <a:lstStyle/>
          <a:p>
            <a:fld id="{A3FA0A93-60EE-4E9D-852F-604094E61050}" type="slidenum">
              <a:rPr lang="en-US" smtClean="0"/>
              <a:t>9</a:t>
            </a:fld>
            <a:endParaRPr lang="en-US"/>
          </a:p>
        </p:txBody>
      </p:sp>
      <p:cxnSp>
        <p:nvCxnSpPr>
          <p:cNvPr id="5" name="Straight Arrow Connector 4">
            <a:extLst>
              <a:ext uri="{FF2B5EF4-FFF2-40B4-BE49-F238E27FC236}">
                <a16:creationId xmlns:a16="http://schemas.microsoft.com/office/drawing/2014/main" id="{BD157CB5-E725-4CE0-98A0-CC119C059DB1}"/>
              </a:ext>
            </a:extLst>
          </p:cNvPr>
          <p:cNvCxnSpPr>
            <a:cxnSpLocks/>
          </p:cNvCxnSpPr>
          <p:nvPr/>
        </p:nvCxnSpPr>
        <p:spPr>
          <a:xfrm flipH="1">
            <a:off x="6974831" y="3729519"/>
            <a:ext cx="1367785" cy="6719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295BD28-7DB7-4834-B4B5-1F83F6BD2F52}"/>
              </a:ext>
            </a:extLst>
          </p:cNvPr>
          <p:cNvSpPr txBox="1"/>
          <p:nvPr/>
        </p:nvSpPr>
        <p:spPr>
          <a:xfrm>
            <a:off x="8599492" y="2594622"/>
            <a:ext cx="3263803" cy="1200329"/>
          </a:xfrm>
          <a:prstGeom prst="rect">
            <a:avLst/>
          </a:prstGeom>
          <a:noFill/>
          <a:ln w="38100">
            <a:solidFill>
              <a:srgbClr val="0070C0"/>
            </a:solidFill>
          </a:ln>
        </p:spPr>
        <p:txBody>
          <a:bodyPr wrap="square" rtlCol="0">
            <a:spAutoFit/>
          </a:bodyPr>
          <a:lstStyle/>
          <a:p>
            <a:r>
              <a:rPr lang="en-US" b="1" i="1" dirty="0">
                <a:solidFill>
                  <a:srgbClr val="0070C0"/>
                </a:solidFill>
              </a:rPr>
              <a:t>Since Section 7 is violated if harm in any relevant market, then FTC could choose any or all of these mkt </a:t>
            </a:r>
            <a:r>
              <a:rPr lang="en-US" b="1" i="1" dirty="0" err="1">
                <a:solidFill>
                  <a:srgbClr val="0070C0"/>
                </a:solidFill>
              </a:rPr>
              <a:t>dfns</a:t>
            </a:r>
            <a:r>
              <a:rPr lang="en-US" b="1" i="1" dirty="0">
                <a:solidFill>
                  <a:srgbClr val="0070C0"/>
                </a:solidFill>
              </a:rPr>
              <a:t>. </a:t>
            </a:r>
          </a:p>
        </p:txBody>
      </p:sp>
    </p:spTree>
    <p:extLst>
      <p:ext uri="{BB962C8B-B14F-4D97-AF65-F5344CB8AC3E}">
        <p14:creationId xmlns:p14="http://schemas.microsoft.com/office/powerpoint/2010/main" val="939514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20059</TotalTime>
  <Words>8814</Words>
  <Application>Microsoft Office PowerPoint</Application>
  <PresentationFormat>Widescreen</PresentationFormat>
  <Paragraphs>780</Paragraphs>
  <Slides>70</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Arial</vt:lpstr>
      <vt:lpstr>Calibri</vt:lpstr>
      <vt:lpstr>Tahoma</vt:lpstr>
      <vt:lpstr>Times New Roman</vt:lpstr>
      <vt:lpstr>Office Theme</vt:lpstr>
      <vt:lpstr>Topic 11  Further Market Definition Analysis: Cluster Markets, Price Discrimination and  Targeted Customer Markets</vt:lpstr>
      <vt:lpstr>Review: The Recapture Percentage Approach</vt:lpstr>
      <vt:lpstr>Potential Market Definition Evidence (pp.735-36; also HMG §4.1.3) </vt:lpstr>
      <vt:lpstr>Specifically (as described in supplemental. materials) --- </vt:lpstr>
      <vt:lpstr>Example: Whole Foods/Wild Oats merger (2008) </vt:lpstr>
      <vt:lpstr>Explaining the “Recapture Percentage” Formula when There are More than 2 Firms: Consider a Hypothetical “Cartel”</vt:lpstr>
      <vt:lpstr>PowerPoint Presentation</vt:lpstr>
      <vt:lpstr>What if the Recapture Percentage Rejects the Candidate Market</vt:lpstr>
      <vt:lpstr>Example: Using the 5% SSNIP, suppose that the “Diversion” to WF Were Only 20%: Then What?</vt:lpstr>
      <vt:lpstr>All This Complexity is a Reminder for Why the Formal HMT Test is Used More at the Agencies than in Court</vt:lpstr>
      <vt:lpstr>An Exception: See US v Bazaarvoice (2014)</vt:lpstr>
      <vt:lpstr>“In Any Section of the Country”  Geographic Market Definition (HMGs §4.2)</vt:lpstr>
      <vt:lpstr>Spatial Economics: Transportation Costs Limit Market Size</vt:lpstr>
      <vt:lpstr>Example: Two Supermarkets Compete for Business  in a Long Narrow City</vt:lpstr>
      <vt:lpstr>Example: A Model of Suburban Grocery Store Market Circles</vt:lpstr>
      <vt:lpstr>Consumers Will Limit Driving Time/Distance leading to Store Drive Areas</vt:lpstr>
      <vt:lpstr>Now Suppose Stores A&amp;B Both Raise Prices:  Will the SSNIP Be Profitable?</vt:lpstr>
      <vt:lpstr>“Limit Pricing:” An Absolute Price Constraint From Imports</vt:lpstr>
      <vt:lpstr>“Limit Prices” From the Threat of Imports: Diagram </vt:lpstr>
      <vt:lpstr>“Limit Prices” From the Threat of Imports:  Showing the Implied Demand Curve for Clarity </vt:lpstr>
      <vt:lpstr>Question: What Other Considerations Might Suggest Restricting the Market Solely to Domestic Producers? </vt:lpstr>
      <vt:lpstr>Cluster Markets</vt:lpstr>
      <vt:lpstr>“Cluster” Markets (p.755)</vt:lpstr>
      <vt:lpstr>Targeted Customer (Price Discrimination) Markets </vt:lpstr>
      <vt:lpstr>“Practical Indicia” and “Submarkets” (p.753)</vt:lpstr>
      <vt:lpstr>Targeted price increases: Introduction  (HMGs §4.1.4)</vt:lpstr>
      <vt:lpstr>Economic Analysis of Price Discrimination</vt:lpstr>
      <vt:lpstr>Introduction to Economics of Price Discrimination </vt:lpstr>
      <vt:lpstr>Technical Example: of Monopoly Price Discrimination Based on Demand Elasticity</vt:lpstr>
      <vt:lpstr>Should Such Price Discrimination Be Considered  Anticompetitive or Unfair? </vt:lpstr>
      <vt:lpstr>Further Questions and Issues re Unfairness</vt:lpstr>
      <vt:lpstr>Price Discrimination May Benefit All Consumers By Permitting a Desirable Product to Cover Its Fixed Costs</vt:lpstr>
      <vt:lpstr>The Opposite is Also Possible: All Consumers May Be Harmed</vt:lpstr>
      <vt:lpstr> Coffeeland Monopolist’s Market Demand Curve</vt:lpstr>
      <vt:lpstr>Economic Constraints on Price Discrimination</vt:lpstr>
      <vt:lpstr>Economic Constraints on Price Discrimination</vt:lpstr>
      <vt:lpstr>How Do Firms Identify Price Insensitive Consumers</vt:lpstr>
      <vt:lpstr>Application to Market Definition and the HMT </vt:lpstr>
      <vt:lpstr>Targeted price increases: Introduction  (HMGs §4.1.4)</vt:lpstr>
      <vt:lpstr>Many Examples in Theory and Practice of Targeted Customer (“Price Discrimination”) Markets (§4.1.4)</vt:lpstr>
      <vt:lpstr>Targeted Customers in Negotiation Markets (HMGs §4.1.4)</vt:lpstr>
      <vt:lpstr>Targeted Customers in Negotiation Markets: Recent Cases</vt:lpstr>
      <vt:lpstr>Further Analysis of Examples in Litigation</vt:lpstr>
      <vt:lpstr>Price Discrimination Markets Also Can Arise in  Geographic Market Definition </vt:lpstr>
      <vt:lpstr>Profit-Maximizing Spatial Price Discrimination</vt:lpstr>
      <vt:lpstr>Duopoly Market Price Equilibrium &amp; Effect of A+B Merger</vt:lpstr>
      <vt:lpstr>Ceder Lake Merger:  Market Definition Analysis   Note: Assignment was just Market Definition.  Other issues are for subsequent topics     </vt:lpstr>
      <vt:lpstr>Possible Relevant Market Definitions</vt:lpstr>
      <vt:lpstr>Possible Facts to Investigate:  Ceder Lake vs Other USA resorts</vt:lpstr>
      <vt:lpstr>Possible Facts to Investigate:  All Ceder Lake vs South Ceder Lake</vt:lpstr>
      <vt:lpstr>Some Relevant Facts:  Re South CL v All CL</vt:lpstr>
      <vt:lpstr>Applying the Recapture Percentage Test</vt:lpstr>
      <vt:lpstr>Possible Rebuttals to the Evidence</vt:lpstr>
      <vt:lpstr>Radio Merger Market Defintion  </vt:lpstr>
      <vt:lpstr>PowerPoint Presentation</vt:lpstr>
      <vt:lpstr>Introduction</vt:lpstr>
      <vt:lpstr>What Is the Relevant Market on the Advertiser Side?</vt:lpstr>
      <vt:lpstr>Price Discrimination and Targeted Advertisers: Can the Hard Rock Stations Raise the Price Only to the “Captive” Advertisers </vt:lpstr>
      <vt:lpstr>Identification</vt:lpstr>
      <vt:lpstr>Arbitrage</vt:lpstr>
      <vt:lpstr>Narrow-casting and Advertisers’ Targeted Listeners</vt:lpstr>
      <vt:lpstr>Geographic Market</vt:lpstr>
      <vt:lpstr>Looking Ahead to Topics 12 &amp; 13</vt:lpstr>
      <vt:lpstr>Anticompetitive Effects of Mergers – Three Types</vt:lpstr>
      <vt:lpstr>PowerPoint Presentation</vt:lpstr>
      <vt:lpstr>Unilateral Effects vs Coordinated Effects:  Technical Distinction</vt:lpstr>
      <vt:lpstr>Unilateral Effects: Introduction</vt:lpstr>
      <vt:lpstr>Unilateral Incentive to Raise Prices (HMGs§ 6.1): Basic Economics </vt:lpstr>
      <vt:lpstr>PowerPoint Presentation</vt:lpstr>
      <vt:lpstr>PowerPoint Presentation</vt:lpstr>
    </vt:vector>
  </TitlesOfParts>
  <Company>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Merger Slides</dc:title>
  <dc:creator>ssalop@gmail.com</dc:creator>
  <cp:lastModifiedBy>Steven Salop</cp:lastModifiedBy>
  <cp:revision>739</cp:revision>
  <cp:lastPrinted>2021-10-05T12:19:43Z</cp:lastPrinted>
  <dcterms:created xsi:type="dcterms:W3CDTF">2018-03-27T13:21:55Z</dcterms:created>
  <dcterms:modified xsi:type="dcterms:W3CDTF">2022-02-02T15:51:35Z</dcterms:modified>
</cp:coreProperties>
</file>