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656" r:id="rId3"/>
    <p:sldId id="673" r:id="rId4"/>
    <p:sldId id="676" r:id="rId5"/>
    <p:sldId id="654" r:id="rId6"/>
    <p:sldId id="663" r:id="rId7"/>
    <p:sldId id="685" r:id="rId8"/>
    <p:sldId id="680" r:id="rId9"/>
    <p:sldId id="681" r:id="rId10"/>
    <p:sldId id="682" r:id="rId11"/>
    <p:sldId id="683" r:id="rId12"/>
    <p:sldId id="937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AE7677-2F4B-452E-AF2A-7060EA2619CD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05744-A463-4E99-BDF4-88D68A9CA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368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D99321-A413-4F02-8BC1-EABB18A5E4B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73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33C1A0-EED8-4595-A5D9-C4948C183B5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817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61C68-8393-4479-B335-80B02F0788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DF9765-9CE5-45CA-A29C-A8FF271D16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C9D6E9-AE61-43F3-AD3C-450CDDB37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5957-5F0C-44DE-8349-B9687D44AEBA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696B8-55E9-4103-B6E9-98BD3B413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2B7E4-471A-4AE2-84B8-0D38C9BC1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A47E-83BD-410A-88A7-A1096B023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435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D6920-B4E9-47AC-A490-7DA8F7ED3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D06453-B844-49B3-BA7D-6B78E19845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A3FB9-0623-49F0-9B7B-60953A700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5957-5F0C-44DE-8349-B9687D44AEBA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19BCB-7842-492A-99B6-1C7C38A1C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CC6FF-0874-47ED-81BA-BE3933242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A47E-83BD-410A-88A7-A1096B023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83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1FB1DF-8AF4-42C4-A710-24E429E2ED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F59CE2-AFEF-497E-8599-5D99B3F8C8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D67EC-1DED-4A50-92CE-E9F9885D6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5957-5F0C-44DE-8349-B9687D44AEBA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25746-D123-412E-8565-74FB1AC7D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1057C-7611-42D8-88CC-F63D79B80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A47E-83BD-410A-88A7-A1096B023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776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4BB24-0F96-44EB-8789-72FBBBA25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3B597A-7D73-47F4-AF1C-62174B6E7B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7F725F-0A02-4A76-B80A-449642968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5957-5F0C-44DE-8349-B9687D44AEBA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4F44CA-1D9D-4408-9F3B-C27CD3795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98737-4DE2-4B7C-9CFA-1DA96C58E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A47E-83BD-410A-88A7-A1096B023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327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A7178-D7CF-48E5-BC4F-6086133D0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FCC118-F4A0-4BF3-8CC3-21918EA701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764B0-4B74-4DA2-91BE-F5C045B97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5957-5F0C-44DE-8349-B9687D44AEBA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DB019-5D66-4B2C-B28D-58515917F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7CFF35-271C-4D05-B341-E35A1B4DA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A47E-83BD-410A-88A7-A1096B023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127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8E8EC-63D9-400D-A382-F2373D00B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9C50A-F3ED-4E55-80A5-1E24D33351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B5322A-5212-4DC5-8C86-36C1E81E91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7A91FC-4C96-4374-96CC-EA2D87641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5957-5F0C-44DE-8349-B9687D44AEBA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130EE7-0DDC-4BBC-B1E7-07D8E332C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F67025-47F9-4047-888A-4AAA79683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A47E-83BD-410A-88A7-A1096B023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420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7F508-AA85-4F82-98C2-8A5EC8334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379E-CDAD-4251-BE8C-EF591E52E8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7F7041-EF56-4D3C-ABE5-24F02F77DD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885CA5-8EFC-4439-8674-2876EB6CE2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699692-AAC6-4EDA-AB2F-6E6B8A1B0E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F75CF9-5856-4236-AE49-F7033DC0D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5957-5F0C-44DE-8349-B9687D44AEBA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34748C-33B7-4D6F-8F64-4C22F5F0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981E73-6DFA-4F4D-AABC-29D7C6B0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A47E-83BD-410A-88A7-A1096B023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172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7D73C-8663-4057-B3F2-290BFDF3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8FA6B5-E5EF-422C-99C3-3FAEDB46E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5957-5F0C-44DE-8349-B9687D44AEBA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199781-1CBC-4383-A31A-E15A2D676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6D47C-1FB1-4F90-BF96-B0DD15637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A47E-83BD-410A-88A7-A1096B023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026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3BC408-4382-497A-9A53-39C6FE153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5957-5F0C-44DE-8349-B9687D44AEBA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81825D-22E6-4CCB-BB28-848021650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509760-D05A-4097-B9AA-1D8EDBAF4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A47E-83BD-410A-88A7-A1096B023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259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5B239-91EA-4386-85A5-A5ED57AB2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10F3D-8125-4972-A1BA-04B2D9477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6AFA89-EF87-4DC9-B0A9-B4A14B740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461C27-3243-4EB6-BFC3-72C3E818A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5957-5F0C-44DE-8349-B9687D44AEBA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4A7E82-90FD-469E-B929-3B8AF169E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8A866F-CEE8-4CE9-B80D-F3B4D6C9B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A47E-83BD-410A-88A7-A1096B023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308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0D2A2-B8AF-4595-932A-7B52E131B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2F3606-D39C-410D-A4BD-AB24ACF08B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DF2EE0-7022-472C-AF2E-F2D13DBA12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F98A8E-E190-441C-A5AB-48D3DBE7D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5957-5F0C-44DE-8349-B9687D44AEBA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CC147F-88E1-49B8-B894-8453EC100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70EEA1-2FB3-4395-B90E-89FC445EE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A47E-83BD-410A-88A7-A1096B023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785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674FF2-003D-47E4-836A-668F44C01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D151C-7715-4B6F-9658-E657A4A89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A5153C-B342-4EDC-A7DF-AC3AEACB88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E5957-5F0C-44DE-8349-B9687D44AEBA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50440-0754-43AD-88A3-20B351D5FC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8F57ED-BF2B-4A0F-9D91-79EFC0A4D3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0A47E-83BD-410A-88A7-A1096B023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15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3CAA1-3D7F-4CA3-AE50-D2CCD5896B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A11E5F-D609-401D-9D99-F0FB2B4914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841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Chicago-School Market Presumptions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505" y="1552247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Markets rapidly self-correct </a:t>
            </a:r>
          </a:p>
          <a:p>
            <a:pPr lvl="1"/>
            <a:r>
              <a:rPr lang="en-US" sz="2000" dirty="0"/>
              <a:t>Entry</a:t>
            </a:r>
          </a:p>
          <a:p>
            <a:pPr lvl="1"/>
            <a:r>
              <a:rPr lang="en-US" sz="2000" dirty="0"/>
              <a:t>Oligopolies compete rather than collude</a:t>
            </a:r>
          </a:p>
          <a:p>
            <a:pPr lvl="1"/>
            <a:r>
              <a:rPr lang="en-US" sz="2000" dirty="0"/>
              <a:t>Cartels are unstable</a:t>
            </a:r>
          </a:p>
          <a:p>
            <a:r>
              <a:rPr lang="en-US" sz="2400" dirty="0"/>
              <a:t>Markets perform well because monopolists have high incentives to innovate</a:t>
            </a:r>
          </a:p>
          <a:p>
            <a:r>
              <a:rPr lang="en-US" sz="2400" dirty="0"/>
              <a:t>Less efficient competitors do not contribute to efficient market performance </a:t>
            </a:r>
          </a:p>
          <a:p>
            <a:r>
              <a:rPr lang="en-US" sz="2400" dirty="0"/>
              <a:t>Conduct prevalent in competitive markets cannot harm competition when used by a dominant firm</a:t>
            </a:r>
          </a:p>
          <a:p>
            <a:r>
              <a:rPr lang="en-US" sz="2400" dirty="0"/>
              <a:t>Vertical mergers and exclusives cannot cause harm because there is a single monopoly profit </a:t>
            </a:r>
            <a:r>
              <a:rPr lang="en-US" sz="2400" i="1" dirty="0"/>
              <a:t>(discussed in Part III)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1800" i="1" dirty="0"/>
          </a:p>
          <a:p>
            <a:pPr marL="0" indent="0">
              <a:buNone/>
            </a:pPr>
            <a:r>
              <a:rPr lang="en-US" sz="1800" i="1" dirty="0"/>
              <a:t>Source: J. Baker, Taking the Errors Out of Error Cost Analysis; See also Casebook 68-78</a:t>
            </a:r>
            <a:endParaRPr lang="en-US" sz="2400" i="1" dirty="0"/>
          </a:p>
          <a:p>
            <a:endParaRPr lang="en-US" sz="2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61D1BD-5AB0-44C8-995B-08B08E67C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E103-95A6-49DF-8499-CE7ADA77459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076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533400"/>
            <a:ext cx="10002625" cy="990600"/>
          </a:xfrm>
        </p:spPr>
        <p:txBody>
          <a:bodyPr>
            <a:normAutofit/>
          </a:bodyPr>
          <a:lstStyle/>
          <a:p>
            <a:r>
              <a:rPr lang="en-US" sz="3200" dirty="0"/>
              <a:t>Chicago-School Institutional Presumptions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Courts cannot distinguish anticompetitive from procompetitive exclusionary conduct</a:t>
            </a:r>
          </a:p>
          <a:p>
            <a:r>
              <a:rPr lang="en-US" sz="2400" dirty="0"/>
              <a:t>Courts are biased against dominant firms</a:t>
            </a:r>
          </a:p>
          <a:p>
            <a:r>
              <a:rPr lang="en-US" sz="2400" dirty="0"/>
              <a:t>Courts are backward-looking; biased against new forms of business organization and business practices</a:t>
            </a:r>
          </a:p>
          <a:p>
            <a:r>
              <a:rPr lang="en-US" sz="2400" dirty="0"/>
              <a:t>Antitrust is manipulated by complaining competitors attempting to reduce competition</a:t>
            </a:r>
          </a:p>
          <a:p>
            <a:r>
              <a:rPr lang="en-US" sz="2400" dirty="0"/>
              <a:t>Erroneous judicial precedents are more durable than market power</a:t>
            </a:r>
          </a:p>
          <a:p>
            <a:endParaRPr lang="en-US" sz="2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B2DDBB-F637-422C-B6D3-B9A984BF5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E103-95A6-49DF-8499-CE7ADA77459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85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9D2D8-684E-4CC0-852D-5B6C5627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511" y="365125"/>
            <a:ext cx="11033289" cy="1325563"/>
          </a:xfrm>
        </p:spPr>
        <p:txBody>
          <a:bodyPr/>
          <a:lstStyle/>
          <a:p>
            <a:r>
              <a:rPr lang="en-US" i="1" dirty="0"/>
              <a:t>Alston’s Music: </a:t>
            </a:r>
            <a:r>
              <a:rPr lang="en-US" dirty="0"/>
              <a:t>Its Non-Interventionist Presumptions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B8235F-77CE-4C07-B1A5-E22A06D8C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[E]</a:t>
            </a:r>
            <a:r>
              <a:rPr lang="en-US" dirty="0" err="1"/>
              <a:t>ven</a:t>
            </a:r>
            <a:r>
              <a:rPr lang="en-US" dirty="0"/>
              <a:t> “[u]</a:t>
            </a:r>
            <a:r>
              <a:rPr lang="en-US" dirty="0" err="1"/>
              <a:t>nder</a:t>
            </a:r>
            <a:r>
              <a:rPr lang="en-US" dirty="0"/>
              <a:t> the best of circumstances,” applying the antitrust laws “‘can be difficult’”—and mistaken condemnations of legitimate business arrangements “‘are especially costly, because they chill the very’ ” procompetitive conduct “‘the antitrust laws are designed to protect.’” (citing </a:t>
            </a:r>
            <a:r>
              <a:rPr lang="en-US" i="1" dirty="0" err="1"/>
              <a:t>Trinko</a:t>
            </a:r>
            <a:r>
              <a:rPr lang="en-US" i="1" dirty="0"/>
              <a:t> </a:t>
            </a:r>
            <a:r>
              <a:rPr lang="en-US" dirty="0"/>
              <a:t>(2004)). </a:t>
            </a:r>
          </a:p>
          <a:p>
            <a:r>
              <a:rPr lang="en-US" dirty="0"/>
              <a:t>“[I]t can take “economists years, sometimes decades, to understand why certain business practices work [and] determine whether they work because of increased efficiency or exclusion.” [quoting F. Easterbrook, </a:t>
            </a:r>
            <a:r>
              <a:rPr lang="en-US" i="1" dirty="0"/>
              <a:t>The Limits of Antitrust</a:t>
            </a:r>
            <a:r>
              <a:rPr lang="en-US" dirty="0"/>
              <a:t>]</a:t>
            </a:r>
          </a:p>
          <a:p>
            <a:r>
              <a:rPr lang="en-US" dirty="0"/>
              <a:t>“Antitrust courts must give wide berth to business judgments before finding liability.”</a:t>
            </a:r>
          </a:p>
          <a:p>
            <a:r>
              <a:rPr lang="en-US" dirty="0"/>
              <a:t>“Judges must remain aware that markets are often more effective than the heavy hand of judicial power when it comes to enhancing consumer welfare.”</a:t>
            </a:r>
          </a:p>
          <a:p>
            <a:r>
              <a:rPr lang="en-US" dirty="0"/>
              <a:t>“Judges must be sensitive to the possibility that the “continuing supervision of a highly detailed decree” could wind up impairing rather than enhancing competition.” (citing </a:t>
            </a:r>
            <a:r>
              <a:rPr lang="en-US" i="1" dirty="0" err="1"/>
              <a:t>Trinko</a:t>
            </a:r>
            <a:r>
              <a:rPr lang="en-US" i="1" dirty="0"/>
              <a:t>).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C61D2D-15A8-47A1-8E58-24595E1EE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E103-95A6-49DF-8499-CE7ADA77459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384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CE190-4F61-4A4D-BEBA-03A05C85E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Understanding the “Enquiry Meet for the Case” in Terms of Decision Theory, Presumptions and Burden-Shifting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FDF900-6E1A-4B51-BDA1-70811C808E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47D39B-4655-451E-8CC0-7D7325E77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E103-95A6-49DF-8499-CE7ADA77459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261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9F206-CFEB-41FE-914F-AB70DF77C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944" y="50947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The “Enquiry Meet for the Case” as </a:t>
            </a:r>
            <a:br>
              <a:rPr lang="en-US" sz="3200" dirty="0"/>
            </a:br>
            <a:r>
              <a:rPr lang="en-US" sz="3200" dirty="0"/>
              <a:t>Suggesting a Rule of Reason “Continuum”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E3975-657D-4A66-9281-68C2EBF4C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249" y="1574472"/>
            <a:ext cx="10515600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i="1" dirty="0"/>
              <a:t>There is a spectrum of potential legal standards, ranging from more or less intrusive:</a:t>
            </a:r>
            <a:br>
              <a:rPr lang="en-US" i="1" dirty="0"/>
            </a:br>
            <a:endParaRPr lang="en-US" dirty="0"/>
          </a:p>
          <a:p>
            <a:pPr>
              <a:lnSpc>
                <a:spcPct val="120000"/>
              </a:lnSpc>
            </a:pPr>
            <a:r>
              <a:rPr lang="en-US" i="1" dirty="0">
                <a:solidFill>
                  <a:srgbClr val="C00000"/>
                </a:solidFill>
              </a:rPr>
              <a:t>“Per se illegal”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/>
              <a:t>(irrebuttable anticompetitive presumption)</a:t>
            </a:r>
          </a:p>
          <a:p>
            <a:pPr>
              <a:lnSpc>
                <a:spcPct val="120000"/>
              </a:lnSpc>
            </a:pPr>
            <a:r>
              <a:rPr lang="en-US" i="1" dirty="0">
                <a:solidFill>
                  <a:srgbClr val="C00000"/>
                </a:solidFill>
              </a:rPr>
              <a:t>“Quick look to condemn”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/>
              <a:t>(rebuttable anticompetitive presumption; or relatively obvious evidence of competitive harm along with relatively uncertain likelihood of competitive benefits)</a:t>
            </a:r>
          </a:p>
          <a:p>
            <a:pPr>
              <a:lnSpc>
                <a:spcPct val="120000"/>
              </a:lnSpc>
            </a:pPr>
            <a:r>
              <a:rPr lang="en-US" i="1" dirty="0">
                <a:solidFill>
                  <a:srgbClr val="C00000"/>
                </a:solidFill>
              </a:rPr>
              <a:t>“Structured Rule of Reason”</a:t>
            </a:r>
            <a:r>
              <a:rPr lang="en-US" dirty="0"/>
              <a:t> (Agreement; Power &amp; Effect; Purpose) (neutral presumption)</a:t>
            </a:r>
          </a:p>
          <a:p>
            <a:pPr>
              <a:lnSpc>
                <a:spcPct val="120000"/>
              </a:lnSpc>
            </a:pPr>
            <a:r>
              <a:rPr lang="en-US" i="1" dirty="0">
                <a:solidFill>
                  <a:srgbClr val="C00000"/>
                </a:solidFill>
              </a:rPr>
              <a:t>“Quick look to exonerate”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/>
              <a:t>(procompetitive presumption; or relatively obvious evidence of competitive benefits, along with relatively uncertain likelihood of competitive harms)</a:t>
            </a:r>
          </a:p>
          <a:p>
            <a:pPr>
              <a:lnSpc>
                <a:spcPct val="120000"/>
              </a:lnSpc>
            </a:pPr>
            <a:r>
              <a:rPr lang="en-US" i="1" dirty="0">
                <a:solidFill>
                  <a:srgbClr val="C00000"/>
                </a:solidFill>
              </a:rPr>
              <a:t>“Per se legal”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/>
              <a:t>(irrebuttable procompetitive presumption)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C00000"/>
                </a:solidFill>
              </a:rPr>
              <a:t>“Quick” </a:t>
            </a:r>
            <a:r>
              <a:rPr lang="en-US" dirty="0"/>
              <a:t>refers to the potential for an </a:t>
            </a:r>
            <a:r>
              <a:rPr lang="en-US" dirty="0">
                <a:solidFill>
                  <a:srgbClr val="C00000"/>
                </a:solidFill>
              </a:rPr>
              <a:t>“abbreviated analysis”</a:t>
            </a:r>
            <a:r>
              <a:rPr lang="en-US" dirty="0"/>
              <a:t> more than the speed of the decision-making (as discussed)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0A6D2B-3DBA-427A-BB49-F6AF5C1B9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E103-95A6-49DF-8499-CE7ADA77459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484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4CC99-CB13-4214-9EA1-54FD41B30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Decision Theory and the “Structured” </a:t>
            </a:r>
            <a:r>
              <a:rPr lang="en-US" sz="3200" dirty="0" err="1"/>
              <a:t>ROR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5AE46-8CC6-4569-BC79-47F64A65E9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Allocation and height of evidentiary burdens depends on Appellate Court (or Congressional) presumptions (“priors”)</a:t>
            </a:r>
            <a:endParaRPr lang="en-US" dirty="0">
              <a:solidFill>
                <a:srgbClr val="C00000"/>
              </a:solidFill>
            </a:endParaRPr>
          </a:p>
          <a:p>
            <a:pPr lvl="1"/>
            <a:r>
              <a:rPr lang="en-US" dirty="0">
                <a:solidFill>
                  <a:srgbClr val="C00000"/>
                </a:solidFill>
              </a:rPr>
              <a:t>Presumptions </a:t>
            </a:r>
            <a:r>
              <a:rPr lang="en-US" dirty="0"/>
              <a:t>can be based rationally on </a:t>
            </a:r>
            <a:r>
              <a:rPr lang="en-US" dirty="0">
                <a:solidFill>
                  <a:srgbClr val="C00000"/>
                </a:solidFill>
              </a:rPr>
              <a:t>general tendency </a:t>
            </a:r>
            <a:r>
              <a:rPr lang="en-US" dirty="0"/>
              <a:t>of effects of category of conduct/restraints</a:t>
            </a:r>
          </a:p>
          <a:p>
            <a:pPr lvl="2"/>
            <a:r>
              <a:rPr lang="en-US" dirty="0"/>
              <a:t>Including likelihood and speech of market self-correction from false positives or false negatives</a:t>
            </a:r>
          </a:p>
          <a:p>
            <a:pPr lvl="2"/>
            <a:r>
              <a:rPr lang="en-US" dirty="0"/>
              <a:t>Entry or cartel instability may correct false positives (including under-deterrence)</a:t>
            </a:r>
          </a:p>
          <a:p>
            <a:pPr lvl="2"/>
            <a:r>
              <a:rPr lang="en-US" dirty="0"/>
              <a:t>Market workarounds might achieve efficiencies to correct false negatives </a:t>
            </a:r>
            <a:br>
              <a:rPr lang="en-US" dirty="0"/>
            </a:br>
            <a:r>
              <a:rPr lang="en-US" dirty="0"/>
              <a:t>(including over-deterrence)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Weighting of presumptions vs case-specific evidence </a:t>
            </a:r>
            <a:r>
              <a:rPr lang="en-US" dirty="0"/>
              <a:t>also should depend on likely existence of </a:t>
            </a:r>
            <a:r>
              <a:rPr lang="en-US" dirty="0">
                <a:solidFill>
                  <a:srgbClr val="C00000"/>
                </a:solidFill>
              </a:rPr>
              <a:t>reliable evidence </a:t>
            </a:r>
            <a:r>
              <a:rPr lang="en-US" dirty="0"/>
              <a:t>and an ability of courts to make interpretation of evidence</a:t>
            </a:r>
          </a:p>
          <a:p>
            <a:pPr lvl="2"/>
            <a:r>
              <a:rPr lang="en-US" dirty="0"/>
              <a:t>More reliable evidence can reduce errors, if properly interpreted</a:t>
            </a:r>
          </a:p>
          <a:p>
            <a:pPr lvl="2"/>
            <a:r>
              <a:rPr lang="en-US" dirty="0"/>
              <a:t>But, use of evidence is only as reliable as decision-maker</a:t>
            </a:r>
          </a:p>
          <a:p>
            <a:pPr lvl="2"/>
            <a:r>
              <a:rPr lang="en-US" dirty="0"/>
              <a:t>Court may lack ability, time or inclination to master relevant economics and interpret evidence</a:t>
            </a:r>
          </a:p>
          <a:p>
            <a:pPr lvl="2"/>
            <a:r>
              <a:rPr lang="en-US" dirty="0"/>
              <a:t>Courts may also be subject to confirmation bias or other behavioral decision flaws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C1DA77-51BD-4964-8009-420FAAA87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E103-95A6-49DF-8499-CE7ADA77459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17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33F39-2F16-43E2-BD0C-09287B13B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Strength of “Presumptions” and the “Sliding Scale”:</a:t>
            </a:r>
            <a:br>
              <a:rPr lang="en-US" sz="3200" dirty="0"/>
            </a:br>
            <a:endParaRPr lang="en-US" sz="32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20B10-61A5-44FC-A695-F5A98974D9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4276"/>
            <a:ext cx="10515600" cy="4918599"/>
          </a:xfrm>
        </p:spPr>
        <p:txBody>
          <a:bodyPr>
            <a:normAutofit/>
          </a:bodyPr>
          <a:lstStyle/>
          <a:p>
            <a:r>
              <a:rPr lang="en-US" sz="2400" dirty="0"/>
              <a:t>Category of conduct can create a “presumption” of anticompetitive effects</a:t>
            </a:r>
          </a:p>
          <a:p>
            <a:r>
              <a:rPr lang="en-US" sz="2400" dirty="0"/>
              <a:t>Presumption shifts burden to the defendant to rebut</a:t>
            </a:r>
          </a:p>
          <a:p>
            <a:r>
              <a:rPr lang="en-US" sz="2400" dirty="0">
                <a:solidFill>
                  <a:srgbClr val="C00000"/>
                </a:solidFill>
              </a:rPr>
              <a:t>Presumption may be strong or weak</a:t>
            </a:r>
          </a:p>
          <a:p>
            <a:r>
              <a:rPr lang="en-US" sz="2400" dirty="0"/>
              <a:t>Rebuttal “evidentiary burden” depends on strength of presumption</a:t>
            </a:r>
          </a:p>
          <a:p>
            <a:pPr lvl="1"/>
            <a:r>
              <a:rPr lang="en-US" sz="2000" dirty="0"/>
              <a:t>“Competitively neutral” presumption, suggests “more likely than not” evidentiary burden on the plaintiff </a:t>
            </a:r>
          </a:p>
          <a:p>
            <a:pPr lvl="1"/>
            <a:r>
              <a:rPr lang="en-US" sz="2000" dirty="0"/>
              <a:t>But, a strong anticompetitive presumption might suggest that defendant must rebut with </a:t>
            </a:r>
            <a:br>
              <a:rPr lang="en-US" sz="2000" dirty="0"/>
            </a:br>
            <a:r>
              <a:rPr lang="en-US" sz="2000" dirty="0"/>
              <a:t>“clear and convincing” evidence</a:t>
            </a:r>
          </a:p>
          <a:p>
            <a:r>
              <a:rPr lang="en-US" sz="2400" dirty="0"/>
              <a:t>Some presumptions are so strong that they are considered irrebuttable </a:t>
            </a:r>
          </a:p>
          <a:p>
            <a:pPr lvl="1"/>
            <a:r>
              <a:rPr lang="en-US" sz="2000" dirty="0"/>
              <a:t>Per se illegal </a:t>
            </a:r>
            <a:r>
              <a:rPr lang="en-US" sz="2000" dirty="0">
                <a:sym typeface="Wingdings" panose="05000000000000000000" pitchFamily="2" charset="2"/>
              </a:rPr>
              <a:t> conclusive anticompetitive presumption </a:t>
            </a:r>
          </a:p>
          <a:p>
            <a:r>
              <a:rPr lang="en-US" sz="2400" dirty="0">
                <a:sym typeface="Wingdings" panose="05000000000000000000" pitchFamily="2" charset="2"/>
              </a:rPr>
              <a:t>Reliability and cost of evidence also plays into this</a:t>
            </a:r>
            <a:endParaRPr lang="en-US" sz="2400" dirty="0"/>
          </a:p>
          <a:p>
            <a:pPr marL="457200" lvl="1" indent="0">
              <a:buNone/>
            </a:pPr>
            <a:r>
              <a:rPr lang="en-US" sz="2000" dirty="0"/>
              <a:t>	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86788A-8810-449E-9D05-B84A80915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E103-95A6-49DF-8499-CE7ADA77459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579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0A2FD-58D0-4D97-AB53-19EF9B3B5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Procompetitive Presumptions: </a:t>
            </a:r>
            <a:br>
              <a:rPr lang="en-US" sz="3200" dirty="0"/>
            </a:br>
            <a:r>
              <a:rPr lang="en-US" sz="3200" i="1" dirty="0"/>
              <a:t>The Presumption Door Swings Both 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042CC-A93D-451B-A58E-4F666F7BEE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For certain categories of conduct, the presumption may be “procompetitive”</a:t>
            </a:r>
          </a:p>
          <a:p>
            <a:pPr lvl="1"/>
            <a:r>
              <a:rPr lang="en-US" dirty="0"/>
              <a:t>Example: price cuts in response to entry that remain above cost </a:t>
            </a:r>
            <a:r>
              <a:rPr lang="en-US" i="1" dirty="0"/>
              <a:t>(Topic 19)</a:t>
            </a:r>
          </a:p>
          <a:p>
            <a:r>
              <a:rPr lang="en-US" dirty="0"/>
              <a:t>The same basic structure would apply</a:t>
            </a:r>
          </a:p>
          <a:p>
            <a:r>
              <a:rPr lang="en-US" dirty="0"/>
              <a:t>The procompetitive presumption would </a:t>
            </a:r>
            <a:r>
              <a:rPr lang="en-US" i="1" dirty="0"/>
              <a:t>raise </a:t>
            </a:r>
            <a:r>
              <a:rPr lang="en-US" dirty="0"/>
              <a:t>the plaintiff’s burden to show anticompetitive effects</a:t>
            </a:r>
          </a:p>
          <a:p>
            <a:r>
              <a:rPr lang="en-US" dirty="0"/>
              <a:t>The plaintiff’s “evidentiary burden” depends on strength of presumption</a:t>
            </a:r>
          </a:p>
          <a:p>
            <a:pPr lvl="1"/>
            <a:r>
              <a:rPr lang="en-US" dirty="0"/>
              <a:t>A strong procompetitive presumption might suggest that defendant must rebut with “clear and convincing” evidence</a:t>
            </a:r>
          </a:p>
          <a:p>
            <a:r>
              <a:rPr lang="en-US" dirty="0"/>
              <a:t>The presumption could be so strong that it would be considered irrebuttable </a:t>
            </a:r>
          </a:p>
          <a:p>
            <a:pPr lvl="1"/>
            <a:r>
              <a:rPr lang="en-US" dirty="0"/>
              <a:t>Per se legal </a:t>
            </a:r>
            <a:r>
              <a:rPr lang="en-US" dirty="0">
                <a:sym typeface="Wingdings" panose="05000000000000000000" pitchFamily="2" charset="2"/>
              </a:rPr>
              <a:t> conclusive procompetitive presumption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87C7BD-E8DE-42F3-ACBD-724E67CF8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E103-95A6-49DF-8499-CE7ADA77459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659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/>
              <a:t>Sources of Presumptions:</a:t>
            </a:r>
            <a:br>
              <a:rPr lang="en-US" sz="3600" dirty="0"/>
            </a:br>
            <a:r>
              <a:rPr lang="en-US" sz="3600" dirty="0"/>
              <a:t>Economics, Experience and Ideology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5F8953-D826-4D26-BBDD-54A044FFB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E103-95A6-49DF-8499-CE7ADA77459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598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574FD-5A50-477B-AB65-5DF186E17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Source of Presumptions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EBDE5-A353-4CC8-A8C0-22B64EAAB7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22" y="1382863"/>
            <a:ext cx="10515600" cy="4902434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Economic analysis </a:t>
            </a:r>
          </a:p>
          <a:p>
            <a:pPr lvl="1"/>
            <a:r>
              <a:rPr lang="en-US" i="1" dirty="0">
                <a:solidFill>
                  <a:srgbClr val="C00000"/>
                </a:solidFill>
              </a:rPr>
              <a:t>Theory/logic</a:t>
            </a:r>
          </a:p>
          <a:p>
            <a:pPr lvl="2"/>
            <a:r>
              <a:rPr lang="en-US" dirty="0"/>
              <a:t>How the conduct can affect competition</a:t>
            </a:r>
          </a:p>
          <a:p>
            <a:pPr lvl="2"/>
            <a:r>
              <a:rPr lang="en-US" dirty="0"/>
              <a:t>Necessary and sufficient conditions for benefits and harms</a:t>
            </a:r>
          </a:p>
          <a:p>
            <a:pPr lvl="1"/>
            <a:r>
              <a:rPr lang="en-US" i="1" dirty="0">
                <a:solidFill>
                  <a:srgbClr val="C00000"/>
                </a:solidFill>
              </a:rPr>
              <a:t>Empirical studies </a:t>
            </a:r>
            <a:r>
              <a:rPr lang="en-US" dirty="0"/>
              <a:t>of impact of conduct in specific markets and contexts</a:t>
            </a:r>
          </a:p>
          <a:p>
            <a:r>
              <a:rPr lang="en-US" dirty="0">
                <a:solidFill>
                  <a:srgbClr val="C00000"/>
                </a:solidFill>
              </a:rPr>
              <a:t>Judicial experience </a:t>
            </a:r>
          </a:p>
          <a:p>
            <a:pPr lvl="1"/>
            <a:r>
              <a:rPr lang="en-US" dirty="0"/>
              <a:t>But note may be biased by case-selection, which depends on the current legal standard </a:t>
            </a:r>
          </a:p>
          <a:p>
            <a:pPr lvl="2"/>
            <a:r>
              <a:rPr lang="en-US" dirty="0"/>
              <a:t>Example: If overtime parking were subject to fines of $10,000, then most overtime parking cases would involve conduct that was accidental or highly beneficial</a:t>
            </a:r>
          </a:p>
          <a:p>
            <a:pPr lvl="1"/>
            <a:r>
              <a:rPr lang="en-US" dirty="0"/>
              <a:t>Lessons from experience also can be subject to confirmation bias by court with strong ideology </a:t>
            </a:r>
          </a:p>
          <a:p>
            <a:pPr lvl="1"/>
            <a:r>
              <a:rPr lang="en-US" dirty="0"/>
              <a:t>Degree of confidence of ability and objectivity of courts</a:t>
            </a:r>
          </a:p>
          <a:p>
            <a:r>
              <a:rPr lang="en-US" dirty="0">
                <a:solidFill>
                  <a:srgbClr val="C00000"/>
                </a:solidFill>
              </a:rPr>
              <a:t>Ideology/Philosophy </a:t>
            </a:r>
          </a:p>
          <a:p>
            <a:pPr lvl="1"/>
            <a:r>
              <a:rPr lang="en-US" dirty="0"/>
              <a:t>Overarching belief in benefits of laissez-faire (or liberty interest)</a:t>
            </a:r>
          </a:p>
          <a:p>
            <a:pPr lvl="1"/>
            <a:r>
              <a:rPr lang="en-US" dirty="0"/>
              <a:t>Overarching suspicion of markets and market outcomes (e.g., income inequality; political power of large firms)</a:t>
            </a:r>
          </a:p>
          <a:p>
            <a:pPr lvl="1"/>
            <a:r>
              <a:rPr lang="en-US" dirty="0"/>
              <a:t>Economics can be used both as a justification and as a proxy for Ideological beliefs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A02936-FCD7-4EE8-9393-DA74161F1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E103-95A6-49DF-8499-CE7ADA77459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757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200" dirty="0">
                <a:cs typeface="Times New Roman" pitchFamily="18" charset="0"/>
              </a:rPr>
              <a:t>“Traditional” Triggers for Presumptions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cs typeface="Times New Roman" pitchFamily="18" charset="0"/>
              </a:rPr>
              <a:t>Concerted vs. Unilateral Conduct</a:t>
            </a:r>
          </a:p>
          <a:p>
            <a:r>
              <a:rPr lang="en-US" sz="2400" dirty="0">
                <a:cs typeface="Times New Roman" pitchFamily="18" charset="0"/>
              </a:rPr>
              <a:t>Naked restraint vs. Integration of production</a:t>
            </a:r>
          </a:p>
          <a:p>
            <a:r>
              <a:rPr lang="en-US" sz="2400" dirty="0">
                <a:cs typeface="Times New Roman" pitchFamily="18" charset="0"/>
              </a:rPr>
              <a:t>Horizontal vs. Vertical Agreements</a:t>
            </a:r>
          </a:p>
          <a:p>
            <a:r>
              <a:rPr lang="en-US" sz="2400" dirty="0">
                <a:cs typeface="Times New Roman" pitchFamily="18" charset="0"/>
              </a:rPr>
              <a:t>Price vs. Non-price conduct </a:t>
            </a:r>
          </a:p>
          <a:p>
            <a:r>
              <a:rPr lang="en-US" sz="2400" dirty="0">
                <a:cs typeface="Times New Roman" pitchFamily="18" charset="0"/>
              </a:rPr>
              <a:t>Market Power or Not</a:t>
            </a:r>
          </a:p>
          <a:p>
            <a:r>
              <a:rPr lang="en-US" sz="2400" dirty="0">
                <a:cs typeface="Times New Roman" pitchFamily="18" charset="0"/>
              </a:rPr>
              <a:t>High vs Low market share of defendants </a:t>
            </a:r>
          </a:p>
          <a:p>
            <a:r>
              <a:rPr lang="en-US" sz="2400" dirty="0">
                <a:cs typeface="Times New Roman" pitchFamily="18" charset="0"/>
              </a:rPr>
              <a:t>Exclusive vs. Non-exclusive conduct</a:t>
            </a:r>
          </a:p>
          <a:p>
            <a:pPr eaLnBrk="1" hangingPunct="1">
              <a:buNone/>
            </a:pP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500786-120C-4575-B9F4-F37942E45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E103-95A6-49DF-8499-CE7ADA77459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66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1081</Words>
  <Application>Microsoft Office PowerPoint</Application>
  <PresentationFormat>Widescreen</PresentationFormat>
  <Paragraphs>105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Understanding the “Enquiry Meet for the Case” in Terms of Decision Theory, Presumptions and Burden-Shifting </vt:lpstr>
      <vt:lpstr>The “Enquiry Meet for the Case” as  Suggesting a Rule of Reason “Continuum” </vt:lpstr>
      <vt:lpstr>Decision Theory and the “Structured” ROR</vt:lpstr>
      <vt:lpstr>Strength of “Presumptions” and the “Sliding Scale”: </vt:lpstr>
      <vt:lpstr>Procompetitive Presumptions:  The Presumption Door Swings Both Ways</vt:lpstr>
      <vt:lpstr>Sources of Presumptions: Economics, Experience and Ideology</vt:lpstr>
      <vt:lpstr>Source of Presumptions</vt:lpstr>
      <vt:lpstr>“Traditional” Triggers for Presumptions</vt:lpstr>
      <vt:lpstr>Chicago-School Market Presumptions</vt:lpstr>
      <vt:lpstr>Chicago-School Institutional Presumptions</vt:lpstr>
      <vt:lpstr>Alston’s Music: Its Non-Interventionist Presumptions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Salop</dc:creator>
  <cp:lastModifiedBy>Steve Salop</cp:lastModifiedBy>
  <cp:revision>1</cp:revision>
  <dcterms:created xsi:type="dcterms:W3CDTF">2021-09-21T15:57:49Z</dcterms:created>
  <dcterms:modified xsi:type="dcterms:W3CDTF">2021-09-21T15:58:45Z</dcterms:modified>
</cp:coreProperties>
</file>