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651" r:id="rId2"/>
    <p:sldId id="1543" r:id="rId3"/>
    <p:sldId id="1563" r:id="rId4"/>
    <p:sldId id="1555" r:id="rId5"/>
    <p:sldId id="1560" r:id="rId6"/>
    <p:sldId id="1581" r:id="rId7"/>
    <p:sldId id="1561" r:id="rId8"/>
    <p:sldId id="1562" r:id="rId9"/>
    <p:sldId id="1547" r:id="rId10"/>
    <p:sldId id="290" r:id="rId11"/>
    <p:sldId id="1583" r:id="rId12"/>
    <p:sldId id="1582" r:id="rId13"/>
    <p:sldId id="1584" r:id="rId14"/>
    <p:sldId id="1585" r:id="rId15"/>
    <p:sldId id="1587" r:id="rId16"/>
    <p:sldId id="1566" r:id="rId17"/>
    <p:sldId id="1588" r:id="rId18"/>
    <p:sldId id="1568" r:id="rId19"/>
    <p:sldId id="1567" r:id="rId20"/>
    <p:sldId id="1565" r:id="rId21"/>
    <p:sldId id="1574" r:id="rId22"/>
    <p:sldId id="1578" r:id="rId23"/>
    <p:sldId id="1589" r:id="rId24"/>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053" autoAdjust="0"/>
    <p:restoredTop sz="86388" autoAdjust="0"/>
  </p:normalViewPr>
  <p:slideViewPr>
    <p:cSldViewPr snapToGrid="0">
      <p:cViewPr varScale="1">
        <p:scale>
          <a:sx n="64" d="100"/>
          <a:sy n="64" d="100"/>
        </p:scale>
        <p:origin x="1052" y="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802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85C6E190-9BC7-4A96-94E8-DB8012F30E1B}" type="datetimeFigureOut">
              <a:rPr lang="en-US" smtClean="0"/>
              <a:t>4/18/2025</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A1D6C53B-968B-425E-95E4-6219C6247ECB}" type="slidenum">
              <a:rPr lang="en-US" smtClean="0"/>
              <a:t>‹#›</a:t>
            </a:fld>
            <a:endParaRPr lang="en-US"/>
          </a:p>
        </p:txBody>
      </p:sp>
    </p:spTree>
    <p:extLst>
      <p:ext uri="{BB962C8B-B14F-4D97-AF65-F5344CB8AC3E}">
        <p14:creationId xmlns:p14="http://schemas.microsoft.com/office/powerpoint/2010/main" val="186431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2535201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312053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99802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D6C53B-968B-425E-95E4-6219C6247ECB}" type="slidenum">
              <a:rPr lang="en-US" smtClean="0"/>
              <a:t>23</a:t>
            </a:fld>
            <a:endParaRPr lang="en-US"/>
          </a:p>
        </p:txBody>
      </p:sp>
    </p:spTree>
    <p:extLst>
      <p:ext uri="{BB962C8B-B14F-4D97-AF65-F5344CB8AC3E}">
        <p14:creationId xmlns:p14="http://schemas.microsoft.com/office/powerpoint/2010/main" val="4160068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C2288-7451-41CD-93AD-443FD44FB8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171B404-1889-47C1-BEAB-B6B7877E17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E7FEC5-60BD-4D2B-80D6-280B9C5093D7}"/>
              </a:ext>
            </a:extLst>
          </p:cNvPr>
          <p:cNvSpPr>
            <a:spLocks noGrp="1"/>
          </p:cNvSpPr>
          <p:nvPr>
            <p:ph type="dt" sz="half" idx="10"/>
          </p:nvPr>
        </p:nvSpPr>
        <p:spPr/>
        <p:txBody>
          <a:bodyPr/>
          <a:lstStyle/>
          <a:p>
            <a:fld id="{0B74853E-23E6-4A0F-AFE5-6C039302442C}" type="datetime1">
              <a:rPr lang="en-US" smtClean="0"/>
              <a:t>4/18/2025</a:t>
            </a:fld>
            <a:endParaRPr lang="en-US"/>
          </a:p>
        </p:txBody>
      </p:sp>
      <p:sp>
        <p:nvSpPr>
          <p:cNvPr id="5" name="Footer Placeholder 4">
            <a:extLst>
              <a:ext uri="{FF2B5EF4-FFF2-40B4-BE49-F238E27FC236}">
                <a16:creationId xmlns:a16="http://schemas.microsoft.com/office/drawing/2014/main" id="{4EA94A02-6AB2-40A4-A592-B96EE2CF98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D77D10-8F92-4D7D-B5A3-EC0D5601729D}"/>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728333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93C16-A1B1-4952-A84E-53B13DAEBC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6C2AAE-5A48-45BC-B5CE-B1DF5C6300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99EB68-CEBA-46D5-B45B-57D4C5725845}"/>
              </a:ext>
            </a:extLst>
          </p:cNvPr>
          <p:cNvSpPr>
            <a:spLocks noGrp="1"/>
          </p:cNvSpPr>
          <p:nvPr>
            <p:ph type="dt" sz="half" idx="10"/>
          </p:nvPr>
        </p:nvSpPr>
        <p:spPr/>
        <p:txBody>
          <a:bodyPr/>
          <a:lstStyle/>
          <a:p>
            <a:fld id="{49C73ACF-A208-4521-B73C-997093C9AC3C}" type="datetime1">
              <a:rPr lang="en-US" smtClean="0"/>
              <a:t>4/18/2025</a:t>
            </a:fld>
            <a:endParaRPr lang="en-US"/>
          </a:p>
        </p:txBody>
      </p:sp>
      <p:sp>
        <p:nvSpPr>
          <p:cNvPr id="5" name="Footer Placeholder 4">
            <a:extLst>
              <a:ext uri="{FF2B5EF4-FFF2-40B4-BE49-F238E27FC236}">
                <a16:creationId xmlns:a16="http://schemas.microsoft.com/office/drawing/2014/main" id="{8E66FD4B-9EC0-44A2-AEDE-8EA2F33966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6295E0-E649-458E-9210-59A9915B001B}"/>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2142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264E7B-040A-4F84-B4C8-9818B8C923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AF009A-E9CB-4D78-B635-3E578912BD0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37D655-94B7-49FC-825F-760E65AE4A45}"/>
              </a:ext>
            </a:extLst>
          </p:cNvPr>
          <p:cNvSpPr>
            <a:spLocks noGrp="1"/>
          </p:cNvSpPr>
          <p:nvPr>
            <p:ph type="dt" sz="half" idx="10"/>
          </p:nvPr>
        </p:nvSpPr>
        <p:spPr/>
        <p:txBody>
          <a:bodyPr/>
          <a:lstStyle/>
          <a:p>
            <a:fld id="{9B8BA8F1-DCD2-4204-9E33-33163CC949A6}" type="datetime1">
              <a:rPr lang="en-US" smtClean="0"/>
              <a:t>4/18/2025</a:t>
            </a:fld>
            <a:endParaRPr lang="en-US"/>
          </a:p>
        </p:txBody>
      </p:sp>
      <p:sp>
        <p:nvSpPr>
          <p:cNvPr id="5" name="Footer Placeholder 4">
            <a:extLst>
              <a:ext uri="{FF2B5EF4-FFF2-40B4-BE49-F238E27FC236}">
                <a16:creationId xmlns:a16="http://schemas.microsoft.com/office/drawing/2014/main" id="{9F31DC44-8816-4768-9A20-B5BBE504E5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31C55-51BC-468F-923B-CB1D39CB4743}"/>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198074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497C1-F30D-4A5A-97FA-D466CFE582F6}"/>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F8D0E6E6-6E81-451A-A29D-200A811B6C46}"/>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1198A3A-E174-4795-B7E1-7D6E296387BA}"/>
              </a:ext>
            </a:extLst>
          </p:cNvPr>
          <p:cNvSpPr>
            <a:spLocks noGrp="1"/>
          </p:cNvSpPr>
          <p:nvPr>
            <p:ph type="dt" sz="half" idx="10"/>
          </p:nvPr>
        </p:nvSpPr>
        <p:spPr/>
        <p:txBody>
          <a:bodyPr/>
          <a:lstStyle/>
          <a:p>
            <a:fld id="{B4E66E9E-05D1-4050-8991-EDE32ADF918C}" type="datetime1">
              <a:rPr lang="en-US" smtClean="0"/>
              <a:t>4/18/2025</a:t>
            </a:fld>
            <a:endParaRPr lang="en-US"/>
          </a:p>
        </p:txBody>
      </p:sp>
      <p:sp>
        <p:nvSpPr>
          <p:cNvPr id="5" name="Footer Placeholder 4">
            <a:extLst>
              <a:ext uri="{FF2B5EF4-FFF2-40B4-BE49-F238E27FC236}">
                <a16:creationId xmlns:a16="http://schemas.microsoft.com/office/drawing/2014/main" id="{BECB5FAF-2790-44C7-860F-E19EC6D081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F2D882-A600-445B-9350-A7AC1A81595A}"/>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569723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64E59-A3EB-4067-AF15-510AD59756F2}"/>
              </a:ext>
            </a:extLst>
          </p:cNvPr>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7D15016B-1B7F-416C-958D-4F62D921C6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5570CA-1306-484C-911E-23EE74CEFB0D}"/>
              </a:ext>
            </a:extLst>
          </p:cNvPr>
          <p:cNvSpPr>
            <a:spLocks noGrp="1"/>
          </p:cNvSpPr>
          <p:nvPr>
            <p:ph type="dt" sz="half" idx="10"/>
          </p:nvPr>
        </p:nvSpPr>
        <p:spPr/>
        <p:txBody>
          <a:bodyPr/>
          <a:lstStyle/>
          <a:p>
            <a:fld id="{AF18AFAD-48C7-4289-B861-46C727AA0328}" type="datetime1">
              <a:rPr lang="en-US" smtClean="0"/>
              <a:t>4/18/2025</a:t>
            </a:fld>
            <a:endParaRPr lang="en-US"/>
          </a:p>
        </p:txBody>
      </p:sp>
      <p:sp>
        <p:nvSpPr>
          <p:cNvPr id="5" name="Footer Placeholder 4">
            <a:extLst>
              <a:ext uri="{FF2B5EF4-FFF2-40B4-BE49-F238E27FC236}">
                <a16:creationId xmlns:a16="http://schemas.microsoft.com/office/drawing/2014/main" id="{C9B78DEA-73C1-4104-B4AB-6721F8DC9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FCE3EB-64E5-4BBE-94AE-BC3184EBBDC8}"/>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516422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F9C65-9A8D-4E0F-B111-E76B9648EC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1F6DA8-EA00-4F66-9272-858D3D4C9BF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C8AD9F0-46FE-4F52-BD55-388D7148AC8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0E7BE3-3B6C-490B-B562-23FC0D260E72}"/>
              </a:ext>
            </a:extLst>
          </p:cNvPr>
          <p:cNvSpPr>
            <a:spLocks noGrp="1"/>
          </p:cNvSpPr>
          <p:nvPr>
            <p:ph type="dt" sz="half" idx="10"/>
          </p:nvPr>
        </p:nvSpPr>
        <p:spPr/>
        <p:txBody>
          <a:bodyPr/>
          <a:lstStyle/>
          <a:p>
            <a:fld id="{FED83C82-1980-4EF7-842E-5D63E275DA61}" type="datetime1">
              <a:rPr lang="en-US" smtClean="0"/>
              <a:t>4/18/2025</a:t>
            </a:fld>
            <a:endParaRPr lang="en-US"/>
          </a:p>
        </p:txBody>
      </p:sp>
      <p:sp>
        <p:nvSpPr>
          <p:cNvPr id="6" name="Footer Placeholder 5">
            <a:extLst>
              <a:ext uri="{FF2B5EF4-FFF2-40B4-BE49-F238E27FC236}">
                <a16:creationId xmlns:a16="http://schemas.microsoft.com/office/drawing/2014/main" id="{771FF701-0C7B-4B60-BBB9-39AC70D49B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181760-BD00-4C66-A5B0-37AB8FE45E99}"/>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71524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A34B5-927E-41C9-B9F4-01FEABEDA9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7ED2ABC-717D-4245-B37D-31004514D0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B48C81-5FF3-4428-AFEB-536DE8C249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B2CD48-E86B-4F87-ABAE-0FE2C12D33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561864B-FA70-40AC-AC47-8654ECD674D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97654A-E5AD-4247-9BB2-C5AB58EA48A0}"/>
              </a:ext>
            </a:extLst>
          </p:cNvPr>
          <p:cNvSpPr>
            <a:spLocks noGrp="1"/>
          </p:cNvSpPr>
          <p:nvPr>
            <p:ph type="dt" sz="half" idx="10"/>
          </p:nvPr>
        </p:nvSpPr>
        <p:spPr/>
        <p:txBody>
          <a:bodyPr/>
          <a:lstStyle/>
          <a:p>
            <a:fld id="{9D44DFFA-578E-4EEC-A821-43421DF960B4}" type="datetime1">
              <a:rPr lang="en-US" smtClean="0"/>
              <a:t>4/18/2025</a:t>
            </a:fld>
            <a:endParaRPr lang="en-US"/>
          </a:p>
        </p:txBody>
      </p:sp>
      <p:sp>
        <p:nvSpPr>
          <p:cNvPr id="8" name="Footer Placeholder 7">
            <a:extLst>
              <a:ext uri="{FF2B5EF4-FFF2-40B4-BE49-F238E27FC236}">
                <a16:creationId xmlns:a16="http://schemas.microsoft.com/office/drawing/2014/main" id="{416884F7-A03D-4D51-A70B-71DC321F2E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D9CEE7-4745-4D12-855D-4E767F36BE54}"/>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1117780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CF262-AEDA-4240-9145-41DC6FC0ED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E464B7-AAA2-4C7B-AC86-1AA8B21230C4}"/>
              </a:ext>
            </a:extLst>
          </p:cNvPr>
          <p:cNvSpPr>
            <a:spLocks noGrp="1"/>
          </p:cNvSpPr>
          <p:nvPr>
            <p:ph type="dt" sz="half" idx="10"/>
          </p:nvPr>
        </p:nvSpPr>
        <p:spPr/>
        <p:txBody>
          <a:bodyPr/>
          <a:lstStyle/>
          <a:p>
            <a:fld id="{EEACFACA-AA30-4EFE-AB07-DB8D1C3926FF}" type="datetime1">
              <a:rPr lang="en-US" smtClean="0"/>
              <a:t>4/18/2025</a:t>
            </a:fld>
            <a:endParaRPr lang="en-US"/>
          </a:p>
        </p:txBody>
      </p:sp>
      <p:sp>
        <p:nvSpPr>
          <p:cNvPr id="4" name="Footer Placeholder 3">
            <a:extLst>
              <a:ext uri="{FF2B5EF4-FFF2-40B4-BE49-F238E27FC236}">
                <a16:creationId xmlns:a16="http://schemas.microsoft.com/office/drawing/2014/main" id="{25154044-6612-491A-A2E9-60B21636ED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4C2E7C-754F-4086-A7C7-249B650EB9CC}"/>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048928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7DDDCA-692E-457A-A177-6268EAF2D23D}"/>
              </a:ext>
            </a:extLst>
          </p:cNvPr>
          <p:cNvSpPr>
            <a:spLocks noGrp="1"/>
          </p:cNvSpPr>
          <p:nvPr>
            <p:ph type="dt" sz="half" idx="10"/>
          </p:nvPr>
        </p:nvSpPr>
        <p:spPr/>
        <p:txBody>
          <a:bodyPr/>
          <a:lstStyle/>
          <a:p>
            <a:fld id="{E0395755-3420-4EBC-B10F-16C3BF057CE9}" type="datetime1">
              <a:rPr lang="en-US" smtClean="0"/>
              <a:t>4/18/2025</a:t>
            </a:fld>
            <a:endParaRPr lang="en-US"/>
          </a:p>
        </p:txBody>
      </p:sp>
      <p:sp>
        <p:nvSpPr>
          <p:cNvPr id="3" name="Footer Placeholder 2">
            <a:extLst>
              <a:ext uri="{FF2B5EF4-FFF2-40B4-BE49-F238E27FC236}">
                <a16:creationId xmlns:a16="http://schemas.microsoft.com/office/drawing/2014/main" id="{9B256635-A3E1-4520-9788-D3EB521CF9D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030F37-7492-454A-ABFD-AD159C6650A8}"/>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1386408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7A387-B295-43F2-8935-64BBD2A8CB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DD3A197-10CE-45D7-80A2-1C37493110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082F74E-92D8-4CC1-9451-32F4F074A2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301A29F-386C-47F8-BDC0-F0C47A6C1531}"/>
              </a:ext>
            </a:extLst>
          </p:cNvPr>
          <p:cNvSpPr>
            <a:spLocks noGrp="1"/>
          </p:cNvSpPr>
          <p:nvPr>
            <p:ph type="dt" sz="half" idx="10"/>
          </p:nvPr>
        </p:nvSpPr>
        <p:spPr/>
        <p:txBody>
          <a:bodyPr/>
          <a:lstStyle/>
          <a:p>
            <a:fld id="{3B31B1E3-9C87-4955-92F2-85D211CE85A6}" type="datetime1">
              <a:rPr lang="en-US" smtClean="0"/>
              <a:t>4/18/2025</a:t>
            </a:fld>
            <a:endParaRPr lang="en-US"/>
          </a:p>
        </p:txBody>
      </p:sp>
      <p:sp>
        <p:nvSpPr>
          <p:cNvPr id="6" name="Footer Placeholder 5">
            <a:extLst>
              <a:ext uri="{FF2B5EF4-FFF2-40B4-BE49-F238E27FC236}">
                <a16:creationId xmlns:a16="http://schemas.microsoft.com/office/drawing/2014/main" id="{C2A2C3B5-336D-45E0-9E1A-CC7E09348A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874579-E380-4295-868E-CF5138FC5C3E}"/>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104783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E0C5-A335-4816-8807-18172C350F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F1F88D3-4883-4B93-9C35-CF741BCF47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EA4D8F-0D46-4AA0-991B-434D897217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D90F90-B1C4-4389-8976-F286201E3A68}"/>
              </a:ext>
            </a:extLst>
          </p:cNvPr>
          <p:cNvSpPr>
            <a:spLocks noGrp="1"/>
          </p:cNvSpPr>
          <p:nvPr>
            <p:ph type="dt" sz="half" idx="10"/>
          </p:nvPr>
        </p:nvSpPr>
        <p:spPr/>
        <p:txBody>
          <a:bodyPr/>
          <a:lstStyle/>
          <a:p>
            <a:fld id="{FB861725-FCEE-45F4-94DE-D11CE829F413}" type="datetime1">
              <a:rPr lang="en-US" smtClean="0"/>
              <a:t>4/18/2025</a:t>
            </a:fld>
            <a:endParaRPr lang="en-US"/>
          </a:p>
        </p:txBody>
      </p:sp>
      <p:sp>
        <p:nvSpPr>
          <p:cNvPr id="6" name="Footer Placeholder 5">
            <a:extLst>
              <a:ext uri="{FF2B5EF4-FFF2-40B4-BE49-F238E27FC236}">
                <a16:creationId xmlns:a16="http://schemas.microsoft.com/office/drawing/2014/main" id="{02754F75-C085-44EE-B19C-B70D6BFE91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3822BE-9DF0-4ED8-974C-9393E8758273}"/>
              </a:ext>
            </a:extLst>
          </p:cNvPr>
          <p:cNvSpPr>
            <a:spLocks noGrp="1"/>
          </p:cNvSpPr>
          <p:nvPr>
            <p:ph type="sldNum" sz="quarter" idx="12"/>
          </p:nvPr>
        </p:nvSpPr>
        <p:spPr/>
        <p:txBody>
          <a:bodyPr/>
          <a:lstStyle/>
          <a:p>
            <a:fld id="{D1A46641-C912-4986-A142-F89CF75FFF31}" type="slidenum">
              <a:rPr lang="en-US" smtClean="0"/>
              <a:t>‹#›</a:t>
            </a:fld>
            <a:endParaRPr lang="en-US"/>
          </a:p>
        </p:txBody>
      </p:sp>
    </p:spTree>
    <p:extLst>
      <p:ext uri="{BB962C8B-B14F-4D97-AF65-F5344CB8AC3E}">
        <p14:creationId xmlns:p14="http://schemas.microsoft.com/office/powerpoint/2010/main" val="3307888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1F0C24-FF52-4F29-B3BF-847913AB4E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3CEC7E3-3915-4790-BC81-91618CCCB0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5B455D-4B88-4897-BBE6-DC929F1011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ED8D34-05D2-46A4-BADD-5D52E54B4851}" type="datetime1">
              <a:rPr lang="en-US" smtClean="0"/>
              <a:t>4/18/2025</a:t>
            </a:fld>
            <a:endParaRPr lang="en-US"/>
          </a:p>
        </p:txBody>
      </p:sp>
      <p:sp>
        <p:nvSpPr>
          <p:cNvPr id="5" name="Footer Placeholder 4">
            <a:extLst>
              <a:ext uri="{FF2B5EF4-FFF2-40B4-BE49-F238E27FC236}">
                <a16:creationId xmlns:a16="http://schemas.microsoft.com/office/drawing/2014/main" id="{79D4B5C0-1228-4B0E-84C6-50E8E31939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A6635C-418B-4E4B-B958-7AE90B2301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A46641-C912-4986-A142-F89CF75FFF31}" type="slidenum">
              <a:rPr lang="en-US" smtClean="0"/>
              <a:t>‹#›</a:t>
            </a:fld>
            <a:endParaRPr lang="en-US"/>
          </a:p>
        </p:txBody>
      </p:sp>
    </p:spTree>
    <p:extLst>
      <p:ext uri="{BB962C8B-B14F-4D97-AF65-F5344CB8AC3E}">
        <p14:creationId xmlns:p14="http://schemas.microsoft.com/office/powerpoint/2010/main" val="19302172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155274" y="2414932"/>
            <a:ext cx="9144000" cy="3252443"/>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Topic 8</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Facilitating Practices</a:t>
            </a:r>
            <a:br>
              <a:rPr lang="en-US" sz="3200" dirty="0"/>
            </a:br>
            <a:br>
              <a:rPr lang="en-US" sz="1600" dirty="0">
                <a:latin typeface="Times New Roman" panose="02020603050405020304" pitchFamily="18" charset="0"/>
                <a:cs typeface="Times New Roman" panose="02020603050405020304" pitchFamily="18" charset="0"/>
              </a:rPr>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4" name="Slide Number Placeholder 3">
            <a:extLst>
              <a:ext uri="{FF2B5EF4-FFF2-40B4-BE49-F238E27FC236}">
                <a16:creationId xmlns:a16="http://schemas.microsoft.com/office/drawing/2014/main" id="{808E63CE-A94B-4C9C-86EE-B30479696FB4}"/>
              </a:ext>
            </a:extLst>
          </p:cNvPr>
          <p:cNvSpPr>
            <a:spLocks noGrp="1"/>
          </p:cNvSpPr>
          <p:nvPr>
            <p:ph type="sldNum" sz="quarter" idx="12"/>
          </p:nvPr>
        </p:nvSpPr>
        <p:spPr/>
        <p:txBody>
          <a:bodyPr/>
          <a:lstStyle/>
          <a:p>
            <a:fld id="{D1A46641-C912-4986-A142-F89CF75FFF31}" type="slidenum">
              <a:rPr lang="en-US" smtClean="0"/>
              <a:t>1</a:t>
            </a:fld>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a:extLst>
              <a:ext uri="{FF2B5EF4-FFF2-40B4-BE49-F238E27FC236}">
                <a16:creationId xmlns:a16="http://schemas.microsoft.com/office/drawing/2014/main" id="{4A4D2367-4F5E-4C49-9330-3E8B7F1A8CC9}"/>
              </a:ext>
            </a:extLst>
          </p:cNvPr>
          <p:cNvSpPr>
            <a:spLocks noChangeArrowheads="1"/>
          </p:cNvSpPr>
          <p:nvPr/>
        </p:nvSpPr>
        <p:spPr bwMode="auto">
          <a:xfrm>
            <a:off x="815316" y="1229619"/>
            <a:ext cx="4015409"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lnSpc>
                <a:spcPct val="80000"/>
              </a:lnSpc>
              <a:spcBef>
                <a:spcPct val="0"/>
              </a:spcBef>
              <a:buFontTx/>
              <a:buNone/>
            </a:pPr>
            <a:r>
              <a:rPr lang="en-US" altLang="en-US" sz="1600" b="1" i="1"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American Column &amp; Lumber </a:t>
            </a:r>
            <a:r>
              <a:rPr lang="en-US" altLang="en-US" sz="1600" b="1"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(1921)</a:t>
            </a:r>
            <a:endParaRPr lang="en-US" altLang="en-US" sz="1600" dirty="0">
              <a:solidFill>
                <a:srgbClr val="C00000"/>
              </a:solidFill>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Members’ market share: </a:t>
            </a: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33%</a:t>
            </a:r>
            <a:endParaRPr lang="en-US" altLang="en-US" sz="1400" dirty="0">
              <a:solidFill>
                <a:srgbClr val="C00000"/>
              </a:solidFill>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Type of information disseminated by Association (monthly or weekly):</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lvl="1">
              <a:lnSpc>
                <a:spcPct val="80000"/>
              </a:lnSpc>
              <a:spcBef>
                <a:spcPct val="0"/>
              </a:spcBef>
              <a:buFont typeface="Symbol" panose="05050102010706020507" pitchFamily="18" charset="2"/>
              <a:buChar char=""/>
            </a:pP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Current price lists</a:t>
            </a:r>
            <a:endParaRPr lang="en-US" altLang="en-US" sz="1400" dirty="0">
              <a:solidFill>
                <a:srgbClr val="C00000"/>
              </a:solidFill>
              <a:latin typeface="Cambria" panose="02040503050406030204" pitchFamily="18" charset="0"/>
              <a:ea typeface="MS Mincho" panose="02020609040205080304" pitchFamily="49" charset="-128"/>
              <a:cs typeface="Times New Roman" panose="02020603050405020304" pitchFamily="18" charset="0"/>
            </a:endParaRPr>
          </a:p>
          <a:p>
            <a:pPr lvl="1">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Output data</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lvl="1">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Inventory data</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lvl="1">
              <a:lnSpc>
                <a:spcPct val="80000"/>
              </a:lnSpc>
              <a:spcBef>
                <a:spcPct val="0"/>
              </a:spcBef>
              <a:buFont typeface="Symbol" panose="05050102010706020507" pitchFamily="18" charset="2"/>
              <a:buChar char=""/>
            </a:pP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Data for each sale </a:t>
            </a: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including quantity, price and buyer</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Form in which data was disseminated: Company by company.</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Distribution of data: to Association members only</a:t>
            </a: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Commentary on trends: Reports to members </a:t>
            </a: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proposed future output and pricing levels</a:t>
            </a: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Meetings: Members met monthly or weekly by area for “discussion of all subjects of interest.”</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Tx/>
              <a:buNone/>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 </a:t>
            </a:r>
            <a:r>
              <a:rPr lang="en-US" altLang="en-US" sz="14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Effects Evidence: Information exchanges raised prices</a:t>
            </a:r>
            <a: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t>.</a:t>
            </a:r>
            <a:br>
              <a:rPr lang="en-US" altLang="en-US" sz="1400" dirty="0">
                <a:latin typeface="Times New Roman" panose="02020603050405020304" pitchFamily="18" charset="0"/>
                <a:ea typeface="MS Mincho" panose="02020609040205080304" pitchFamily="49" charset="-128"/>
                <a:cs typeface="Times New Roman" panose="02020603050405020304" pitchFamily="18" charset="0"/>
              </a:rPr>
            </a:br>
            <a:endParaRPr lang="en-US" altLang="en-US" sz="1400" dirty="0">
              <a:latin typeface="Cambria" panose="02040503050406030204" pitchFamily="18" charset="0"/>
              <a:ea typeface="MS Mincho" panose="02020609040205080304" pitchFamily="49" charset="-128"/>
              <a:cs typeface="Times New Roman" panose="02020603050405020304" pitchFamily="18" charset="0"/>
            </a:endParaRPr>
          </a:p>
        </p:txBody>
      </p:sp>
      <p:sp>
        <p:nvSpPr>
          <p:cNvPr id="51203" name="TextBox 2">
            <a:extLst>
              <a:ext uri="{FF2B5EF4-FFF2-40B4-BE49-F238E27FC236}">
                <a16:creationId xmlns:a16="http://schemas.microsoft.com/office/drawing/2014/main" id="{34203F54-1D26-4BF0-AD76-1AAF94CDD4AE}"/>
              </a:ext>
            </a:extLst>
          </p:cNvPr>
          <p:cNvSpPr txBox="1">
            <a:spLocks noChangeArrowheads="1"/>
          </p:cNvSpPr>
          <p:nvPr/>
        </p:nvSpPr>
        <p:spPr bwMode="auto">
          <a:xfrm>
            <a:off x="6273007" y="1257299"/>
            <a:ext cx="4562475" cy="555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600" b="1" i="1" dirty="0">
                <a:solidFill>
                  <a:srgbClr val="C00000"/>
                </a:solidFill>
                <a:latin typeface="Times New Roman" panose="02020603050405020304" pitchFamily="18" charset="0"/>
                <a:cs typeface="Times New Roman" panose="02020603050405020304" pitchFamily="18" charset="0"/>
              </a:rPr>
              <a:t>Maple Flooring </a:t>
            </a:r>
            <a:r>
              <a:rPr lang="en-US" altLang="en-US" sz="1600" b="1" dirty="0">
                <a:solidFill>
                  <a:srgbClr val="C00000"/>
                </a:solidFill>
                <a:latin typeface="Times New Roman" panose="02020603050405020304" pitchFamily="18" charset="0"/>
                <a:cs typeface="Times New Roman" panose="02020603050405020304" pitchFamily="18" charset="0"/>
              </a:rPr>
              <a:t>(1925)</a:t>
            </a:r>
            <a:br>
              <a:rPr lang="en-US" altLang="en-US" sz="1600" b="1" dirty="0">
                <a:latin typeface="Times New Roman" panose="02020603050405020304" pitchFamily="18" charset="0"/>
                <a:cs typeface="Times New Roman" panose="02020603050405020304" pitchFamily="18" charset="0"/>
              </a:rPr>
            </a:b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Members’ market share: </a:t>
            </a:r>
            <a:r>
              <a:rPr lang="en-US" altLang="en-US" sz="1400" dirty="0">
                <a:solidFill>
                  <a:srgbClr val="C00000"/>
                </a:solidFill>
                <a:latin typeface="Times New Roman" panose="02020603050405020304" pitchFamily="18" charset="0"/>
                <a:cs typeface="Times New Roman" panose="02020603050405020304" pitchFamily="18" charset="0"/>
              </a:rPr>
              <a:t>70%</a:t>
            </a:r>
          </a:p>
          <a:p>
            <a:pPr>
              <a:lnSpc>
                <a:spcPct val="80000"/>
              </a:lnSpc>
              <a:spcBef>
                <a:spcPct val="0"/>
              </a:spcBef>
              <a:buFont typeface="Symbol" panose="05050102010706020507" pitchFamily="18" charset="2"/>
              <a:buChar char=""/>
            </a:pPr>
            <a:endParaRPr lang="en-US" altLang="en-US" sz="1400" dirty="0">
              <a:latin typeface="Times New Roman" panose="02020603050405020304" pitchFamily="18" charset="0"/>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Type of information disseminated by Association (at least monthly):</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lvl="1">
              <a:lnSpc>
                <a:spcPct val="80000"/>
              </a:lnSpc>
              <a:spcBef>
                <a:spcPct val="0"/>
              </a:spcBef>
              <a:buFont typeface="Symbol" panose="05050102010706020507" pitchFamily="18" charset="2"/>
              <a:buChar char=""/>
            </a:pPr>
            <a:r>
              <a:rPr lang="en-US" altLang="en-US" sz="1400" dirty="0">
                <a:solidFill>
                  <a:srgbClr val="C00000"/>
                </a:solidFill>
                <a:latin typeface="Times New Roman" panose="02020603050405020304" pitchFamily="18" charset="0"/>
                <a:cs typeface="Times New Roman" panose="02020603050405020304" pitchFamily="18" charset="0"/>
              </a:rPr>
              <a:t>Past sales (no current prices)</a:t>
            </a:r>
          </a:p>
          <a:p>
            <a:pPr lvl="1">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Output data</a:t>
            </a:r>
          </a:p>
          <a:p>
            <a:pPr lvl="1">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Inventory data</a:t>
            </a:r>
          </a:p>
          <a:p>
            <a:pPr lvl="1">
              <a:lnSpc>
                <a:spcPct val="80000"/>
              </a:lnSpc>
              <a:spcBef>
                <a:spcPct val="0"/>
              </a:spcBef>
              <a:buFont typeface="Symbol" panose="05050102010706020507" pitchFamily="18" charset="2"/>
              <a:buChar char=""/>
            </a:pPr>
            <a:r>
              <a:rPr lang="en-US" altLang="en-US" sz="1400" dirty="0">
                <a:solidFill>
                  <a:srgbClr val="C00000"/>
                </a:solidFill>
                <a:latin typeface="Times New Roman" panose="02020603050405020304" pitchFamily="18" charset="0"/>
                <a:cs typeface="Times New Roman" panose="02020603050405020304" pitchFamily="18" charset="0"/>
              </a:rPr>
              <a:t>No data on purchasers</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Form in which data was disseminated: </a:t>
            </a:r>
            <a:r>
              <a:rPr lang="en-US" altLang="en-US" sz="1400" dirty="0">
                <a:solidFill>
                  <a:srgbClr val="C00000"/>
                </a:solidFill>
                <a:latin typeface="Times New Roman" panose="02020603050405020304" pitchFamily="18" charset="0"/>
                <a:cs typeface="Times New Roman" panose="02020603050405020304" pitchFamily="18" charset="0"/>
              </a:rPr>
              <a:t>Aggregated </a:t>
            </a:r>
            <a:r>
              <a:rPr lang="en-US" altLang="en-US" sz="1400" dirty="0">
                <a:latin typeface="Times New Roman" panose="02020603050405020304" pitchFamily="18" charset="0"/>
                <a:cs typeface="Times New Roman" panose="02020603050405020304" pitchFamily="18" charset="0"/>
              </a:rPr>
              <a:t>on Association-wide basis </a:t>
            </a:r>
            <a:r>
              <a:rPr lang="en-US" altLang="en-US" sz="1400" dirty="0">
                <a:solidFill>
                  <a:srgbClr val="C00000"/>
                </a:solidFill>
                <a:latin typeface="Times New Roman" panose="02020603050405020304" pitchFamily="18" charset="0"/>
                <a:cs typeface="Times New Roman" panose="02020603050405020304" pitchFamily="18" charset="0"/>
              </a:rPr>
              <a:t>(specific sellers not identified).</a:t>
            </a:r>
          </a:p>
          <a:p>
            <a:pPr>
              <a:lnSpc>
                <a:spcPct val="80000"/>
              </a:lnSpc>
              <a:spcBef>
                <a:spcPct val="0"/>
              </a:spcBef>
              <a:buFontTx/>
              <a:buNone/>
            </a:pPr>
            <a:endParaRPr lang="en-US" altLang="en-US" sz="1400" dirty="0">
              <a:latin typeface="Times New Roman" panose="02020603050405020304" pitchFamily="18" charset="0"/>
              <a:cs typeface="Times New Roman" panose="02020603050405020304" pitchFamily="18" charset="0"/>
            </a:endParaRP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a:t>
            </a:r>
            <a:r>
              <a:rPr lang="en-US" altLang="en-US" sz="1400" dirty="0">
                <a:solidFill>
                  <a:srgbClr val="C00000"/>
                </a:solidFill>
                <a:latin typeface="Times New Roman" panose="02020603050405020304" pitchFamily="18" charset="0"/>
                <a:cs typeface="Times New Roman" panose="02020603050405020304" pitchFamily="18" charset="0"/>
              </a:rPr>
              <a:t>Distribution of data made available to public</a:t>
            </a:r>
            <a:r>
              <a:rPr lang="en-US" altLang="en-US" sz="1400" dirty="0">
                <a:latin typeface="Times New Roman" panose="02020603050405020304" pitchFamily="18" charset="0"/>
                <a:cs typeface="Times New Roman" panose="02020603050405020304" pitchFamily="18" charset="0"/>
              </a:rPr>
              <a:t>.</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Commentary on trends: No effort to propose future output or pricing levels.</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Meetings: Members met regularly, but no record evidence that meetings were occasions to fix prices.</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Effects evidence: No evidence that information exchanges raised prices.</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 Freight book: Provided rates on shipment of flooring from Cadillac, MI to over 5000 destinations in United States.</a:t>
            </a:r>
          </a:p>
          <a:p>
            <a:pPr>
              <a:lnSpc>
                <a:spcPct val="80000"/>
              </a:lnSpc>
              <a:spcBef>
                <a:spcPct val="0"/>
              </a:spcBef>
              <a:buFontTx/>
              <a:buNone/>
            </a:pPr>
            <a:r>
              <a:rPr lang="en-US" altLang="en-US" sz="1400" dirty="0">
                <a:latin typeface="Times New Roman" panose="02020603050405020304" pitchFamily="18" charset="0"/>
                <a:cs typeface="Times New Roman" panose="02020603050405020304" pitchFamily="18" charset="0"/>
              </a:rPr>
              <a:t> </a:t>
            </a:r>
          </a:p>
          <a:p>
            <a:pPr lvl="1">
              <a:lnSpc>
                <a:spcPct val="80000"/>
              </a:lnSpc>
              <a:spcBef>
                <a:spcPct val="0"/>
              </a:spcBef>
              <a:buFont typeface="Symbol" panose="05050102010706020507" pitchFamily="18" charset="2"/>
              <a:buChar char=""/>
            </a:pPr>
            <a:r>
              <a:rPr lang="en-US" altLang="en-US" sz="1400" dirty="0">
                <a:latin typeface="Times New Roman" panose="02020603050405020304" pitchFamily="18" charset="0"/>
                <a:cs typeface="Times New Roman" panose="02020603050405020304" pitchFamily="18" charset="0"/>
              </a:rPr>
              <a:t>No evidence in record that rate book was used to fix prices</a:t>
            </a:r>
            <a:endParaRPr lang="en-US" altLang="en-US" sz="2000" dirty="0">
              <a:latin typeface="Times New Roman" panose="02020603050405020304" pitchFamily="18" charset="0"/>
              <a:cs typeface="Times New Roman" panose="02020603050405020304" pitchFamily="18" charset="0"/>
            </a:endParaRPr>
          </a:p>
        </p:txBody>
      </p:sp>
      <p:sp>
        <p:nvSpPr>
          <p:cNvPr id="51204" name="TextBox 3">
            <a:extLst>
              <a:ext uri="{FF2B5EF4-FFF2-40B4-BE49-F238E27FC236}">
                <a16:creationId xmlns:a16="http://schemas.microsoft.com/office/drawing/2014/main" id="{D11EE381-98C0-43A5-AC4C-B4656C50BF36}"/>
              </a:ext>
            </a:extLst>
          </p:cNvPr>
          <p:cNvSpPr txBox="1">
            <a:spLocks noChangeArrowheads="1"/>
          </p:cNvSpPr>
          <p:nvPr/>
        </p:nvSpPr>
        <p:spPr bwMode="auto">
          <a:xfrm>
            <a:off x="2153450" y="152401"/>
            <a:ext cx="827886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None/>
            </a:pPr>
            <a:r>
              <a:rPr lang="en-US" altLang="en-US" sz="1800" b="1" dirty="0">
                <a:latin typeface="Times New Roman" panose="02020603050405020304" pitchFamily="18" charset="0"/>
                <a:ea typeface="MS Mincho" panose="02020609040205080304" pitchFamily="49" charset="-128"/>
                <a:cs typeface="Times New Roman" panose="02020603050405020304" pitchFamily="18" charset="0"/>
              </a:rPr>
              <a:t>Figure 3-5 </a:t>
            </a:r>
            <a:r>
              <a:rPr lang="en-US" altLang="en-US" sz="1800" b="1" i="1" dirty="0">
                <a:latin typeface="Times New Roman" panose="02020603050405020304" pitchFamily="18" charset="0"/>
                <a:ea typeface="MS Mincho" panose="02020609040205080304" pitchFamily="49" charset="-128"/>
                <a:cs typeface="Times New Roman" panose="02020603050405020304" pitchFamily="18" charset="0"/>
              </a:rPr>
              <a:t>(</a:t>
            </a:r>
            <a:r>
              <a:rPr lang="en-US" altLang="en-US" sz="1800" i="1" dirty="0">
                <a:latin typeface="Times New Roman" panose="02020603050405020304" pitchFamily="18" charset="0"/>
                <a:cs typeface="Times New Roman" panose="02020603050405020304" pitchFamily="18" charset="0"/>
              </a:rPr>
              <a:t>p. 402)</a:t>
            </a:r>
          </a:p>
          <a:p>
            <a:pPr algn="ctr">
              <a:spcBef>
                <a:spcPct val="0"/>
              </a:spcBef>
              <a:buFontTx/>
              <a:buNone/>
            </a:pPr>
            <a:r>
              <a:rPr lang="en-US" altLang="en-US" sz="1800" b="1" dirty="0">
                <a:latin typeface="Times New Roman" panose="02020603050405020304" pitchFamily="18" charset="0"/>
                <a:ea typeface="MS Mincho" panose="02020609040205080304" pitchFamily="49" charset="-128"/>
                <a:cs typeface="Times New Roman" panose="02020603050405020304" pitchFamily="18" charset="0"/>
              </a:rPr>
              <a:t>Information Sharing: </a:t>
            </a:r>
            <a:r>
              <a:rPr lang="en-US" altLang="en-US" sz="1800" b="1" i="1" dirty="0">
                <a:latin typeface="Times New Roman" panose="02020603050405020304" pitchFamily="18" charset="0"/>
                <a:ea typeface="MS Mincho" panose="02020609040205080304" pitchFamily="49" charset="-128"/>
                <a:cs typeface="Times New Roman" panose="02020603050405020304" pitchFamily="18" charset="0"/>
              </a:rPr>
              <a:t>American Column &amp; Lumber </a:t>
            </a:r>
            <a:r>
              <a:rPr lang="en-US" altLang="en-US" sz="1800" b="1" dirty="0">
                <a:latin typeface="Times New Roman" panose="02020603050405020304" pitchFamily="18" charset="0"/>
                <a:ea typeface="MS Mincho" panose="02020609040205080304" pitchFamily="49" charset="-128"/>
                <a:cs typeface="Times New Roman" panose="02020603050405020304" pitchFamily="18" charset="0"/>
              </a:rPr>
              <a:t>and </a:t>
            </a:r>
            <a:r>
              <a:rPr lang="en-US" altLang="en-US" sz="1800" b="1" i="1" dirty="0">
                <a:latin typeface="Times New Roman" panose="02020603050405020304" pitchFamily="18" charset="0"/>
                <a:ea typeface="MS Mincho" panose="02020609040205080304" pitchFamily="49" charset="-128"/>
                <a:cs typeface="Times New Roman" panose="02020603050405020304" pitchFamily="18" charset="0"/>
              </a:rPr>
              <a:t>Maple Flooring </a:t>
            </a:r>
            <a:r>
              <a:rPr lang="en-US" altLang="en-US" sz="1800" b="1" dirty="0">
                <a:latin typeface="Times New Roman" panose="02020603050405020304" pitchFamily="18" charset="0"/>
                <a:ea typeface="MS Mincho" panose="02020609040205080304" pitchFamily="49" charset="-128"/>
                <a:cs typeface="Times New Roman" panose="02020603050405020304" pitchFamily="18" charset="0"/>
              </a:rPr>
              <a:t>Compared</a:t>
            </a:r>
          </a:p>
          <a:p>
            <a:pPr algn="ctr">
              <a:spcBef>
                <a:spcPct val="0"/>
              </a:spcBef>
              <a:buFontTx/>
              <a:buNone/>
            </a:pPr>
            <a:r>
              <a:rPr lang="en-US" altLang="en-US" sz="2800" b="1" i="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Horizontal Info Sharing Agreements</a:t>
            </a:r>
            <a:endParaRPr lang="en-US" altLang="en-US" sz="2800" i="1" dirty="0">
              <a:solidFill>
                <a:srgbClr val="0070C0"/>
              </a:solidFill>
              <a:latin typeface="Arial" panose="020B0604020202020204" pitchFamily="34" charset="0"/>
              <a:ea typeface="MS Mincho" panose="02020609040205080304" pitchFamily="49" charset="-128"/>
            </a:endParaRPr>
          </a:p>
        </p:txBody>
      </p:sp>
      <p:sp>
        <p:nvSpPr>
          <p:cNvPr id="2" name="Slide Number Placeholder 1">
            <a:extLst>
              <a:ext uri="{FF2B5EF4-FFF2-40B4-BE49-F238E27FC236}">
                <a16:creationId xmlns:a16="http://schemas.microsoft.com/office/drawing/2014/main" id="{3433DEA8-2CEC-47AE-84AC-69DBC1AA3D4A}"/>
              </a:ext>
            </a:extLst>
          </p:cNvPr>
          <p:cNvSpPr>
            <a:spLocks noGrp="1"/>
          </p:cNvSpPr>
          <p:nvPr>
            <p:ph type="sldNum" sz="quarter" idx="12"/>
          </p:nvPr>
        </p:nvSpPr>
        <p:spPr/>
        <p:txBody>
          <a:bodyPr/>
          <a:lstStyle/>
          <a:p>
            <a:fld id="{D1A46641-C912-4986-A142-F89CF75FFF31}" type="slidenum">
              <a:rPr lang="en-US" smtClean="0"/>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49FA7-3D44-41A0-A73B-F27528F0CA36}"/>
              </a:ext>
            </a:extLst>
          </p:cNvPr>
          <p:cNvSpPr>
            <a:spLocks noGrp="1"/>
          </p:cNvSpPr>
          <p:nvPr>
            <p:ph type="title"/>
          </p:nvPr>
        </p:nvSpPr>
        <p:spPr/>
        <p:txBody>
          <a:bodyPr/>
          <a:lstStyle/>
          <a:p>
            <a:r>
              <a:rPr lang="en-US" dirty="0"/>
              <a:t>Legal Analysis </a:t>
            </a:r>
          </a:p>
        </p:txBody>
      </p:sp>
      <p:sp>
        <p:nvSpPr>
          <p:cNvPr id="3" name="Content Placeholder 2">
            <a:extLst>
              <a:ext uri="{FF2B5EF4-FFF2-40B4-BE49-F238E27FC236}">
                <a16:creationId xmlns:a16="http://schemas.microsoft.com/office/drawing/2014/main" id="{CD60E0AE-E93E-4F4E-9584-CDFA3A23F5ED}"/>
              </a:ext>
            </a:extLst>
          </p:cNvPr>
          <p:cNvSpPr>
            <a:spLocks noGrp="1"/>
          </p:cNvSpPr>
          <p:nvPr>
            <p:ph idx="1"/>
          </p:nvPr>
        </p:nvSpPr>
        <p:spPr/>
        <p:txBody>
          <a:bodyPr>
            <a:normAutofit/>
          </a:bodyPr>
          <a:lstStyle/>
          <a:p>
            <a:r>
              <a:rPr lang="en-US" dirty="0"/>
              <a:t>Outcomes </a:t>
            </a:r>
          </a:p>
          <a:p>
            <a:pPr lvl="1"/>
            <a:r>
              <a:rPr lang="en-US" dirty="0"/>
              <a:t>Am Col &amp; Lumber (“hardwood”)– Section 1 violation (seemingly per se)</a:t>
            </a:r>
          </a:p>
          <a:p>
            <a:pPr lvl="1"/>
            <a:r>
              <a:rPr lang="en-US" dirty="0"/>
              <a:t>Maple Flooring (“softwood”) – No violation under </a:t>
            </a:r>
            <a:r>
              <a:rPr lang="en-US" dirty="0" err="1"/>
              <a:t>ROR</a:t>
            </a:r>
            <a:br>
              <a:rPr lang="en-US" dirty="0"/>
            </a:br>
            <a:endParaRPr lang="en-US" dirty="0"/>
          </a:p>
          <a:p>
            <a:r>
              <a:rPr lang="en-US" dirty="0"/>
              <a:t>Why is Am Col &amp; Lumber Different?</a:t>
            </a:r>
          </a:p>
          <a:p>
            <a:pPr lvl="1"/>
            <a:r>
              <a:rPr lang="en-US" dirty="0"/>
              <a:t>Very, very detailed </a:t>
            </a:r>
            <a:r>
              <a:rPr lang="en-US" i="1" dirty="0"/>
              <a:t>current </a:t>
            </a:r>
            <a:r>
              <a:rPr lang="en-US" dirty="0"/>
              <a:t>data on price and sales for </a:t>
            </a:r>
            <a:r>
              <a:rPr lang="en-US" i="1" dirty="0"/>
              <a:t>specific customers</a:t>
            </a:r>
          </a:p>
          <a:p>
            <a:pPr lvl="1"/>
            <a:r>
              <a:rPr lang="en-US" dirty="0"/>
              <a:t>Reports included proposed prices </a:t>
            </a:r>
          </a:p>
          <a:p>
            <a:pPr lvl="1"/>
            <a:r>
              <a:rPr lang="en-US" dirty="0"/>
              <a:t>Data shared only among competitors, not also with customers</a:t>
            </a:r>
          </a:p>
          <a:p>
            <a:pPr lvl="1"/>
            <a:r>
              <a:rPr lang="en-US" dirty="0"/>
              <a:t>Evidence that prices increased</a:t>
            </a:r>
          </a:p>
          <a:p>
            <a:pPr lvl="1"/>
            <a:r>
              <a:rPr lang="en-US" dirty="0"/>
              <a:t>This evidence overcame lower market share (33% for ACL vs 70% for MF)</a:t>
            </a:r>
          </a:p>
        </p:txBody>
      </p:sp>
      <p:sp>
        <p:nvSpPr>
          <p:cNvPr id="4" name="Slide Number Placeholder 3">
            <a:extLst>
              <a:ext uri="{FF2B5EF4-FFF2-40B4-BE49-F238E27FC236}">
                <a16:creationId xmlns:a16="http://schemas.microsoft.com/office/drawing/2014/main" id="{0B88AC12-8AC3-4827-96A0-FBDB1BEE14F4}"/>
              </a:ext>
            </a:extLst>
          </p:cNvPr>
          <p:cNvSpPr>
            <a:spLocks noGrp="1"/>
          </p:cNvSpPr>
          <p:nvPr>
            <p:ph type="sldNum" sz="quarter" idx="12"/>
          </p:nvPr>
        </p:nvSpPr>
        <p:spPr/>
        <p:txBody>
          <a:bodyPr/>
          <a:lstStyle/>
          <a:p>
            <a:fld id="{D1A46641-C912-4986-A142-F89CF75FFF31}" type="slidenum">
              <a:rPr lang="en-US" smtClean="0"/>
              <a:t>11</a:t>
            </a:fld>
            <a:endParaRPr lang="en-US"/>
          </a:p>
        </p:txBody>
      </p:sp>
    </p:spTree>
    <p:extLst>
      <p:ext uri="{BB962C8B-B14F-4D97-AF65-F5344CB8AC3E}">
        <p14:creationId xmlns:p14="http://schemas.microsoft.com/office/powerpoint/2010/main" val="1280094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C9891-FD76-4447-B1F8-0795ED451AA0}"/>
              </a:ext>
            </a:extLst>
          </p:cNvPr>
          <p:cNvSpPr>
            <a:spLocks noGrp="1"/>
          </p:cNvSpPr>
          <p:nvPr>
            <p:ph type="title"/>
          </p:nvPr>
        </p:nvSpPr>
        <p:spPr/>
        <p:txBody>
          <a:bodyPr/>
          <a:lstStyle/>
          <a:p>
            <a:r>
              <a:rPr lang="en-US" dirty="0"/>
              <a:t>US v Container Corp (1969): Information Exchange </a:t>
            </a:r>
            <a:r>
              <a:rPr lang="en-US" sz="2000" i="1" dirty="0">
                <a:solidFill>
                  <a:srgbClr val="00B0F0"/>
                </a:solidFill>
              </a:rPr>
              <a:t>(p.413)</a:t>
            </a:r>
            <a:endParaRPr lang="en-US" i="1" dirty="0">
              <a:solidFill>
                <a:srgbClr val="00B0F0"/>
              </a:solidFill>
            </a:endParaRPr>
          </a:p>
        </p:txBody>
      </p:sp>
      <p:sp>
        <p:nvSpPr>
          <p:cNvPr id="3" name="Content Placeholder 2">
            <a:extLst>
              <a:ext uri="{FF2B5EF4-FFF2-40B4-BE49-F238E27FC236}">
                <a16:creationId xmlns:a16="http://schemas.microsoft.com/office/drawing/2014/main" id="{9FCE6095-895A-48E9-BF4B-8848CB9EF245}"/>
              </a:ext>
            </a:extLst>
          </p:cNvPr>
          <p:cNvSpPr>
            <a:spLocks noGrp="1"/>
          </p:cNvSpPr>
          <p:nvPr>
            <p:ph idx="1"/>
          </p:nvPr>
        </p:nvSpPr>
        <p:spPr>
          <a:xfrm>
            <a:off x="838200" y="1549400"/>
            <a:ext cx="10515600" cy="4351338"/>
          </a:xfrm>
        </p:spPr>
        <p:txBody>
          <a:bodyPr>
            <a:normAutofit fontScale="85000" lnSpcReduction="20000"/>
          </a:bodyPr>
          <a:lstStyle/>
          <a:p>
            <a:r>
              <a:rPr lang="en-US" dirty="0"/>
              <a:t>Conduct</a:t>
            </a:r>
          </a:p>
          <a:p>
            <a:pPr lvl="1"/>
            <a:r>
              <a:rPr lang="en-US" dirty="0"/>
              <a:t>Informal exchange of price verification information by pairs of competitors</a:t>
            </a:r>
          </a:p>
          <a:p>
            <a:r>
              <a:rPr lang="en-US" dirty="0"/>
              <a:t>Effects</a:t>
            </a:r>
          </a:p>
          <a:p>
            <a:pPr lvl="1"/>
            <a:r>
              <a:rPr lang="en-US" dirty="0"/>
              <a:t>Conduct took place during demand downturn</a:t>
            </a:r>
          </a:p>
          <a:p>
            <a:pPr lvl="1"/>
            <a:r>
              <a:rPr lang="en-US" dirty="0">
                <a:solidFill>
                  <a:srgbClr val="C00000"/>
                </a:solidFill>
              </a:rPr>
              <a:t>Prices became less variable</a:t>
            </a:r>
          </a:p>
          <a:p>
            <a:pPr lvl="1"/>
            <a:r>
              <a:rPr lang="en-US" dirty="0">
                <a:solidFill>
                  <a:srgbClr val="C00000"/>
                </a:solidFill>
              </a:rPr>
              <a:t>Conduct likely softened price declines</a:t>
            </a:r>
          </a:p>
          <a:p>
            <a:r>
              <a:rPr lang="en-US" dirty="0"/>
              <a:t>Legal analysis </a:t>
            </a:r>
          </a:p>
          <a:p>
            <a:pPr lvl="1"/>
            <a:r>
              <a:rPr lang="en-US" dirty="0"/>
              <a:t>Quid-pro-quo of exchanges considered proof of agreement</a:t>
            </a:r>
          </a:p>
          <a:p>
            <a:pPr lvl="1"/>
            <a:r>
              <a:rPr lang="en-US" dirty="0"/>
              <a:t>Case attacked the information exchange</a:t>
            </a:r>
          </a:p>
          <a:p>
            <a:pPr lvl="1"/>
            <a:r>
              <a:rPr lang="en-US" dirty="0"/>
              <a:t>Majority (by Douglas) per se treatment, from price “stabilization” as much as price “levels” </a:t>
            </a:r>
          </a:p>
          <a:p>
            <a:pPr lvl="1"/>
            <a:r>
              <a:rPr lang="en-US" dirty="0"/>
              <a:t>Dissent (by Marshall) on grounds that information benefits competition</a:t>
            </a:r>
          </a:p>
          <a:p>
            <a:pPr lvl="1"/>
            <a:r>
              <a:rPr lang="en-US" dirty="0"/>
              <a:t>Concurrence (by Fortas) illegal under rule of reason – interference with competition and price increases</a:t>
            </a:r>
          </a:p>
          <a:p>
            <a:r>
              <a:rPr lang="en-US" dirty="0">
                <a:solidFill>
                  <a:srgbClr val="C00000"/>
                </a:solidFill>
              </a:rPr>
              <a:t>Rule of reason prevails in the next case (</a:t>
            </a:r>
            <a:r>
              <a:rPr lang="en-US" i="1" dirty="0">
                <a:solidFill>
                  <a:srgbClr val="C00000"/>
                </a:solidFill>
              </a:rPr>
              <a:t>Gypsum</a:t>
            </a:r>
            <a:r>
              <a:rPr lang="en-US" dirty="0">
                <a:solidFill>
                  <a:srgbClr val="C00000"/>
                </a:solidFill>
              </a:rPr>
              <a:t>)</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3DE8245B-7E2C-4048-BC66-D4938BE441F7}"/>
              </a:ext>
            </a:extLst>
          </p:cNvPr>
          <p:cNvSpPr>
            <a:spLocks noGrp="1"/>
          </p:cNvSpPr>
          <p:nvPr>
            <p:ph type="sldNum" sz="quarter" idx="12"/>
          </p:nvPr>
        </p:nvSpPr>
        <p:spPr/>
        <p:txBody>
          <a:bodyPr/>
          <a:lstStyle/>
          <a:p>
            <a:fld id="{D1A46641-C912-4986-A142-F89CF75FFF31}" type="slidenum">
              <a:rPr lang="en-US" smtClean="0"/>
              <a:t>12</a:t>
            </a:fld>
            <a:endParaRPr lang="en-US"/>
          </a:p>
        </p:txBody>
      </p:sp>
    </p:spTree>
    <p:extLst>
      <p:ext uri="{BB962C8B-B14F-4D97-AF65-F5344CB8AC3E}">
        <p14:creationId xmlns:p14="http://schemas.microsoft.com/office/powerpoint/2010/main" val="2531920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0D64B-0F49-4FAD-A945-D1C45882A0D2}"/>
              </a:ext>
            </a:extLst>
          </p:cNvPr>
          <p:cNvSpPr>
            <a:spLocks noGrp="1"/>
          </p:cNvSpPr>
          <p:nvPr>
            <p:ph type="title"/>
          </p:nvPr>
        </p:nvSpPr>
        <p:spPr/>
        <p:txBody>
          <a:bodyPr/>
          <a:lstStyle/>
          <a:p>
            <a:r>
              <a:rPr lang="en-US" dirty="0"/>
              <a:t>What Are the Possible </a:t>
            </a:r>
            <a:r>
              <a:rPr lang="en-US" i="1" dirty="0"/>
              <a:t>Procompetitive Benefits </a:t>
            </a:r>
            <a:r>
              <a:rPr lang="en-US" dirty="0"/>
              <a:t>of </a:t>
            </a:r>
            <a:br>
              <a:rPr lang="en-US" dirty="0"/>
            </a:br>
            <a:r>
              <a:rPr lang="en-US" dirty="0"/>
              <a:t>Information Exchanges</a:t>
            </a:r>
          </a:p>
        </p:txBody>
      </p:sp>
      <p:sp>
        <p:nvSpPr>
          <p:cNvPr id="3" name="Content Placeholder 2">
            <a:extLst>
              <a:ext uri="{FF2B5EF4-FFF2-40B4-BE49-F238E27FC236}">
                <a16:creationId xmlns:a16="http://schemas.microsoft.com/office/drawing/2014/main" id="{24E09142-B622-4377-B1B3-2442A3108E61}"/>
              </a:ext>
            </a:extLst>
          </p:cNvPr>
          <p:cNvSpPr>
            <a:spLocks noGrp="1"/>
          </p:cNvSpPr>
          <p:nvPr>
            <p:ph idx="1"/>
          </p:nvPr>
        </p:nvSpPr>
        <p:spPr>
          <a:xfrm>
            <a:off x="762000" y="1660525"/>
            <a:ext cx="10515600" cy="5081798"/>
          </a:xfrm>
        </p:spPr>
        <p:txBody>
          <a:bodyPr>
            <a:normAutofit fontScale="77500" lnSpcReduction="20000"/>
          </a:bodyPr>
          <a:lstStyle/>
          <a:p>
            <a:r>
              <a:rPr lang="en-US" dirty="0"/>
              <a:t>Good consumer information is required for competition </a:t>
            </a:r>
          </a:p>
          <a:p>
            <a:pPr lvl="1"/>
            <a:r>
              <a:rPr lang="en-US" dirty="0"/>
              <a:t>Stock market prices as classic example</a:t>
            </a:r>
          </a:p>
          <a:p>
            <a:pPr lvl="1"/>
            <a:r>
              <a:rPr lang="en-US" dirty="0"/>
              <a:t>If consumers are unaware of alternatives, then a firm effectively becomes monopolist (“informational market power”)</a:t>
            </a:r>
          </a:p>
          <a:p>
            <a:pPr lvl="1"/>
            <a:r>
              <a:rPr lang="en-US" i="1" dirty="0">
                <a:solidFill>
                  <a:srgbClr val="C00000"/>
                </a:solidFill>
              </a:rPr>
              <a:t>But the antitrust cases generally involve exchange of information among competitors,</a:t>
            </a:r>
            <a:br>
              <a:rPr lang="en-US" i="1" dirty="0">
                <a:solidFill>
                  <a:srgbClr val="C00000"/>
                </a:solidFill>
              </a:rPr>
            </a:br>
            <a:r>
              <a:rPr lang="en-US" i="1" dirty="0">
                <a:solidFill>
                  <a:srgbClr val="C00000"/>
                </a:solidFill>
              </a:rPr>
              <a:t>not better information for consumers</a:t>
            </a:r>
          </a:p>
          <a:p>
            <a:r>
              <a:rPr lang="en-US" dirty="0"/>
              <a:t>Less variable prices might improve planning </a:t>
            </a:r>
          </a:p>
          <a:p>
            <a:pPr lvl="1"/>
            <a:r>
              <a:rPr lang="en-US" i="1" dirty="0">
                <a:solidFill>
                  <a:srgbClr val="C00000"/>
                </a:solidFill>
              </a:rPr>
              <a:t>Not necessarily.  Consumers can just stock up when prices are low.</a:t>
            </a:r>
          </a:p>
          <a:p>
            <a:pPr lvl="1"/>
            <a:r>
              <a:rPr lang="en-US" i="1" dirty="0">
                <a:solidFill>
                  <a:srgbClr val="C00000"/>
                </a:solidFill>
              </a:rPr>
              <a:t>And if less variation leads to higher collusive prices, then likely harmful</a:t>
            </a:r>
          </a:p>
          <a:p>
            <a:r>
              <a:rPr lang="en-US" dirty="0"/>
              <a:t>Aggregate production or capacity information more likely beneficial </a:t>
            </a:r>
          </a:p>
          <a:p>
            <a:pPr lvl="1"/>
            <a:r>
              <a:rPr lang="en-US" dirty="0"/>
              <a:t>Measure of market demand and supply can aid planning </a:t>
            </a:r>
          </a:p>
          <a:p>
            <a:pPr lvl="1"/>
            <a:r>
              <a:rPr lang="en-US" i="1" dirty="0">
                <a:solidFill>
                  <a:srgbClr val="C00000"/>
                </a:solidFill>
              </a:rPr>
              <a:t>But -- if data is very current, can help firms distinguish “cheating” from uncontrolled market factors</a:t>
            </a:r>
          </a:p>
          <a:p>
            <a:r>
              <a:rPr lang="en-US" dirty="0"/>
              <a:t>Exchange of </a:t>
            </a:r>
            <a:r>
              <a:rPr lang="en-US" i="1" dirty="0"/>
              <a:t>aggregate </a:t>
            </a:r>
            <a:r>
              <a:rPr lang="en-US" dirty="0"/>
              <a:t>cost information more likely procompetitive</a:t>
            </a:r>
          </a:p>
          <a:p>
            <a:pPr lvl="1"/>
            <a:r>
              <a:rPr lang="en-US" dirty="0"/>
              <a:t>Useful for firms to benchmark their costs</a:t>
            </a:r>
          </a:p>
          <a:p>
            <a:pPr lvl="1"/>
            <a:r>
              <a:rPr lang="en-US" dirty="0"/>
              <a:t>Spur to cost reduction if relatively costs are high</a:t>
            </a:r>
          </a:p>
          <a:p>
            <a:pPr lvl="1"/>
            <a:r>
              <a:rPr lang="en-US" dirty="0"/>
              <a:t>Spur to price reductions to increase share if costs are relatively low</a:t>
            </a:r>
          </a:p>
          <a:p>
            <a:pPr lvl="1"/>
            <a:r>
              <a:rPr lang="en-US" i="1" dirty="0">
                <a:solidFill>
                  <a:srgbClr val="C00000"/>
                </a:solidFill>
              </a:rPr>
              <a:t>But -- Arguably useful for reaching consensus, if costs are similar</a:t>
            </a:r>
          </a:p>
          <a:p>
            <a:endParaRPr lang="en-US" dirty="0"/>
          </a:p>
        </p:txBody>
      </p:sp>
      <p:sp>
        <p:nvSpPr>
          <p:cNvPr id="4" name="Slide Number Placeholder 3">
            <a:extLst>
              <a:ext uri="{FF2B5EF4-FFF2-40B4-BE49-F238E27FC236}">
                <a16:creationId xmlns:a16="http://schemas.microsoft.com/office/drawing/2014/main" id="{DCF338E1-1EFA-48DE-9194-A4D88D547EE3}"/>
              </a:ext>
            </a:extLst>
          </p:cNvPr>
          <p:cNvSpPr>
            <a:spLocks noGrp="1"/>
          </p:cNvSpPr>
          <p:nvPr>
            <p:ph type="sldNum" sz="quarter" idx="12"/>
          </p:nvPr>
        </p:nvSpPr>
        <p:spPr/>
        <p:txBody>
          <a:bodyPr/>
          <a:lstStyle/>
          <a:p>
            <a:fld id="{D1A46641-C912-4986-A142-F89CF75FFF31}" type="slidenum">
              <a:rPr lang="en-US" smtClean="0"/>
              <a:t>13</a:t>
            </a:fld>
            <a:endParaRPr lang="en-US"/>
          </a:p>
        </p:txBody>
      </p:sp>
    </p:spTree>
    <p:extLst>
      <p:ext uri="{BB962C8B-B14F-4D97-AF65-F5344CB8AC3E}">
        <p14:creationId xmlns:p14="http://schemas.microsoft.com/office/powerpoint/2010/main" val="1256375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B9601-92DC-446C-9C26-FA1A559B21F2}"/>
              </a:ext>
            </a:extLst>
          </p:cNvPr>
          <p:cNvSpPr>
            <a:spLocks noGrp="1"/>
          </p:cNvSpPr>
          <p:nvPr>
            <p:ph type="title"/>
          </p:nvPr>
        </p:nvSpPr>
        <p:spPr/>
        <p:txBody>
          <a:bodyPr>
            <a:normAutofit/>
          </a:bodyPr>
          <a:lstStyle/>
          <a:p>
            <a:r>
              <a:rPr lang="en-US" sz="3200" dirty="0"/>
              <a:t>Poor Information Exchange Reasoning by Circuit Courts</a:t>
            </a:r>
            <a:endParaRPr lang="en-US" sz="3200" i="1" dirty="0">
              <a:solidFill>
                <a:srgbClr val="00B0F0"/>
              </a:solidFill>
            </a:endParaRPr>
          </a:p>
        </p:txBody>
      </p:sp>
      <p:sp>
        <p:nvSpPr>
          <p:cNvPr id="3" name="Content Placeholder 2">
            <a:extLst>
              <a:ext uri="{FF2B5EF4-FFF2-40B4-BE49-F238E27FC236}">
                <a16:creationId xmlns:a16="http://schemas.microsoft.com/office/drawing/2014/main" id="{BA66618B-750D-42CE-AF8D-03C7D17D4055}"/>
              </a:ext>
            </a:extLst>
          </p:cNvPr>
          <p:cNvSpPr>
            <a:spLocks noGrp="1"/>
          </p:cNvSpPr>
          <p:nvPr>
            <p:ph sz="half" idx="1"/>
          </p:nvPr>
        </p:nvSpPr>
        <p:spPr/>
        <p:txBody>
          <a:bodyPr>
            <a:normAutofit fontScale="92500"/>
          </a:bodyPr>
          <a:lstStyle/>
          <a:p>
            <a:pPr marL="0" indent="0">
              <a:buNone/>
            </a:pPr>
            <a:r>
              <a:rPr lang="en-US" i="1" u="sng" dirty="0"/>
              <a:t>Williamson (2003)</a:t>
            </a:r>
            <a:endParaRPr lang="en-US" sz="1800" i="1" u="sng" dirty="0">
              <a:solidFill>
                <a:srgbClr val="00B0F0"/>
              </a:solidFill>
              <a:highlight>
                <a:srgbClr val="FFFF00"/>
              </a:highlight>
            </a:endParaRPr>
          </a:p>
          <a:p>
            <a:r>
              <a:rPr lang="en-US" dirty="0"/>
              <a:t>Plaintiffs litigated as per se price fixing, with information exchange as a component of the conspiracy</a:t>
            </a:r>
          </a:p>
          <a:p>
            <a:r>
              <a:rPr lang="en-US" dirty="0"/>
              <a:t>Court applies rule of reason </a:t>
            </a:r>
          </a:p>
          <a:p>
            <a:r>
              <a:rPr lang="en-US" dirty="0">
                <a:solidFill>
                  <a:srgbClr val="C00000"/>
                </a:solidFill>
              </a:rPr>
              <a:t>Court’s misplaced analysis</a:t>
            </a:r>
          </a:p>
          <a:p>
            <a:pPr lvl="1"/>
            <a:r>
              <a:rPr lang="en-US" dirty="0"/>
              <a:t>Treats information exchange as the “ante” in the “oligopoly poker game”</a:t>
            </a:r>
          </a:p>
          <a:p>
            <a:pPr lvl="1"/>
            <a:r>
              <a:rPr lang="en-US" dirty="0"/>
              <a:t>Appears to ignore that the “game” is to have sufficient information to facilitate pricing coordination</a:t>
            </a:r>
          </a:p>
        </p:txBody>
      </p:sp>
      <p:sp>
        <p:nvSpPr>
          <p:cNvPr id="4" name="Content Placeholder 3">
            <a:extLst>
              <a:ext uri="{FF2B5EF4-FFF2-40B4-BE49-F238E27FC236}">
                <a16:creationId xmlns:a16="http://schemas.microsoft.com/office/drawing/2014/main" id="{793DBB3F-7A13-4F3C-89F3-7A88EC44025B}"/>
              </a:ext>
            </a:extLst>
          </p:cNvPr>
          <p:cNvSpPr>
            <a:spLocks noGrp="1"/>
          </p:cNvSpPr>
          <p:nvPr>
            <p:ph sz="half" idx="2"/>
          </p:nvPr>
        </p:nvSpPr>
        <p:spPr/>
        <p:txBody>
          <a:bodyPr>
            <a:normAutofit fontScale="92500"/>
          </a:bodyPr>
          <a:lstStyle/>
          <a:p>
            <a:pPr marL="0" indent="0">
              <a:buNone/>
            </a:pPr>
            <a:r>
              <a:rPr lang="en-US" i="1" u="sng" dirty="0" err="1"/>
              <a:t>Blomkest</a:t>
            </a:r>
            <a:r>
              <a:rPr lang="en-US" i="1" u="sng" dirty="0"/>
              <a:t> </a:t>
            </a:r>
          </a:p>
          <a:p>
            <a:r>
              <a:rPr lang="en-US" dirty="0"/>
              <a:t>Complicated fact situation because involved dumping duties </a:t>
            </a:r>
          </a:p>
          <a:p>
            <a:r>
              <a:rPr lang="en-US" dirty="0">
                <a:solidFill>
                  <a:srgbClr val="C00000"/>
                </a:solidFill>
              </a:rPr>
              <a:t>Majority’s misplaced analysis </a:t>
            </a:r>
          </a:p>
          <a:p>
            <a:pPr lvl="1"/>
            <a:r>
              <a:rPr lang="en-US" dirty="0"/>
              <a:t>Treated price verifications as innocuous because they involved “completed sales”</a:t>
            </a:r>
          </a:p>
          <a:p>
            <a:pPr lvl="1"/>
            <a:r>
              <a:rPr lang="en-US" dirty="0"/>
              <a:t>But ignored the fact that these allowed firm to explain that it was not cheating!</a:t>
            </a:r>
          </a:p>
        </p:txBody>
      </p:sp>
      <p:sp>
        <p:nvSpPr>
          <p:cNvPr id="5" name="Slide Number Placeholder 4">
            <a:extLst>
              <a:ext uri="{FF2B5EF4-FFF2-40B4-BE49-F238E27FC236}">
                <a16:creationId xmlns:a16="http://schemas.microsoft.com/office/drawing/2014/main" id="{DAE190B1-25C9-47D2-AB8F-A3A25AF5D033}"/>
              </a:ext>
            </a:extLst>
          </p:cNvPr>
          <p:cNvSpPr>
            <a:spLocks noGrp="1"/>
          </p:cNvSpPr>
          <p:nvPr>
            <p:ph type="sldNum" sz="quarter" idx="12"/>
          </p:nvPr>
        </p:nvSpPr>
        <p:spPr/>
        <p:txBody>
          <a:bodyPr/>
          <a:lstStyle/>
          <a:p>
            <a:fld id="{D1A46641-C912-4986-A142-F89CF75FFF31}" type="slidenum">
              <a:rPr lang="en-US" smtClean="0"/>
              <a:t>14</a:t>
            </a:fld>
            <a:endParaRPr lang="en-US"/>
          </a:p>
        </p:txBody>
      </p:sp>
    </p:spTree>
    <p:extLst>
      <p:ext uri="{BB962C8B-B14F-4D97-AF65-F5344CB8AC3E}">
        <p14:creationId xmlns:p14="http://schemas.microsoft.com/office/powerpoint/2010/main" val="3006752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E4C4C-4391-4EF7-B375-134B50B7EEED}"/>
              </a:ext>
            </a:extLst>
          </p:cNvPr>
          <p:cNvSpPr>
            <a:spLocks noGrp="1"/>
          </p:cNvSpPr>
          <p:nvPr>
            <p:ph type="title"/>
          </p:nvPr>
        </p:nvSpPr>
        <p:spPr/>
        <p:txBody>
          <a:bodyPr/>
          <a:lstStyle/>
          <a:p>
            <a:pPr algn="ctr"/>
            <a:r>
              <a:rPr lang="en-US" dirty="0"/>
              <a:t>Examples of Other Facilitating Practices</a:t>
            </a:r>
          </a:p>
        </p:txBody>
      </p:sp>
      <p:sp>
        <p:nvSpPr>
          <p:cNvPr id="3" name="Text Placeholder 2">
            <a:extLst>
              <a:ext uri="{FF2B5EF4-FFF2-40B4-BE49-F238E27FC236}">
                <a16:creationId xmlns:a16="http://schemas.microsoft.com/office/drawing/2014/main" id="{24BE3621-5510-4753-83F3-590A685317C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16DB2784-EBCC-439C-8305-13BDB16C32B1}"/>
              </a:ext>
            </a:extLst>
          </p:cNvPr>
          <p:cNvSpPr>
            <a:spLocks noGrp="1"/>
          </p:cNvSpPr>
          <p:nvPr>
            <p:ph type="sldNum" sz="quarter" idx="12"/>
          </p:nvPr>
        </p:nvSpPr>
        <p:spPr/>
        <p:txBody>
          <a:bodyPr/>
          <a:lstStyle/>
          <a:p>
            <a:fld id="{D1A46641-C912-4986-A142-F89CF75FFF31}" type="slidenum">
              <a:rPr lang="en-US" smtClean="0"/>
              <a:t>15</a:t>
            </a:fld>
            <a:endParaRPr lang="en-US"/>
          </a:p>
        </p:txBody>
      </p:sp>
    </p:spTree>
    <p:extLst>
      <p:ext uri="{BB962C8B-B14F-4D97-AF65-F5344CB8AC3E}">
        <p14:creationId xmlns:p14="http://schemas.microsoft.com/office/powerpoint/2010/main" val="2848204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3A4C3-6559-4C77-8113-F66546D9B380}"/>
              </a:ext>
            </a:extLst>
          </p:cNvPr>
          <p:cNvSpPr>
            <a:spLocks noGrp="1"/>
          </p:cNvSpPr>
          <p:nvPr>
            <p:ph type="title"/>
          </p:nvPr>
        </p:nvSpPr>
        <p:spPr/>
        <p:txBody>
          <a:bodyPr>
            <a:normAutofit/>
          </a:bodyPr>
          <a:lstStyle/>
          <a:p>
            <a:r>
              <a:rPr lang="en-US" sz="3200" dirty="0"/>
              <a:t>GE/Westinghouse (1977) </a:t>
            </a:r>
            <a:r>
              <a:rPr lang="en-US" sz="2000" i="1" dirty="0">
                <a:solidFill>
                  <a:srgbClr val="00B0F0"/>
                </a:solidFill>
              </a:rPr>
              <a:t>(pp.424-25)</a:t>
            </a:r>
            <a:r>
              <a:rPr lang="en-US" sz="3200" dirty="0"/>
              <a:t> </a:t>
            </a:r>
            <a:br>
              <a:rPr lang="en-US" sz="3200" dirty="0"/>
            </a:br>
            <a:r>
              <a:rPr lang="en-US" sz="3200" i="1" dirty="0">
                <a:solidFill>
                  <a:srgbClr val="C00000"/>
                </a:solidFill>
              </a:rPr>
              <a:t>Vertical Agreements </a:t>
            </a:r>
            <a:endParaRPr lang="en-US" sz="3200" i="1" dirty="0"/>
          </a:p>
        </p:txBody>
      </p:sp>
      <p:sp>
        <p:nvSpPr>
          <p:cNvPr id="3" name="Content Placeholder 2">
            <a:extLst>
              <a:ext uri="{FF2B5EF4-FFF2-40B4-BE49-F238E27FC236}">
                <a16:creationId xmlns:a16="http://schemas.microsoft.com/office/drawing/2014/main" id="{1EF4BBCA-6B47-4358-B6A5-DB38C2934904}"/>
              </a:ext>
            </a:extLst>
          </p:cNvPr>
          <p:cNvSpPr>
            <a:spLocks noGrp="1"/>
          </p:cNvSpPr>
          <p:nvPr>
            <p:ph idx="1"/>
          </p:nvPr>
        </p:nvSpPr>
        <p:spPr>
          <a:xfrm>
            <a:off x="693409" y="1690688"/>
            <a:ext cx="10515600" cy="5029201"/>
          </a:xfrm>
        </p:spPr>
        <p:txBody>
          <a:bodyPr>
            <a:normAutofit fontScale="70000" lnSpcReduction="20000"/>
          </a:bodyPr>
          <a:lstStyle/>
          <a:p>
            <a:r>
              <a:rPr lang="en-US" dirty="0"/>
              <a:t>After criminal convictions for price fixing of large-scale electric turbine generators, there was intense competition </a:t>
            </a:r>
          </a:p>
          <a:p>
            <a:pPr lvl="1"/>
            <a:r>
              <a:rPr lang="en-US" dirty="0"/>
              <a:t>The third (smaller) competitor exited the market</a:t>
            </a:r>
          </a:p>
          <a:p>
            <a:r>
              <a:rPr lang="en-US" dirty="0"/>
              <a:t>Then GE got a bright idea to add the following provisions to its contracts with customers</a:t>
            </a:r>
          </a:p>
          <a:p>
            <a:pPr lvl="1"/>
            <a:r>
              <a:rPr lang="en-US" dirty="0"/>
              <a:t>Standardize product definitions and simplify pricing (e.g., flat price per megawatt instead of complex array of prices) </a:t>
            </a:r>
          </a:p>
          <a:p>
            <a:pPr lvl="1"/>
            <a:r>
              <a:rPr lang="en-US" dirty="0"/>
              <a:t>Most favored nations provision (MFN) – If GE reduced price to any other customer in the period between contract signing and delivery (~ 1year), GE would give that lower price to the contracted customer</a:t>
            </a:r>
          </a:p>
          <a:p>
            <a:r>
              <a:rPr lang="en-US" dirty="0">
                <a:solidFill>
                  <a:srgbClr val="C00000"/>
                </a:solidFill>
              </a:rPr>
              <a:t>How this “retroactive” MFN facilitates coordination </a:t>
            </a:r>
          </a:p>
          <a:p>
            <a:pPr lvl="1"/>
            <a:r>
              <a:rPr lang="en-US" dirty="0"/>
              <a:t>Lowering price to a new customer is essentially “taxed” because the lower price differential must be rebated to earlier customers, which reduces the profitability of the “temptation” box </a:t>
            </a:r>
          </a:p>
          <a:p>
            <a:pPr lvl="1"/>
            <a:r>
              <a:rPr lang="en-US" dirty="0"/>
              <a:t>If price reductions must be across-the-board, then rival will find out more quickly</a:t>
            </a:r>
          </a:p>
          <a:p>
            <a:pPr lvl="1"/>
            <a:r>
              <a:rPr lang="en-US" dirty="0"/>
              <a:t>Result: Incentive to discount cheat is reduced </a:t>
            </a:r>
          </a:p>
          <a:p>
            <a:r>
              <a:rPr lang="en-US" dirty="0"/>
              <a:t>Westinghouse followed with the same provisions</a:t>
            </a:r>
          </a:p>
          <a:p>
            <a:r>
              <a:rPr lang="en-US" dirty="0"/>
              <a:t>Legal Outcome: GE &amp; Westinghouse agreed to modification of consent decree to prohibit MFN</a:t>
            </a:r>
          </a:p>
          <a:p>
            <a:r>
              <a:rPr lang="en-US" dirty="0"/>
              <a:t>FTC’s </a:t>
            </a:r>
            <a:r>
              <a:rPr lang="en-US" i="1" dirty="0"/>
              <a:t>Ethyl </a:t>
            </a:r>
            <a:r>
              <a:rPr lang="en-US" dirty="0"/>
              <a:t>and DOJ’s </a:t>
            </a:r>
            <a:r>
              <a:rPr lang="en-US" i="1" dirty="0"/>
              <a:t>Delta Dental </a:t>
            </a:r>
            <a:r>
              <a:rPr lang="en-US" dirty="0"/>
              <a:t>cases also involved MFNs as a collusive facilitating device.  </a:t>
            </a:r>
            <a:r>
              <a:rPr lang="en-US" i="1" dirty="0"/>
              <a:t>(We will discuss MFNs in detail in Topic 26)</a:t>
            </a:r>
            <a:r>
              <a:rPr lang="en-US" dirty="0"/>
              <a:t> </a:t>
            </a:r>
          </a:p>
          <a:p>
            <a:pPr lvl="2"/>
            <a:endParaRPr lang="en-US" dirty="0"/>
          </a:p>
        </p:txBody>
      </p:sp>
      <p:sp>
        <p:nvSpPr>
          <p:cNvPr id="4" name="Slide Number Placeholder 3">
            <a:extLst>
              <a:ext uri="{FF2B5EF4-FFF2-40B4-BE49-F238E27FC236}">
                <a16:creationId xmlns:a16="http://schemas.microsoft.com/office/drawing/2014/main" id="{ECD270E7-B207-47CD-87E1-DC6B1687C50A}"/>
              </a:ext>
            </a:extLst>
          </p:cNvPr>
          <p:cNvSpPr>
            <a:spLocks noGrp="1"/>
          </p:cNvSpPr>
          <p:nvPr>
            <p:ph type="sldNum" sz="quarter" idx="12"/>
          </p:nvPr>
        </p:nvSpPr>
        <p:spPr/>
        <p:txBody>
          <a:bodyPr/>
          <a:lstStyle/>
          <a:p>
            <a:fld id="{D1A46641-C912-4986-A142-F89CF75FFF31}" type="slidenum">
              <a:rPr lang="en-US" smtClean="0"/>
              <a:t>16</a:t>
            </a:fld>
            <a:endParaRPr lang="en-US"/>
          </a:p>
        </p:txBody>
      </p:sp>
    </p:spTree>
    <p:extLst>
      <p:ext uri="{BB962C8B-B14F-4D97-AF65-F5344CB8AC3E}">
        <p14:creationId xmlns:p14="http://schemas.microsoft.com/office/powerpoint/2010/main" val="3499843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193478" y="243847"/>
            <a:ext cx="1093509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Facilitating Practices </a:t>
            </a:r>
            <a:r>
              <a:rPr lang="en-US" altLang="en-US" sz="32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(Conduct) </a:t>
            </a: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Function Similarly</a:t>
            </a:r>
            <a:endParaRPr lang="en-US" altLang="en-US" sz="1050"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301658" y="1021461"/>
            <a:ext cx="115915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2400" i="1"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Facilitating Practices also </a:t>
            </a: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can reduce/undo temptation to cheat in the same 3 basic ways</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time spent in temptation by speeding “detection” and “ response (“punishment”</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profits earned during period in temptation box</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Allow less time in sucker box if rival gives in to temptation</a:t>
            </a:r>
            <a:b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lnSpc>
                <a:spcPct val="90000"/>
              </a:lnSpc>
              <a:buSzPts val="3200"/>
            </a:pPr>
            <a:r>
              <a:rPr lang="en-US" altLang="en-US" sz="28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Practices might be adopted by agreement, tacit coordination or unilateral </a:t>
            </a:r>
            <a:endParaRPr lang="en-US" altLang="en-US" sz="2800" b="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293499" y="3564819"/>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4213225" y="5062538"/>
            <a:ext cx="28956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6100451" y="4059966"/>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nvGrpSpPr>
          <p:cNvPr id="2" name="Group 1">
            <a:extLst>
              <a:ext uri="{FF2B5EF4-FFF2-40B4-BE49-F238E27FC236}">
                <a16:creationId xmlns:a16="http://schemas.microsoft.com/office/drawing/2014/main" id="{587EC716-C5CA-4265-9980-BA395D882C2A}"/>
              </a:ext>
            </a:extLst>
          </p:cNvPr>
          <p:cNvGrpSpPr/>
          <p:nvPr/>
        </p:nvGrpSpPr>
        <p:grpSpPr>
          <a:xfrm>
            <a:off x="2369580" y="3265551"/>
            <a:ext cx="5960721" cy="2837657"/>
            <a:chOff x="2657475" y="2092325"/>
            <a:chExt cx="5960721" cy="2837657"/>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4072280" y="3013870"/>
              <a:ext cx="4545916" cy="1916112"/>
              <a:chOff x="-4762" y="-4762"/>
              <a:chExt cx="5838825" cy="3756025"/>
            </a:xfrm>
          </p:grpSpPr>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133732" y="2092325"/>
              <a:ext cx="280718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992880" y="3328988"/>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668192" y="2590801"/>
              <a:ext cx="151309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4065905" y="4195763"/>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6212151" y="4979427"/>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65988" y="5453243"/>
            <a:ext cx="11827233"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SzPts val="3200"/>
              <a:buFont typeface="Times New Roman" panose="02020603050405020304" pitchFamily="18" charset="0"/>
              <a:buNone/>
            </a:pPr>
            <a:endParaRPr lang="en-US" altLang="en-US" sz="1200"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4013194" y="4352773"/>
            <a:ext cx="2136037"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cxnSp>
        <p:nvCxnSpPr>
          <p:cNvPr id="4" name="Straight Connector 3">
            <a:extLst>
              <a:ext uri="{FF2B5EF4-FFF2-40B4-BE49-F238E27FC236}">
                <a16:creationId xmlns:a16="http://schemas.microsoft.com/office/drawing/2014/main" id="{177C498E-1B3A-4A24-AAD3-2D09CE740D89}"/>
              </a:ext>
            </a:extLst>
          </p:cNvPr>
          <p:cNvCxnSpPr/>
          <p:nvPr/>
        </p:nvCxnSpPr>
        <p:spPr>
          <a:xfrm flipV="1">
            <a:off x="4435660" y="5125666"/>
            <a:ext cx="658627" cy="6245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2C05AB7-4D00-4B2A-BE5D-6A1DC5633873}"/>
              </a:ext>
            </a:extLst>
          </p:cNvPr>
          <p:cNvCxnSpPr>
            <a:cxnSpLocks/>
          </p:cNvCxnSpPr>
          <p:nvPr/>
        </p:nvCxnSpPr>
        <p:spPr>
          <a:xfrm>
            <a:off x="4322476" y="5073745"/>
            <a:ext cx="816632" cy="6998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BD992ED-42EA-4DF6-BE29-81350B355D99}"/>
              </a:ext>
            </a:extLst>
          </p:cNvPr>
          <p:cNvSpPr txBox="1"/>
          <p:nvPr/>
        </p:nvSpPr>
        <p:spPr>
          <a:xfrm>
            <a:off x="4359685" y="5814378"/>
            <a:ext cx="1149488" cy="584775"/>
          </a:xfrm>
          <a:prstGeom prst="rect">
            <a:avLst/>
          </a:prstGeom>
          <a:noFill/>
        </p:spPr>
        <p:txBody>
          <a:bodyPr wrap="square" rtlCol="0">
            <a:spAutoFit/>
          </a:bodyPr>
          <a:lstStyle/>
          <a:p>
            <a:r>
              <a:rPr lang="en-US" sz="3200" b="1" dirty="0">
                <a:solidFill>
                  <a:srgbClr val="002060"/>
                </a:solidFill>
              </a:rPr>
              <a:t>$90</a:t>
            </a:r>
            <a:endParaRPr lang="en-US" b="1" dirty="0">
              <a:solidFill>
                <a:srgbClr val="002060"/>
              </a:solidFill>
            </a:endParaRPr>
          </a:p>
        </p:txBody>
      </p:sp>
      <p:cxnSp>
        <p:nvCxnSpPr>
          <p:cNvPr id="41" name="Straight Connector 40">
            <a:extLst>
              <a:ext uri="{FF2B5EF4-FFF2-40B4-BE49-F238E27FC236}">
                <a16:creationId xmlns:a16="http://schemas.microsoft.com/office/drawing/2014/main" id="{43C3A7B7-B8FE-4539-AC8E-4E541FB47B2B}"/>
              </a:ext>
            </a:extLst>
          </p:cNvPr>
          <p:cNvCxnSpPr/>
          <p:nvPr/>
        </p:nvCxnSpPr>
        <p:spPr>
          <a:xfrm flipV="1">
            <a:off x="7477896" y="4059807"/>
            <a:ext cx="658627" cy="6245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83A41EB-7604-4AD2-8EA8-A9CA291BEC22}"/>
              </a:ext>
            </a:extLst>
          </p:cNvPr>
          <p:cNvCxnSpPr>
            <a:cxnSpLocks/>
          </p:cNvCxnSpPr>
          <p:nvPr/>
        </p:nvCxnSpPr>
        <p:spPr>
          <a:xfrm>
            <a:off x="7412721" y="3969003"/>
            <a:ext cx="816632" cy="6998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EEA6101-5AED-4E04-B966-A5681569BEBD}"/>
              </a:ext>
            </a:extLst>
          </p:cNvPr>
          <p:cNvSpPr txBox="1"/>
          <p:nvPr/>
        </p:nvSpPr>
        <p:spPr>
          <a:xfrm>
            <a:off x="8292273" y="4048445"/>
            <a:ext cx="1149488" cy="584775"/>
          </a:xfrm>
          <a:prstGeom prst="rect">
            <a:avLst/>
          </a:prstGeom>
          <a:noFill/>
        </p:spPr>
        <p:txBody>
          <a:bodyPr wrap="square" rtlCol="0">
            <a:spAutoFit/>
          </a:bodyPr>
          <a:lstStyle/>
          <a:p>
            <a:r>
              <a:rPr lang="en-US" sz="3200" b="1" dirty="0">
                <a:solidFill>
                  <a:schemeClr val="accent2">
                    <a:lumMod val="50000"/>
                  </a:schemeClr>
                </a:solidFill>
              </a:rPr>
              <a:t>$90</a:t>
            </a:r>
            <a:endParaRPr lang="en-US" b="1" dirty="0">
              <a:solidFill>
                <a:schemeClr val="accent2">
                  <a:lumMod val="50000"/>
                </a:schemeClr>
              </a:solidFill>
            </a:endParaRPr>
          </a:p>
        </p:txBody>
      </p:sp>
      <p:sp>
        <p:nvSpPr>
          <p:cNvPr id="3" name="Slide Number Placeholder 2">
            <a:extLst>
              <a:ext uri="{FF2B5EF4-FFF2-40B4-BE49-F238E27FC236}">
                <a16:creationId xmlns:a16="http://schemas.microsoft.com/office/drawing/2014/main" id="{569BBEC3-E2A3-4F23-BBCB-4AC2BB7BB9AE}"/>
              </a:ext>
            </a:extLst>
          </p:cNvPr>
          <p:cNvSpPr>
            <a:spLocks noGrp="1"/>
          </p:cNvSpPr>
          <p:nvPr>
            <p:ph type="sldNum" sz="quarter" idx="12"/>
          </p:nvPr>
        </p:nvSpPr>
        <p:spPr/>
        <p:txBody>
          <a:bodyPr/>
          <a:lstStyle/>
          <a:p>
            <a:fld id="{D1A46641-C912-4986-A142-F89CF75FFF31}" type="slidenum">
              <a:rPr lang="en-US" smtClean="0"/>
              <a:t>17</a:t>
            </a:fld>
            <a:endParaRPr lang="en-US"/>
          </a:p>
        </p:txBody>
      </p:sp>
    </p:spTree>
    <p:extLst>
      <p:ext uri="{BB962C8B-B14F-4D97-AF65-F5344CB8AC3E}">
        <p14:creationId xmlns:p14="http://schemas.microsoft.com/office/powerpoint/2010/main" val="376621521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C877-B10C-4FB9-B150-CAB03BB2E48E}"/>
              </a:ext>
            </a:extLst>
          </p:cNvPr>
          <p:cNvSpPr>
            <a:spLocks noGrp="1"/>
          </p:cNvSpPr>
          <p:nvPr>
            <p:ph type="title"/>
          </p:nvPr>
        </p:nvSpPr>
        <p:spPr/>
        <p:txBody>
          <a:bodyPr>
            <a:normAutofit/>
          </a:bodyPr>
          <a:lstStyle/>
          <a:p>
            <a:r>
              <a:rPr lang="en-US" sz="3200" dirty="0"/>
              <a:t>Looking Ahead: Further Analysis of MFNs</a:t>
            </a:r>
          </a:p>
        </p:txBody>
      </p:sp>
      <p:sp>
        <p:nvSpPr>
          <p:cNvPr id="3" name="Content Placeholder 2">
            <a:extLst>
              <a:ext uri="{FF2B5EF4-FFF2-40B4-BE49-F238E27FC236}">
                <a16:creationId xmlns:a16="http://schemas.microsoft.com/office/drawing/2014/main" id="{A94928D2-B813-4C05-8475-AF32EC0C3279}"/>
              </a:ext>
            </a:extLst>
          </p:cNvPr>
          <p:cNvSpPr>
            <a:spLocks noGrp="1"/>
          </p:cNvSpPr>
          <p:nvPr>
            <p:ph idx="1"/>
          </p:nvPr>
        </p:nvSpPr>
        <p:spPr/>
        <p:txBody>
          <a:bodyPr>
            <a:normAutofit/>
          </a:bodyPr>
          <a:lstStyle/>
          <a:p>
            <a:r>
              <a:rPr lang="en-US" sz="2400" dirty="0"/>
              <a:t>“Most favored nation” (MFN) contractual provisions can facilitate collusion</a:t>
            </a:r>
          </a:p>
          <a:p>
            <a:r>
              <a:rPr lang="en-US" sz="2400" dirty="0"/>
              <a:t>MFNs also can be exclusionary by raising barriers to entry by low cost or innovative firms </a:t>
            </a:r>
          </a:p>
          <a:p>
            <a:r>
              <a:rPr lang="en-US" sz="2400" dirty="0"/>
              <a:t>Apple eBooks case involved a “retail MFN” We will study retail and other MFNs in more detail in Topic 26 (including their role in </a:t>
            </a:r>
            <a:r>
              <a:rPr lang="en-US" sz="2400" i="1" dirty="0"/>
              <a:t>American Express</a:t>
            </a:r>
            <a:r>
              <a:rPr lang="en-US" sz="2400" dirty="0"/>
              <a:t>).</a:t>
            </a:r>
          </a:p>
          <a:p>
            <a:endParaRPr lang="en-US" sz="2400" dirty="0"/>
          </a:p>
        </p:txBody>
      </p:sp>
      <p:sp>
        <p:nvSpPr>
          <p:cNvPr id="4" name="Slide Number Placeholder 3">
            <a:extLst>
              <a:ext uri="{FF2B5EF4-FFF2-40B4-BE49-F238E27FC236}">
                <a16:creationId xmlns:a16="http://schemas.microsoft.com/office/drawing/2014/main" id="{84705782-9B45-47A9-81A2-123600EED42D}"/>
              </a:ext>
            </a:extLst>
          </p:cNvPr>
          <p:cNvSpPr>
            <a:spLocks noGrp="1"/>
          </p:cNvSpPr>
          <p:nvPr>
            <p:ph type="sldNum" sz="quarter" idx="12"/>
          </p:nvPr>
        </p:nvSpPr>
        <p:spPr/>
        <p:txBody>
          <a:bodyPr/>
          <a:lstStyle/>
          <a:p>
            <a:fld id="{D1A46641-C912-4986-A142-F89CF75FFF31}" type="slidenum">
              <a:rPr lang="en-US" smtClean="0"/>
              <a:t>18</a:t>
            </a:fld>
            <a:endParaRPr lang="en-US"/>
          </a:p>
        </p:txBody>
      </p:sp>
    </p:spTree>
    <p:extLst>
      <p:ext uri="{BB962C8B-B14F-4D97-AF65-F5344CB8AC3E}">
        <p14:creationId xmlns:p14="http://schemas.microsoft.com/office/powerpoint/2010/main" val="2504770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CA7D7-D91E-4E84-A860-6B459FDF49C4}"/>
              </a:ext>
            </a:extLst>
          </p:cNvPr>
          <p:cNvSpPr>
            <a:spLocks noGrp="1"/>
          </p:cNvSpPr>
          <p:nvPr>
            <p:ph type="title"/>
          </p:nvPr>
        </p:nvSpPr>
        <p:spPr/>
        <p:txBody>
          <a:bodyPr>
            <a:normAutofit fontScale="90000"/>
          </a:bodyPr>
          <a:lstStyle/>
          <a:p>
            <a:r>
              <a:rPr lang="en-US" sz="3200" i="1" dirty="0"/>
              <a:t>Safeway </a:t>
            </a:r>
            <a:r>
              <a:rPr lang="en-US" sz="3200" dirty="0"/>
              <a:t>(9</a:t>
            </a:r>
            <a:r>
              <a:rPr lang="en-US" sz="3200" baseline="30000" dirty="0"/>
              <a:t>th</a:t>
            </a:r>
            <a:r>
              <a:rPr lang="en-US" sz="3200" dirty="0"/>
              <a:t> Cir, 2011) </a:t>
            </a:r>
            <a:r>
              <a:rPr lang="en-US" sz="2200" dirty="0">
                <a:solidFill>
                  <a:srgbClr val="00B0F0"/>
                </a:solidFill>
              </a:rPr>
              <a:t>(pp.266-272) </a:t>
            </a:r>
            <a:br>
              <a:rPr lang="en-US" sz="2200" dirty="0">
                <a:solidFill>
                  <a:srgbClr val="00B0F0"/>
                </a:solidFill>
              </a:rPr>
            </a:br>
            <a:r>
              <a:rPr lang="en-US" sz="3200" i="1" dirty="0">
                <a:solidFill>
                  <a:srgbClr val="C00000"/>
                </a:solidFill>
              </a:rPr>
              <a:t>Characterization as a Facilitating Practice, Rather than Price Fixing </a:t>
            </a:r>
            <a:endParaRPr lang="en-US" sz="3200" i="1" dirty="0"/>
          </a:p>
        </p:txBody>
      </p:sp>
      <p:sp>
        <p:nvSpPr>
          <p:cNvPr id="3" name="Content Placeholder 2">
            <a:extLst>
              <a:ext uri="{FF2B5EF4-FFF2-40B4-BE49-F238E27FC236}">
                <a16:creationId xmlns:a16="http://schemas.microsoft.com/office/drawing/2014/main" id="{7C3356EE-0FA5-499F-9E01-714CB6F18402}"/>
              </a:ext>
            </a:extLst>
          </p:cNvPr>
          <p:cNvSpPr>
            <a:spLocks noGrp="1"/>
          </p:cNvSpPr>
          <p:nvPr>
            <p:ph idx="1"/>
          </p:nvPr>
        </p:nvSpPr>
        <p:spPr>
          <a:xfrm>
            <a:off x="649345" y="1696413"/>
            <a:ext cx="6593935" cy="5002338"/>
          </a:xfrm>
        </p:spPr>
        <p:txBody>
          <a:bodyPr>
            <a:noAutofit/>
          </a:bodyPr>
          <a:lstStyle/>
          <a:p>
            <a:r>
              <a:rPr lang="en-US" dirty="0"/>
              <a:t>Conduct and Likely Effect</a:t>
            </a:r>
          </a:p>
          <a:p>
            <a:pPr lvl="1"/>
            <a:r>
              <a:rPr lang="en-US" dirty="0"/>
              <a:t>Anticipating a strike by grocery workers targeting a single chain (as a union negotiating tactic), several grocery chains agreed to share their excess profits with the chain that was suffering the strike, as a counterstrategy to reduce the union bargaining power</a:t>
            </a:r>
          </a:p>
          <a:p>
            <a:pPr lvl="1"/>
            <a:r>
              <a:rPr lang="en-US" dirty="0"/>
              <a:t>The profit- sharing provision would reduce the incentives of the non-struck chains to compete </a:t>
            </a:r>
          </a:p>
          <a:p>
            <a:pPr lvl="1"/>
            <a:r>
              <a:rPr lang="en-US" dirty="0">
                <a:solidFill>
                  <a:srgbClr val="C00000"/>
                </a:solidFill>
              </a:rPr>
              <a:t>Thus, the agreement would </a:t>
            </a:r>
            <a:r>
              <a:rPr lang="en-US" i="1" dirty="0">
                <a:solidFill>
                  <a:srgbClr val="C00000"/>
                </a:solidFill>
              </a:rPr>
              <a:t>facilitate consciously parallel price increases and higher prices</a:t>
            </a:r>
          </a:p>
        </p:txBody>
      </p:sp>
      <p:sp>
        <p:nvSpPr>
          <p:cNvPr id="5" name="TextBox 4">
            <a:extLst>
              <a:ext uri="{FF2B5EF4-FFF2-40B4-BE49-F238E27FC236}">
                <a16:creationId xmlns:a16="http://schemas.microsoft.com/office/drawing/2014/main" id="{C32F6109-3061-423F-AE89-07E8ABB5CD3D}"/>
              </a:ext>
            </a:extLst>
          </p:cNvPr>
          <p:cNvSpPr txBox="1"/>
          <p:nvPr/>
        </p:nvSpPr>
        <p:spPr>
          <a:xfrm>
            <a:off x="7595184" y="3537483"/>
            <a:ext cx="3406711" cy="1200329"/>
          </a:xfrm>
          <a:prstGeom prst="rect">
            <a:avLst/>
          </a:prstGeom>
          <a:noFill/>
          <a:ln w="38100">
            <a:solidFill>
              <a:srgbClr val="0070C0"/>
            </a:solidFill>
          </a:ln>
        </p:spPr>
        <p:txBody>
          <a:bodyPr wrap="square" rtlCol="0">
            <a:spAutoFit/>
          </a:bodyPr>
          <a:lstStyle/>
          <a:p>
            <a:r>
              <a:rPr lang="en-US" b="1" u="sng" dirty="0">
                <a:solidFill>
                  <a:schemeClr val="accent1"/>
                </a:solidFill>
              </a:rPr>
              <a:t>Price would rise </a:t>
            </a:r>
            <a:r>
              <a:rPr lang="en-US" b="1" dirty="0">
                <a:solidFill>
                  <a:schemeClr val="accent1"/>
                </a:solidFill>
              </a:rPr>
              <a:t>(even without further communication or an explicit collusive price fixing agreement)</a:t>
            </a:r>
          </a:p>
        </p:txBody>
      </p:sp>
      <p:sp>
        <p:nvSpPr>
          <p:cNvPr id="4" name="Slide Number Placeholder 3">
            <a:extLst>
              <a:ext uri="{FF2B5EF4-FFF2-40B4-BE49-F238E27FC236}">
                <a16:creationId xmlns:a16="http://schemas.microsoft.com/office/drawing/2014/main" id="{F99F6E31-DF51-4C6B-B7B8-B83D72053A59}"/>
              </a:ext>
            </a:extLst>
          </p:cNvPr>
          <p:cNvSpPr>
            <a:spLocks noGrp="1"/>
          </p:cNvSpPr>
          <p:nvPr>
            <p:ph type="sldNum" sz="quarter" idx="12"/>
          </p:nvPr>
        </p:nvSpPr>
        <p:spPr/>
        <p:txBody>
          <a:bodyPr/>
          <a:lstStyle/>
          <a:p>
            <a:fld id="{D1A46641-C912-4986-A142-F89CF75FFF31}" type="slidenum">
              <a:rPr lang="en-US" smtClean="0"/>
              <a:t>19</a:t>
            </a:fld>
            <a:endParaRPr lang="en-US"/>
          </a:p>
        </p:txBody>
      </p:sp>
    </p:spTree>
    <p:extLst>
      <p:ext uri="{BB962C8B-B14F-4D97-AF65-F5344CB8AC3E}">
        <p14:creationId xmlns:p14="http://schemas.microsoft.com/office/powerpoint/2010/main" val="730570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4D258-E096-4A11-88F8-7068662C2A00}"/>
              </a:ext>
            </a:extLst>
          </p:cNvPr>
          <p:cNvSpPr>
            <a:spLocks noGrp="1"/>
          </p:cNvSpPr>
          <p:nvPr>
            <p:ph type="title"/>
          </p:nvPr>
        </p:nvSpPr>
        <p:spPr/>
        <p:txBody>
          <a:bodyPr>
            <a:normAutofit/>
          </a:bodyPr>
          <a:lstStyle/>
          <a:p>
            <a:r>
              <a:rPr lang="en-US" sz="3200" dirty="0"/>
              <a:t>Coordination More Likely to Succeed For Certain </a:t>
            </a:r>
            <a:br>
              <a:rPr lang="en-US" sz="3200" dirty="0"/>
            </a:br>
            <a:r>
              <a:rPr lang="en-US" sz="3200" dirty="0"/>
              <a:t>Market Conditions (“Structural” Plus Factors)</a:t>
            </a:r>
          </a:p>
        </p:txBody>
      </p:sp>
      <p:sp>
        <p:nvSpPr>
          <p:cNvPr id="3" name="Content Placeholder 2">
            <a:extLst>
              <a:ext uri="{FF2B5EF4-FFF2-40B4-BE49-F238E27FC236}">
                <a16:creationId xmlns:a16="http://schemas.microsoft.com/office/drawing/2014/main" id="{5ADC8299-5CC8-4CCF-B160-9530F7DB46C0}"/>
              </a:ext>
            </a:extLst>
          </p:cNvPr>
          <p:cNvSpPr>
            <a:spLocks noGrp="1"/>
          </p:cNvSpPr>
          <p:nvPr>
            <p:ph idx="1"/>
          </p:nvPr>
        </p:nvSpPr>
        <p:spPr>
          <a:xfrm>
            <a:off x="838200" y="1825625"/>
            <a:ext cx="10515600" cy="4667250"/>
          </a:xfrm>
        </p:spPr>
        <p:txBody>
          <a:bodyPr>
            <a:normAutofit fontScale="70000" lnSpcReduction="20000"/>
          </a:bodyPr>
          <a:lstStyle/>
          <a:p>
            <a:r>
              <a:rPr lang="en-US" dirty="0"/>
              <a:t>Standard oligopoly checklist</a:t>
            </a:r>
          </a:p>
          <a:p>
            <a:pPr lvl="1"/>
            <a:r>
              <a:rPr lang="en-US" dirty="0"/>
              <a:t>Few firms</a:t>
            </a:r>
          </a:p>
          <a:p>
            <a:pPr lvl="1"/>
            <a:r>
              <a:rPr lang="en-US" dirty="0"/>
              <a:t>Product homogeneity</a:t>
            </a:r>
          </a:p>
          <a:p>
            <a:pPr lvl="1"/>
            <a:r>
              <a:rPr lang="en-US" dirty="0"/>
              <a:t>Simple products</a:t>
            </a:r>
          </a:p>
          <a:p>
            <a:pPr lvl="1"/>
            <a:r>
              <a:rPr lang="en-US" dirty="0"/>
              <a:t>Transparent prices </a:t>
            </a:r>
          </a:p>
          <a:p>
            <a:pPr lvl="1"/>
            <a:r>
              <a:rPr lang="en-US" dirty="0"/>
              <a:t>Open (public) transactions</a:t>
            </a:r>
          </a:p>
          <a:p>
            <a:pPr lvl="1"/>
            <a:r>
              <a:rPr lang="en-US" dirty="0"/>
              <a:t>Small transactions </a:t>
            </a:r>
          </a:p>
          <a:p>
            <a:pPr lvl="1"/>
            <a:r>
              <a:rPr lang="en-US" dirty="0"/>
              <a:t>Small buyers</a:t>
            </a:r>
          </a:p>
          <a:p>
            <a:pPr lvl="1"/>
            <a:r>
              <a:rPr lang="en-US" dirty="0"/>
              <a:t>Inelastic market demand</a:t>
            </a:r>
          </a:p>
          <a:p>
            <a:pPr lvl="1"/>
            <a:r>
              <a:rPr lang="en-US" dirty="0"/>
              <a:t>Barriers to entry</a:t>
            </a:r>
          </a:p>
          <a:p>
            <a:pPr lvl="1"/>
            <a:r>
              <a:rPr lang="en-US" dirty="0"/>
              <a:t>Stable demand</a:t>
            </a:r>
          </a:p>
          <a:p>
            <a:r>
              <a:rPr lang="en-US" dirty="0"/>
              <a:t>Commentary</a:t>
            </a:r>
          </a:p>
          <a:p>
            <a:pPr lvl="1"/>
            <a:r>
              <a:rPr lang="en-US" dirty="0"/>
              <a:t>Excess capacity is a mixed bag – greater incentive to cheat; greater ability to punish (recall ADM threat in Lysine)</a:t>
            </a:r>
          </a:p>
          <a:p>
            <a:pPr lvl="1"/>
            <a:r>
              <a:rPr lang="en-US" dirty="0"/>
              <a:t>Previous history of attempted collusion suggests incentives to try again </a:t>
            </a:r>
          </a:p>
          <a:p>
            <a:pPr lvl="1"/>
            <a:r>
              <a:rPr lang="en-US" dirty="0"/>
              <a:t>If multiple market interaction, punishment can occur in a separate market</a:t>
            </a:r>
          </a:p>
          <a:p>
            <a:pPr lvl="1"/>
            <a:r>
              <a:rPr lang="en-US" dirty="0"/>
              <a:t>Numerous cartels have succeeded over long periods even with a large number of firms (e.g., vitamins)</a:t>
            </a:r>
            <a:br>
              <a:rPr lang="en-US" dirty="0"/>
            </a:br>
            <a:endParaRPr lang="en-US" dirty="0"/>
          </a:p>
          <a:p>
            <a:endParaRPr lang="en-US" dirty="0"/>
          </a:p>
        </p:txBody>
      </p:sp>
      <p:sp>
        <p:nvSpPr>
          <p:cNvPr id="4" name="Slide Number Placeholder 3">
            <a:extLst>
              <a:ext uri="{FF2B5EF4-FFF2-40B4-BE49-F238E27FC236}">
                <a16:creationId xmlns:a16="http://schemas.microsoft.com/office/drawing/2014/main" id="{34511567-0622-46D3-8254-FC659C0F595E}"/>
              </a:ext>
            </a:extLst>
          </p:cNvPr>
          <p:cNvSpPr>
            <a:spLocks noGrp="1"/>
          </p:cNvSpPr>
          <p:nvPr>
            <p:ph type="sldNum" sz="quarter" idx="12"/>
          </p:nvPr>
        </p:nvSpPr>
        <p:spPr/>
        <p:txBody>
          <a:bodyPr/>
          <a:lstStyle/>
          <a:p>
            <a:fld id="{D1A46641-C912-4986-A142-F89CF75FFF31}" type="slidenum">
              <a:rPr lang="en-US" smtClean="0"/>
              <a:t>2</a:t>
            </a:fld>
            <a:endParaRPr lang="en-US"/>
          </a:p>
        </p:txBody>
      </p:sp>
    </p:spTree>
    <p:extLst>
      <p:ext uri="{BB962C8B-B14F-4D97-AF65-F5344CB8AC3E}">
        <p14:creationId xmlns:p14="http://schemas.microsoft.com/office/powerpoint/2010/main" val="1034097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74DD3-6E92-4078-BC4A-F8BF009D3D5D}"/>
              </a:ext>
            </a:extLst>
          </p:cNvPr>
          <p:cNvSpPr>
            <a:spLocks noGrp="1"/>
          </p:cNvSpPr>
          <p:nvPr>
            <p:ph type="title"/>
          </p:nvPr>
        </p:nvSpPr>
        <p:spPr>
          <a:xfrm>
            <a:off x="187456" y="75185"/>
            <a:ext cx="11061569" cy="1325563"/>
          </a:xfrm>
        </p:spPr>
        <p:txBody>
          <a:bodyPr>
            <a:normAutofit/>
          </a:bodyPr>
          <a:lstStyle/>
          <a:p>
            <a:r>
              <a:rPr lang="en-US" sz="3200" dirty="0"/>
              <a:t>Invitation to Collude: American Airlines (1984) </a:t>
            </a:r>
            <a:r>
              <a:rPr lang="en-US" sz="2000" i="1" dirty="0">
                <a:solidFill>
                  <a:srgbClr val="00B0F0"/>
                </a:solidFill>
              </a:rPr>
              <a:t>(p.419)</a:t>
            </a:r>
            <a:br>
              <a:rPr lang="en-US" sz="3200" dirty="0"/>
            </a:br>
            <a:r>
              <a:rPr lang="en-US" sz="3200" i="1" dirty="0">
                <a:solidFill>
                  <a:srgbClr val="C00000"/>
                </a:solidFill>
              </a:rPr>
              <a:t>Unilateral Conduct – No Agreement</a:t>
            </a:r>
            <a:endParaRPr lang="en-US" sz="3200" i="1" dirty="0"/>
          </a:p>
        </p:txBody>
      </p:sp>
      <p:sp>
        <p:nvSpPr>
          <p:cNvPr id="3" name="Content Placeholder 2">
            <a:extLst>
              <a:ext uri="{FF2B5EF4-FFF2-40B4-BE49-F238E27FC236}">
                <a16:creationId xmlns:a16="http://schemas.microsoft.com/office/drawing/2014/main" id="{407866BC-9B16-4233-9708-94B33E1CE8B4}"/>
              </a:ext>
            </a:extLst>
          </p:cNvPr>
          <p:cNvSpPr>
            <a:spLocks noGrp="1"/>
          </p:cNvSpPr>
          <p:nvPr>
            <p:ph idx="1"/>
          </p:nvPr>
        </p:nvSpPr>
        <p:spPr>
          <a:xfrm>
            <a:off x="533400" y="1329931"/>
            <a:ext cx="5419725" cy="5391151"/>
          </a:xfrm>
        </p:spPr>
        <p:txBody>
          <a:bodyPr>
            <a:normAutofit/>
          </a:bodyPr>
          <a:lstStyle/>
          <a:p>
            <a:pPr>
              <a:lnSpc>
                <a:spcPct val="110000"/>
              </a:lnSpc>
            </a:pPr>
            <a:r>
              <a:rPr lang="en-US" sz="1800" dirty="0"/>
              <a:t>The real-world phone call, audio taped by </a:t>
            </a:r>
            <a:r>
              <a:rPr lang="en-US" sz="1800" dirty="0" err="1"/>
              <a:t>Braniff</a:t>
            </a:r>
            <a:r>
              <a:rPr lang="en-US" sz="1800" dirty="0"/>
              <a:t> </a:t>
            </a:r>
            <a:r>
              <a:rPr lang="en-US" sz="1800" i="1" dirty="0">
                <a:solidFill>
                  <a:schemeClr val="accent1"/>
                </a:solidFill>
              </a:rPr>
              <a:t>(p.420)</a:t>
            </a:r>
          </a:p>
          <a:p>
            <a:pPr lvl="1">
              <a:lnSpc>
                <a:spcPct val="110000"/>
              </a:lnSpc>
            </a:pPr>
            <a:r>
              <a:rPr lang="en-US" sz="1600" i="1" dirty="0"/>
              <a:t>AA CEO</a:t>
            </a:r>
            <a:r>
              <a:rPr lang="en-US" sz="1600" dirty="0"/>
              <a:t>: “Raise your goddam fares 20%. I’ll raise mine the next morning”</a:t>
            </a:r>
          </a:p>
          <a:p>
            <a:pPr lvl="1">
              <a:lnSpc>
                <a:spcPct val="110000"/>
              </a:lnSpc>
            </a:pPr>
            <a:r>
              <a:rPr lang="en-US" sz="1600" i="1" dirty="0" err="1"/>
              <a:t>Braniff</a:t>
            </a:r>
            <a:r>
              <a:rPr lang="en-US" sz="1600" i="1" dirty="0"/>
              <a:t> CEO</a:t>
            </a:r>
            <a:r>
              <a:rPr lang="en-US" sz="1600" dirty="0"/>
              <a:t>: “We can’t talk about pricing”</a:t>
            </a:r>
          </a:p>
          <a:p>
            <a:pPr lvl="1">
              <a:lnSpc>
                <a:spcPct val="110000"/>
              </a:lnSpc>
            </a:pPr>
            <a:r>
              <a:rPr lang="en-US" sz="1600" i="1" dirty="0"/>
              <a:t>AA CEO</a:t>
            </a:r>
            <a:r>
              <a:rPr lang="en-US" sz="1600" dirty="0"/>
              <a:t>: “We can talk about whatever goddam thing we want”</a:t>
            </a:r>
          </a:p>
          <a:p>
            <a:pPr>
              <a:lnSpc>
                <a:spcPct val="110000"/>
              </a:lnSpc>
            </a:pPr>
            <a:r>
              <a:rPr lang="en-US" sz="1800" dirty="0"/>
              <a:t>Imagined DOJ discussion</a:t>
            </a:r>
          </a:p>
          <a:p>
            <a:pPr lvl="1">
              <a:lnSpc>
                <a:spcPct val="110000"/>
              </a:lnSpc>
            </a:pPr>
            <a:r>
              <a:rPr lang="en-US" sz="1600" dirty="0"/>
              <a:t>“</a:t>
            </a:r>
            <a:r>
              <a:rPr lang="en-US" sz="1600" dirty="0">
                <a:solidFill>
                  <a:srgbClr val="C00000"/>
                </a:solidFill>
              </a:rPr>
              <a:t>No agreement </a:t>
            </a:r>
            <a:r>
              <a:rPr lang="en-US" sz="1600" dirty="0"/>
              <a:t>because </a:t>
            </a:r>
            <a:r>
              <a:rPr lang="en-US" sz="1600" dirty="0" err="1"/>
              <a:t>Braniff</a:t>
            </a:r>
            <a:r>
              <a:rPr lang="en-US" sz="1600" dirty="0"/>
              <a:t> never raised price”</a:t>
            </a:r>
          </a:p>
          <a:p>
            <a:pPr lvl="1">
              <a:lnSpc>
                <a:spcPct val="110000"/>
              </a:lnSpc>
            </a:pPr>
            <a:r>
              <a:rPr lang="en-US" sz="1600" dirty="0"/>
              <a:t>“Yes, </a:t>
            </a:r>
            <a:r>
              <a:rPr lang="en-US" sz="1600" b="1" dirty="0">
                <a:solidFill>
                  <a:srgbClr val="C00000"/>
                </a:solidFill>
              </a:rPr>
              <a:t>but </a:t>
            </a:r>
            <a:r>
              <a:rPr lang="en-US" sz="1600" b="1" i="1" dirty="0">
                <a:solidFill>
                  <a:srgbClr val="C00000"/>
                </a:solidFill>
              </a:rPr>
              <a:t>IF </a:t>
            </a:r>
            <a:r>
              <a:rPr lang="en-US" sz="1600" b="1" dirty="0" err="1">
                <a:solidFill>
                  <a:srgbClr val="C00000"/>
                </a:solidFill>
              </a:rPr>
              <a:t>Braniff</a:t>
            </a:r>
            <a:r>
              <a:rPr lang="en-US" sz="1600" b="1" dirty="0">
                <a:solidFill>
                  <a:srgbClr val="C00000"/>
                </a:solidFill>
              </a:rPr>
              <a:t> had accepted the invitation</a:t>
            </a:r>
            <a:r>
              <a:rPr lang="en-US" sz="1600" dirty="0"/>
              <a:t>, they would have achieved a </a:t>
            </a:r>
            <a:r>
              <a:rPr lang="en-US" sz="1600" b="1" dirty="0">
                <a:solidFill>
                  <a:srgbClr val="C00000"/>
                </a:solidFill>
              </a:rPr>
              <a:t>shared monopoly </a:t>
            </a:r>
            <a:r>
              <a:rPr lang="en-US" sz="1600" dirty="0"/>
              <a:t>because there were no other competitors at DFW airport and there were entry barriers”</a:t>
            </a:r>
          </a:p>
          <a:p>
            <a:pPr lvl="1">
              <a:lnSpc>
                <a:spcPct val="110000"/>
              </a:lnSpc>
            </a:pPr>
            <a:r>
              <a:rPr lang="en-US" sz="1600" dirty="0"/>
              <a:t>“So, this invitation satisfied the 2 prongs of </a:t>
            </a:r>
            <a:br>
              <a:rPr lang="en-US" sz="1600" dirty="0"/>
            </a:br>
            <a:r>
              <a:rPr lang="en-US" sz="1600" dirty="0">
                <a:solidFill>
                  <a:srgbClr val="C00000"/>
                </a:solidFill>
              </a:rPr>
              <a:t>“attempt to monopolize” under Section 2:</a:t>
            </a:r>
            <a:endParaRPr lang="en-US" sz="2000" dirty="0"/>
          </a:p>
          <a:p>
            <a:pPr marL="914400" lvl="2" indent="0">
              <a:lnSpc>
                <a:spcPct val="110000"/>
              </a:lnSpc>
              <a:buNone/>
            </a:pPr>
            <a:r>
              <a:rPr lang="en-US" sz="1600" dirty="0">
                <a:solidFill>
                  <a:srgbClr val="C00000"/>
                </a:solidFill>
              </a:rPr>
              <a:t>(i) conduct with specific intent to monopolize; </a:t>
            </a:r>
          </a:p>
          <a:p>
            <a:pPr marL="914400" lvl="2" indent="0">
              <a:lnSpc>
                <a:spcPct val="110000"/>
              </a:lnSpc>
              <a:buNone/>
            </a:pPr>
            <a:r>
              <a:rPr lang="en-US" sz="1600" dirty="0">
                <a:solidFill>
                  <a:srgbClr val="C00000"/>
                </a:solidFill>
              </a:rPr>
              <a:t>(ii) a dangerous probability of success.”</a:t>
            </a:r>
          </a:p>
          <a:p>
            <a:pPr>
              <a:lnSpc>
                <a:spcPct val="110000"/>
              </a:lnSpc>
            </a:pPr>
            <a:endParaRPr lang="en-US" sz="1800" dirty="0"/>
          </a:p>
        </p:txBody>
      </p:sp>
      <p:sp>
        <p:nvSpPr>
          <p:cNvPr id="4" name="TextBox 3">
            <a:extLst>
              <a:ext uri="{FF2B5EF4-FFF2-40B4-BE49-F238E27FC236}">
                <a16:creationId xmlns:a16="http://schemas.microsoft.com/office/drawing/2014/main" id="{12BE6713-499D-49DE-B028-7CB3E8F21E38}"/>
              </a:ext>
            </a:extLst>
          </p:cNvPr>
          <p:cNvSpPr txBox="1"/>
          <p:nvPr/>
        </p:nvSpPr>
        <p:spPr>
          <a:xfrm>
            <a:off x="7489540" y="2466206"/>
            <a:ext cx="4391025" cy="3859583"/>
          </a:xfrm>
          <a:prstGeom prst="rect">
            <a:avLst/>
          </a:prstGeom>
          <a:noFill/>
          <a:ln w="38100">
            <a:solidFill>
              <a:schemeClr val="accent1"/>
            </a:solidFill>
          </a:ln>
        </p:spPr>
        <p:txBody>
          <a:bodyPr wrap="square" rtlCol="0">
            <a:spAutoFit/>
          </a:bodyPr>
          <a:lstStyle/>
          <a:p>
            <a:pPr lvl="1">
              <a:lnSpc>
                <a:spcPct val="110000"/>
              </a:lnSpc>
              <a:spcBef>
                <a:spcPts val="600"/>
              </a:spcBef>
              <a:spcAft>
                <a:spcPts val="300"/>
              </a:spcAft>
            </a:pPr>
            <a:r>
              <a:rPr lang="en-US" sz="2400" b="1" dirty="0">
                <a:solidFill>
                  <a:srgbClr val="0070C0"/>
                </a:solidFill>
              </a:rPr>
              <a:t>         </a:t>
            </a:r>
            <a:r>
              <a:rPr lang="en-US" sz="2400" b="1" u="sng" dirty="0">
                <a:solidFill>
                  <a:srgbClr val="0070C0"/>
                </a:solidFill>
              </a:rPr>
              <a:t>5</a:t>
            </a:r>
            <a:r>
              <a:rPr lang="en-US" sz="2400" b="1" u="sng" baseline="30000" dirty="0">
                <a:solidFill>
                  <a:srgbClr val="0070C0"/>
                </a:solidFill>
              </a:rPr>
              <a:t>th</a:t>
            </a:r>
            <a:r>
              <a:rPr lang="en-US" sz="2400" b="1" u="sng" dirty="0">
                <a:solidFill>
                  <a:srgbClr val="0070C0"/>
                </a:solidFill>
              </a:rPr>
              <a:t> Cir </a:t>
            </a:r>
            <a:r>
              <a:rPr lang="en-US" b="1" i="1" u="sng" dirty="0">
                <a:solidFill>
                  <a:srgbClr val="00B0F0"/>
                </a:solidFill>
              </a:rPr>
              <a:t>(p.421)</a:t>
            </a:r>
            <a:br>
              <a:rPr lang="en-US" sz="2400" b="1" i="1" u="sng" dirty="0">
                <a:solidFill>
                  <a:srgbClr val="0070C0"/>
                </a:solidFill>
              </a:rPr>
            </a:br>
            <a:r>
              <a:rPr lang="en-US" sz="2000" b="1" dirty="0">
                <a:solidFill>
                  <a:srgbClr val="C00000"/>
                </a:solidFill>
              </a:rPr>
              <a:t>Motion to dismiss denied. </a:t>
            </a:r>
            <a:br>
              <a:rPr lang="en-US" sz="2000" b="1" dirty="0">
                <a:solidFill>
                  <a:srgbClr val="0070C0"/>
                </a:solidFill>
              </a:rPr>
            </a:br>
            <a:br>
              <a:rPr lang="en-US" sz="2000" b="1" dirty="0"/>
            </a:br>
            <a:r>
              <a:rPr lang="en-US" sz="2000" b="1" u="sng" dirty="0">
                <a:solidFill>
                  <a:srgbClr val="0070C0"/>
                </a:solidFill>
              </a:rPr>
              <a:t>AA’s conduct is both</a:t>
            </a:r>
            <a:r>
              <a:rPr lang="en-US" sz="2000" b="1" dirty="0">
                <a:solidFill>
                  <a:srgbClr val="0070C0"/>
                </a:solidFill>
              </a:rPr>
              <a:t>– </a:t>
            </a:r>
            <a:br>
              <a:rPr lang="en-US" sz="2000" b="1" dirty="0">
                <a:solidFill>
                  <a:srgbClr val="0070C0"/>
                </a:solidFill>
              </a:rPr>
            </a:br>
            <a:r>
              <a:rPr lang="en-US" sz="2000" b="1" i="1" dirty="0">
                <a:solidFill>
                  <a:srgbClr val="C00000"/>
                </a:solidFill>
              </a:rPr>
              <a:t>(i) “uniquely unequivocal” </a:t>
            </a:r>
            <a:br>
              <a:rPr lang="en-US" sz="2000" b="1" dirty="0">
                <a:solidFill>
                  <a:srgbClr val="C00000"/>
                </a:solidFill>
              </a:rPr>
            </a:br>
            <a:r>
              <a:rPr lang="en-US" sz="2000" b="1" dirty="0">
                <a:solidFill>
                  <a:srgbClr val="0070C0"/>
                </a:solidFill>
              </a:rPr>
              <a:t>(no uncertainty about AA’s intent)</a:t>
            </a:r>
            <a:br>
              <a:rPr lang="en-US" sz="2000" b="1" dirty="0"/>
            </a:br>
            <a:br>
              <a:rPr lang="en-US" sz="2000" b="1" dirty="0"/>
            </a:br>
            <a:r>
              <a:rPr lang="en-US" sz="2000" b="1" i="1" dirty="0">
                <a:solidFill>
                  <a:srgbClr val="C00000"/>
                </a:solidFill>
              </a:rPr>
              <a:t>(ii) “uniquely consequential”</a:t>
            </a:r>
            <a:r>
              <a:rPr lang="en-US" sz="2000" b="1" dirty="0">
                <a:solidFill>
                  <a:srgbClr val="C00000"/>
                </a:solidFill>
              </a:rPr>
              <a:t> </a:t>
            </a:r>
            <a:br>
              <a:rPr lang="en-US" sz="2000" b="1" dirty="0">
                <a:solidFill>
                  <a:srgbClr val="C00000"/>
                </a:solidFill>
              </a:rPr>
            </a:br>
            <a:r>
              <a:rPr lang="en-US" sz="2000" b="1" dirty="0">
                <a:solidFill>
                  <a:srgbClr val="0070C0"/>
                </a:solidFill>
              </a:rPr>
              <a:t>(market was a duopoly, so acceptance of invitation would certainly lead to higher prices)</a:t>
            </a:r>
          </a:p>
        </p:txBody>
      </p:sp>
      <p:cxnSp>
        <p:nvCxnSpPr>
          <p:cNvPr id="6" name="Straight Arrow Connector 5">
            <a:extLst>
              <a:ext uri="{FF2B5EF4-FFF2-40B4-BE49-F238E27FC236}">
                <a16:creationId xmlns:a16="http://schemas.microsoft.com/office/drawing/2014/main" id="{0A068EEF-04E8-4EEB-823B-8588E9CC5346}"/>
              </a:ext>
            </a:extLst>
          </p:cNvPr>
          <p:cNvCxnSpPr>
            <a:cxnSpLocks/>
          </p:cNvCxnSpPr>
          <p:nvPr/>
        </p:nvCxnSpPr>
        <p:spPr>
          <a:xfrm flipV="1">
            <a:off x="5139647" y="4411103"/>
            <a:ext cx="2832564" cy="1575694"/>
          </a:xfrm>
          <a:prstGeom prst="straightConnector1">
            <a:avLst/>
          </a:prstGeom>
          <a:ln w="38100">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A10C4E3-6601-4F57-82B3-29A1A6A6187E}"/>
              </a:ext>
            </a:extLst>
          </p:cNvPr>
          <p:cNvCxnSpPr>
            <a:cxnSpLocks/>
          </p:cNvCxnSpPr>
          <p:nvPr/>
        </p:nvCxnSpPr>
        <p:spPr>
          <a:xfrm flipV="1">
            <a:off x="4972639" y="5497167"/>
            <a:ext cx="2869754" cy="1116792"/>
          </a:xfrm>
          <a:prstGeom prst="straightConnector1">
            <a:avLst/>
          </a:prstGeom>
          <a:ln w="38100">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A8827705-2DD6-4A54-BDF8-024D1E257624}"/>
              </a:ext>
            </a:extLst>
          </p:cNvPr>
          <p:cNvSpPr>
            <a:spLocks noGrp="1"/>
          </p:cNvSpPr>
          <p:nvPr>
            <p:ph type="sldNum" sz="quarter" idx="12"/>
          </p:nvPr>
        </p:nvSpPr>
        <p:spPr/>
        <p:txBody>
          <a:bodyPr/>
          <a:lstStyle/>
          <a:p>
            <a:fld id="{D1A46641-C912-4986-A142-F89CF75FFF31}" type="slidenum">
              <a:rPr lang="en-US" smtClean="0"/>
              <a:t>20</a:t>
            </a:fld>
            <a:endParaRPr lang="en-US"/>
          </a:p>
        </p:txBody>
      </p:sp>
    </p:spTree>
    <p:extLst>
      <p:ext uri="{BB962C8B-B14F-4D97-AF65-F5344CB8AC3E}">
        <p14:creationId xmlns:p14="http://schemas.microsoft.com/office/powerpoint/2010/main" val="3257716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D7FD8-9E98-44B9-92EC-ECD4673CA346}"/>
              </a:ext>
            </a:extLst>
          </p:cNvPr>
          <p:cNvSpPr>
            <a:spLocks noGrp="1"/>
          </p:cNvSpPr>
          <p:nvPr>
            <p:ph type="ctrTitle"/>
          </p:nvPr>
        </p:nvSpPr>
        <p:spPr/>
        <p:txBody>
          <a:bodyPr>
            <a:normAutofit/>
          </a:bodyPr>
          <a:lstStyle/>
          <a:p>
            <a:r>
              <a:rPr lang="en-US" sz="3200" dirty="0"/>
              <a:t>Auto Dealers Information Exchange Problem: Feedback</a:t>
            </a:r>
            <a:br>
              <a:rPr lang="en-US" sz="3200" dirty="0"/>
            </a:br>
            <a:endParaRPr lang="en-US" sz="3200" dirty="0"/>
          </a:p>
        </p:txBody>
      </p:sp>
      <p:sp>
        <p:nvSpPr>
          <p:cNvPr id="3" name="Subtitle 2">
            <a:extLst>
              <a:ext uri="{FF2B5EF4-FFF2-40B4-BE49-F238E27FC236}">
                <a16:creationId xmlns:a16="http://schemas.microsoft.com/office/drawing/2014/main" id="{8CF7711E-0322-4273-8481-B64146A34EFD}"/>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65CBBCC0-8425-46CA-9870-94B30177EC6D}"/>
              </a:ext>
            </a:extLst>
          </p:cNvPr>
          <p:cNvSpPr>
            <a:spLocks noGrp="1"/>
          </p:cNvSpPr>
          <p:nvPr>
            <p:ph type="sldNum" sz="quarter" idx="12"/>
          </p:nvPr>
        </p:nvSpPr>
        <p:spPr/>
        <p:txBody>
          <a:bodyPr/>
          <a:lstStyle/>
          <a:p>
            <a:fld id="{D1A46641-C912-4986-A142-F89CF75FFF31}" type="slidenum">
              <a:rPr lang="en-US" smtClean="0"/>
              <a:t>21</a:t>
            </a:fld>
            <a:endParaRPr lang="en-US"/>
          </a:p>
        </p:txBody>
      </p:sp>
    </p:spTree>
    <p:extLst>
      <p:ext uri="{BB962C8B-B14F-4D97-AF65-F5344CB8AC3E}">
        <p14:creationId xmlns:p14="http://schemas.microsoft.com/office/powerpoint/2010/main" val="5645121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4E4B6-A243-47F3-822E-A53A598DE1AD}"/>
              </a:ext>
            </a:extLst>
          </p:cNvPr>
          <p:cNvSpPr>
            <a:spLocks noGrp="1"/>
          </p:cNvSpPr>
          <p:nvPr>
            <p:ph type="title"/>
          </p:nvPr>
        </p:nvSpPr>
        <p:spPr>
          <a:xfrm>
            <a:off x="838200" y="0"/>
            <a:ext cx="10515600" cy="1325563"/>
          </a:xfrm>
        </p:spPr>
        <p:txBody>
          <a:bodyPr/>
          <a:lstStyle/>
          <a:p>
            <a:r>
              <a:rPr lang="en-US" dirty="0"/>
              <a:t>Auto Dealer Info Exchange: Basic Facts</a:t>
            </a:r>
          </a:p>
        </p:txBody>
      </p:sp>
      <p:sp>
        <p:nvSpPr>
          <p:cNvPr id="3" name="Content Placeholder 2">
            <a:extLst>
              <a:ext uri="{FF2B5EF4-FFF2-40B4-BE49-F238E27FC236}">
                <a16:creationId xmlns:a16="http://schemas.microsoft.com/office/drawing/2014/main" id="{B33ADAD1-BB9D-450E-9E2D-F9C67171B17B}"/>
              </a:ext>
            </a:extLst>
          </p:cNvPr>
          <p:cNvSpPr>
            <a:spLocks noGrp="1"/>
          </p:cNvSpPr>
          <p:nvPr>
            <p:ph idx="1"/>
          </p:nvPr>
        </p:nvSpPr>
        <p:spPr>
          <a:xfrm>
            <a:off x="704850" y="1253331"/>
            <a:ext cx="10515600" cy="4351338"/>
          </a:xfrm>
        </p:spPr>
        <p:txBody>
          <a:bodyPr>
            <a:normAutofit fontScale="85000" lnSpcReduction="10000"/>
          </a:bodyPr>
          <a:lstStyle/>
          <a:p>
            <a:pPr marL="0" marR="0" indent="0">
              <a:lnSpc>
                <a:spcPct val="107000"/>
              </a:lnSpc>
              <a:spcBef>
                <a:spcPts val="0"/>
              </a:spcBef>
              <a:spcAft>
                <a:spcPts val="800"/>
              </a:spcAft>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Retail </a:t>
            </a:r>
            <a:r>
              <a:rPr lang="en-US" sz="2000" i="1" dirty="0">
                <a:effectLst/>
                <a:latin typeface="Times New Roman" panose="02020603050405020304" pitchFamily="18" charset="0"/>
                <a:ea typeface="Times New Roman" panose="02020603050405020304" pitchFamily="18" charset="0"/>
                <a:cs typeface="Times New Roman" panose="02020603050405020304" pitchFamily="18" charset="0"/>
              </a:rPr>
              <a:t>list prices </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are set and publicly disclosed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by auto manufacturers (MSRP = Manufacturer Suggested Retail Prices) and posted on the vehicle window.  But r</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etail </a:t>
            </a:r>
            <a:r>
              <a:rPr lang="en-US" sz="2000" i="1" dirty="0">
                <a:effectLst/>
                <a:latin typeface="Times New Roman" panose="02020603050405020304" pitchFamily="18" charset="0"/>
                <a:ea typeface="Times New Roman" panose="02020603050405020304" pitchFamily="18" charset="0"/>
                <a:cs typeface="Times New Roman" panose="02020603050405020304" pitchFamily="18" charset="0"/>
              </a:rPr>
              <a:t>transaction prices </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are individually negotiated and differ according to the model and options chosen.  In the New York/New Jersey metropolitan area, there are 15 Mercedes Benz dealers of various sizes.  Each month the dealers submit to an accounting firm a report listing dealer’s aggregate revenues earned and costs borne from new car sales, used car sales, service, and parts.  The dealers also submit information on the list prices and transaction prices of each of their sales, broken out by model.  The options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included on the vehicle </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are not individually listed.  </a:t>
            </a:r>
          </a:p>
          <a:p>
            <a:pPr marL="0" marR="0" indent="0">
              <a:lnSpc>
                <a:spcPct val="107000"/>
              </a:lnSpc>
              <a:spcBef>
                <a:spcPts val="0"/>
              </a:spcBef>
              <a:spcAft>
                <a:spcPts val="800"/>
              </a:spcAft>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The accounting firm then reports back to the dealers the </a:t>
            </a:r>
            <a:r>
              <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rPr>
              <a:t>revenue and cost data for each dealer</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It also reports the </a:t>
            </a:r>
            <a:r>
              <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rPr>
              <a:t>number of sales made in the month by each dealer for each model and the “distribution” of transaction prices </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(expressed as a percentage of the list prices).  The name of the dealer is not disclosed in either of these reports. The dealers instead are assigned numbers 1-15, with the numbers changing in each calendar year.  The reports come out approximately 45 days after the end of the relevant month.  The program has been operating for the past 5 years.  </a:t>
            </a:r>
          </a:p>
          <a:p>
            <a:pPr marL="0" marR="0" indent="0">
              <a:lnSpc>
                <a:spcPct val="107000"/>
              </a:lnSpc>
              <a:spcBef>
                <a:spcPts val="0"/>
              </a:spcBef>
              <a:spcAft>
                <a:spcPts val="800"/>
              </a:spcAft>
              <a:buNone/>
            </a:pPr>
            <a:r>
              <a:rPr lang="en-US" sz="20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How would these </a:t>
            </a:r>
            <a:r>
              <a:rPr lang="en-US" sz="2000"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various types </a:t>
            </a:r>
            <a:r>
              <a:rPr lang="en-US" sz="20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of information exchanges be treated by the court?  Would any be per se illegal?  If rule of reason, what factors and evidence would be relevant to the determination?  Based on your own views, how </a:t>
            </a:r>
            <a:r>
              <a:rPr lang="en-US" sz="2000" b="1"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should</a:t>
            </a:r>
            <a:r>
              <a:rPr lang="en-US" sz="20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each of the two types of exchanges be treated? </a:t>
            </a:r>
          </a:p>
          <a:p>
            <a:pPr marL="0" marR="0">
              <a:lnSpc>
                <a:spcPct val="107000"/>
              </a:lnSpc>
              <a:spcBef>
                <a:spcPts val="0"/>
              </a:spcBef>
              <a:spcAft>
                <a:spcPts val="800"/>
              </a:spcAft>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US" sz="3200" dirty="0"/>
          </a:p>
        </p:txBody>
      </p:sp>
    </p:spTree>
    <p:extLst>
      <p:ext uri="{BB962C8B-B14F-4D97-AF65-F5344CB8AC3E}">
        <p14:creationId xmlns:p14="http://schemas.microsoft.com/office/powerpoint/2010/main" val="2994179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7E598-55F9-49C1-A4BE-6A958C65DA64}"/>
              </a:ext>
            </a:extLst>
          </p:cNvPr>
          <p:cNvSpPr>
            <a:spLocks noGrp="1"/>
          </p:cNvSpPr>
          <p:nvPr>
            <p:ph type="title"/>
          </p:nvPr>
        </p:nvSpPr>
        <p:spPr>
          <a:xfrm>
            <a:off x="450415" y="35969"/>
            <a:ext cx="10515600" cy="1325563"/>
          </a:xfrm>
        </p:spPr>
        <p:txBody>
          <a:bodyPr/>
          <a:lstStyle/>
          <a:p>
            <a:pPr algn="ctr"/>
            <a:r>
              <a:rPr lang="en-US" dirty="0"/>
              <a:t>Typical Distribution of Discounts of List Prices</a:t>
            </a:r>
          </a:p>
        </p:txBody>
      </p:sp>
      <p:sp>
        <p:nvSpPr>
          <p:cNvPr id="3" name="Content Placeholder 2">
            <a:extLst>
              <a:ext uri="{FF2B5EF4-FFF2-40B4-BE49-F238E27FC236}">
                <a16:creationId xmlns:a16="http://schemas.microsoft.com/office/drawing/2014/main" id="{501B47A2-83A1-431D-9F58-43A393BDC83C}"/>
              </a:ext>
            </a:extLst>
          </p:cNvPr>
          <p:cNvSpPr>
            <a:spLocks noGrp="1"/>
          </p:cNvSpPr>
          <p:nvPr>
            <p:ph idx="1"/>
          </p:nvPr>
        </p:nvSpPr>
        <p:spPr>
          <a:xfrm>
            <a:off x="838200" y="2362814"/>
            <a:ext cx="10694397" cy="4351338"/>
          </a:xfrm>
        </p:spPr>
        <p:txBody>
          <a:bodyPr/>
          <a:lstStyle/>
          <a:p>
            <a:pPr marL="0" indent="0">
              <a:buNone/>
            </a:pPr>
            <a:r>
              <a:rPr lang="en-US" dirty="0"/>
              <a:t>  </a:t>
            </a:r>
          </a:p>
        </p:txBody>
      </p:sp>
      <p:cxnSp>
        <p:nvCxnSpPr>
          <p:cNvPr id="6" name="Straight Connector 5">
            <a:extLst>
              <a:ext uri="{FF2B5EF4-FFF2-40B4-BE49-F238E27FC236}">
                <a16:creationId xmlns:a16="http://schemas.microsoft.com/office/drawing/2014/main" id="{59019BB6-A378-4275-8F3A-74B8A10406E9}"/>
              </a:ext>
            </a:extLst>
          </p:cNvPr>
          <p:cNvCxnSpPr>
            <a:cxnSpLocks/>
            <a:stCxn id="34" idx="4"/>
          </p:cNvCxnSpPr>
          <p:nvPr/>
        </p:nvCxnSpPr>
        <p:spPr>
          <a:xfrm>
            <a:off x="2458947" y="3616383"/>
            <a:ext cx="29200" cy="1777252"/>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F2E001B-20E2-4364-A11F-36AF96439157}"/>
              </a:ext>
            </a:extLst>
          </p:cNvPr>
          <p:cNvCxnSpPr>
            <a:cxnSpLocks/>
          </p:cNvCxnSpPr>
          <p:nvPr/>
        </p:nvCxnSpPr>
        <p:spPr>
          <a:xfrm>
            <a:off x="1058238" y="5424755"/>
            <a:ext cx="9205645"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Freeform: Shape 20">
            <a:extLst>
              <a:ext uri="{FF2B5EF4-FFF2-40B4-BE49-F238E27FC236}">
                <a16:creationId xmlns:a16="http://schemas.microsoft.com/office/drawing/2014/main" id="{5CA513F1-A9F9-4088-A4E5-6DD5DB1CC03E}"/>
              </a:ext>
            </a:extLst>
          </p:cNvPr>
          <p:cNvSpPr/>
          <p:nvPr/>
        </p:nvSpPr>
        <p:spPr>
          <a:xfrm rot="10800000">
            <a:off x="3740133" y="1958522"/>
            <a:ext cx="6212306" cy="3249359"/>
          </a:xfrm>
          <a:custGeom>
            <a:avLst/>
            <a:gdLst>
              <a:gd name="connsiteX0" fmla="*/ 8342616 w 8342616"/>
              <a:gd name="connsiteY0" fmla="*/ 0 h 4410726"/>
              <a:gd name="connsiteX1" fmla="*/ 1756881 w 8342616"/>
              <a:gd name="connsiteY1" fmla="*/ 4387065 h 4410726"/>
              <a:gd name="connsiteX2" fmla="*/ 0 w 8342616"/>
              <a:gd name="connsiteY2" fmla="*/ 1859622 h 4410726"/>
              <a:gd name="connsiteX3" fmla="*/ 0 w 8342616"/>
              <a:gd name="connsiteY3" fmla="*/ 1859622 h 4410726"/>
              <a:gd name="connsiteX4" fmla="*/ 20548 w 8342616"/>
              <a:gd name="connsiteY4" fmla="*/ 1859622 h 4410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2616" h="4410726">
                <a:moveTo>
                  <a:pt x="8342616" y="0"/>
                </a:moveTo>
                <a:cubicBezTo>
                  <a:pt x="5744966" y="2038564"/>
                  <a:pt x="3147317" y="4077128"/>
                  <a:pt x="1756881" y="4387065"/>
                </a:cubicBezTo>
                <a:cubicBezTo>
                  <a:pt x="366445" y="4697002"/>
                  <a:pt x="0" y="1859622"/>
                  <a:pt x="0" y="1859622"/>
                </a:cubicBezTo>
                <a:lnTo>
                  <a:pt x="0" y="1859622"/>
                </a:lnTo>
                <a:lnTo>
                  <a:pt x="20548" y="1859622"/>
                </a:lnTo>
              </a:path>
            </a:pathLst>
          </a:cu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Arc 21">
            <a:extLst>
              <a:ext uri="{FF2B5EF4-FFF2-40B4-BE49-F238E27FC236}">
                <a16:creationId xmlns:a16="http://schemas.microsoft.com/office/drawing/2014/main" id="{4C9800A8-7097-4336-9AE4-3CCCCE3EEEF2}"/>
              </a:ext>
            </a:extLst>
          </p:cNvPr>
          <p:cNvSpPr/>
          <p:nvPr/>
        </p:nvSpPr>
        <p:spPr>
          <a:xfrm rot="10391904">
            <a:off x="2496137" y="1977714"/>
            <a:ext cx="1977595" cy="3232458"/>
          </a:xfrm>
          <a:prstGeom prst="arc">
            <a:avLst>
              <a:gd name="adj1" fmla="val 16099315"/>
              <a:gd name="adj2" fmla="val 289332"/>
            </a:avLst>
          </a:prstGeom>
          <a:ln w="5715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Arc 23">
            <a:extLst>
              <a:ext uri="{FF2B5EF4-FFF2-40B4-BE49-F238E27FC236}">
                <a16:creationId xmlns:a16="http://schemas.microsoft.com/office/drawing/2014/main" id="{71E0E576-5D94-4287-A213-675A81187D81}"/>
              </a:ext>
            </a:extLst>
          </p:cNvPr>
          <p:cNvSpPr/>
          <p:nvPr/>
        </p:nvSpPr>
        <p:spPr>
          <a:xfrm rot="14581288">
            <a:off x="1423383" y="3221337"/>
            <a:ext cx="1556563" cy="2852264"/>
          </a:xfrm>
          <a:prstGeom prst="arc">
            <a:avLst>
              <a:gd name="adj1" fmla="val 16656635"/>
              <a:gd name="adj2" fmla="val 2763684"/>
            </a:avLst>
          </a:prstGeom>
          <a:ln w="5715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TextBox 25">
            <a:extLst>
              <a:ext uri="{FF2B5EF4-FFF2-40B4-BE49-F238E27FC236}">
                <a16:creationId xmlns:a16="http://schemas.microsoft.com/office/drawing/2014/main" id="{AFAE235A-7367-4C49-9D93-FE77B5DE6DE4}"/>
              </a:ext>
            </a:extLst>
          </p:cNvPr>
          <p:cNvSpPr txBox="1"/>
          <p:nvPr/>
        </p:nvSpPr>
        <p:spPr>
          <a:xfrm>
            <a:off x="1665813" y="5537597"/>
            <a:ext cx="1531189" cy="646331"/>
          </a:xfrm>
          <a:prstGeom prst="rect">
            <a:avLst/>
          </a:prstGeom>
          <a:noFill/>
        </p:spPr>
        <p:txBody>
          <a:bodyPr wrap="none" rtlCol="0">
            <a:spAutoFit/>
          </a:bodyPr>
          <a:lstStyle/>
          <a:p>
            <a:pPr algn="ctr"/>
            <a:r>
              <a:rPr lang="en-US" b="1" dirty="0"/>
              <a:t>0%</a:t>
            </a:r>
          </a:p>
          <a:p>
            <a:pPr algn="ctr"/>
            <a:r>
              <a:rPr lang="en-US" b="1" dirty="0"/>
              <a:t>(i.e. list price)</a:t>
            </a:r>
          </a:p>
        </p:txBody>
      </p:sp>
      <p:sp>
        <p:nvSpPr>
          <p:cNvPr id="28" name="TextBox 27">
            <a:extLst>
              <a:ext uri="{FF2B5EF4-FFF2-40B4-BE49-F238E27FC236}">
                <a16:creationId xmlns:a16="http://schemas.microsoft.com/office/drawing/2014/main" id="{6494FAE5-B909-45A8-9DC6-0C06DCF88C48}"/>
              </a:ext>
            </a:extLst>
          </p:cNvPr>
          <p:cNvSpPr txBox="1"/>
          <p:nvPr/>
        </p:nvSpPr>
        <p:spPr>
          <a:xfrm>
            <a:off x="7344651" y="5504612"/>
            <a:ext cx="3156634" cy="646331"/>
          </a:xfrm>
          <a:prstGeom prst="rect">
            <a:avLst/>
          </a:prstGeom>
          <a:noFill/>
        </p:spPr>
        <p:txBody>
          <a:bodyPr wrap="none" rtlCol="0">
            <a:spAutoFit/>
          </a:bodyPr>
          <a:lstStyle/>
          <a:p>
            <a:pPr algn="ctr"/>
            <a:r>
              <a:rPr lang="en-US" b="1" dirty="0"/>
              <a:t>“15%”</a:t>
            </a:r>
          </a:p>
          <a:p>
            <a:pPr algn="ctr"/>
            <a:r>
              <a:rPr lang="en-US" b="1" dirty="0"/>
              <a:t>(i.e. “invoice” price + “$500”)</a:t>
            </a:r>
          </a:p>
        </p:txBody>
      </p:sp>
      <p:cxnSp>
        <p:nvCxnSpPr>
          <p:cNvPr id="29" name="Straight Connector 28">
            <a:extLst>
              <a:ext uri="{FF2B5EF4-FFF2-40B4-BE49-F238E27FC236}">
                <a16:creationId xmlns:a16="http://schemas.microsoft.com/office/drawing/2014/main" id="{094F3392-1ADA-4197-8E28-30C83598DBC2}"/>
              </a:ext>
            </a:extLst>
          </p:cNvPr>
          <p:cNvCxnSpPr>
            <a:cxnSpLocks/>
          </p:cNvCxnSpPr>
          <p:nvPr/>
        </p:nvCxnSpPr>
        <p:spPr>
          <a:xfrm>
            <a:off x="8922967" y="1991027"/>
            <a:ext cx="0" cy="3402608"/>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318B721-3B4C-4898-BD6C-3C49361C0F8E}"/>
              </a:ext>
            </a:extLst>
          </p:cNvPr>
          <p:cNvSpPr txBox="1"/>
          <p:nvPr/>
        </p:nvSpPr>
        <p:spPr>
          <a:xfrm>
            <a:off x="450415" y="5660315"/>
            <a:ext cx="1412566" cy="738664"/>
          </a:xfrm>
          <a:prstGeom prst="rect">
            <a:avLst/>
          </a:prstGeom>
          <a:noFill/>
        </p:spPr>
        <p:txBody>
          <a:bodyPr wrap="none" rtlCol="0">
            <a:spAutoFit/>
          </a:bodyPr>
          <a:lstStyle/>
          <a:p>
            <a:pPr algn="ctr"/>
            <a:r>
              <a:rPr lang="en-US" sz="1400" b="1" i="1" dirty="0"/>
              <a:t>Negative</a:t>
            </a:r>
          </a:p>
          <a:p>
            <a:pPr algn="ctr"/>
            <a:r>
              <a:rPr lang="en-US" sz="1400" b="1" i="1" dirty="0"/>
              <a:t>discounts</a:t>
            </a:r>
          </a:p>
          <a:p>
            <a:pPr algn="ctr"/>
            <a:r>
              <a:rPr lang="en-US" sz="1400" b="1" i="1" dirty="0"/>
              <a:t>(above list price)</a:t>
            </a:r>
          </a:p>
        </p:txBody>
      </p:sp>
      <p:sp>
        <p:nvSpPr>
          <p:cNvPr id="34" name="Oval 33">
            <a:extLst>
              <a:ext uri="{FF2B5EF4-FFF2-40B4-BE49-F238E27FC236}">
                <a16:creationId xmlns:a16="http://schemas.microsoft.com/office/drawing/2014/main" id="{CE3D9140-AB1E-4AD6-92DE-6A49428CCE39}"/>
              </a:ext>
            </a:extLst>
          </p:cNvPr>
          <p:cNvSpPr/>
          <p:nvPr/>
        </p:nvSpPr>
        <p:spPr>
          <a:xfrm flipV="1">
            <a:off x="2311683" y="3616383"/>
            <a:ext cx="294527" cy="27740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AF0F5A8A-B455-4DE4-AAA7-FFFFD4EFD42F}"/>
              </a:ext>
            </a:extLst>
          </p:cNvPr>
          <p:cNvCxnSpPr>
            <a:cxnSpLocks/>
          </p:cNvCxnSpPr>
          <p:nvPr/>
        </p:nvCxnSpPr>
        <p:spPr>
          <a:xfrm>
            <a:off x="1294971" y="4299642"/>
            <a:ext cx="0" cy="1191747"/>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944654D8-5322-4058-999E-F4137E14E686}"/>
              </a:ext>
            </a:extLst>
          </p:cNvPr>
          <p:cNvSpPr/>
          <p:nvPr/>
        </p:nvSpPr>
        <p:spPr>
          <a:xfrm flipV="1">
            <a:off x="8775704" y="1809665"/>
            <a:ext cx="294527" cy="27740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F491D7B5-6A02-4E8B-94D9-E7108C27AC59}"/>
              </a:ext>
            </a:extLst>
          </p:cNvPr>
          <p:cNvSpPr txBox="1"/>
          <p:nvPr/>
        </p:nvSpPr>
        <p:spPr>
          <a:xfrm>
            <a:off x="577655" y="1317963"/>
            <a:ext cx="3409721" cy="1200329"/>
          </a:xfrm>
          <a:prstGeom prst="rect">
            <a:avLst/>
          </a:prstGeom>
          <a:noFill/>
          <a:ln w="28575">
            <a:solidFill>
              <a:schemeClr val="tx1"/>
            </a:solidFill>
          </a:ln>
        </p:spPr>
        <p:txBody>
          <a:bodyPr wrap="square" rtlCol="0">
            <a:spAutoFit/>
          </a:bodyPr>
          <a:lstStyle/>
          <a:p>
            <a:r>
              <a:rPr lang="en-US" dirty="0">
                <a:solidFill>
                  <a:srgbClr val="0070C0"/>
                </a:solidFill>
              </a:rPr>
              <a:t>Dealers (esp. for US Makes) make most of their total profits from a small number  of “fat” deals (“home runs”) with non-shoppers</a:t>
            </a:r>
          </a:p>
        </p:txBody>
      </p:sp>
      <p:sp>
        <p:nvSpPr>
          <p:cNvPr id="43" name="TextBox 42">
            <a:extLst>
              <a:ext uri="{FF2B5EF4-FFF2-40B4-BE49-F238E27FC236}">
                <a16:creationId xmlns:a16="http://schemas.microsoft.com/office/drawing/2014/main" id="{B7AC639C-73D1-43CF-8DBC-B1305CACD346}"/>
              </a:ext>
            </a:extLst>
          </p:cNvPr>
          <p:cNvSpPr txBox="1"/>
          <p:nvPr/>
        </p:nvSpPr>
        <p:spPr>
          <a:xfrm>
            <a:off x="7957603" y="2436027"/>
            <a:ext cx="818101" cy="646331"/>
          </a:xfrm>
          <a:prstGeom prst="rect">
            <a:avLst/>
          </a:prstGeom>
          <a:noFill/>
          <a:ln w="28575">
            <a:solidFill>
              <a:srgbClr val="C00000"/>
            </a:solidFill>
          </a:ln>
        </p:spPr>
        <p:txBody>
          <a:bodyPr wrap="square" rtlCol="0">
            <a:spAutoFit/>
          </a:bodyPr>
          <a:lstStyle/>
          <a:p>
            <a:r>
              <a:rPr lang="en-US" dirty="0">
                <a:solidFill>
                  <a:srgbClr val="C00000"/>
                </a:solidFill>
              </a:rPr>
              <a:t>Thin Deals</a:t>
            </a:r>
          </a:p>
        </p:txBody>
      </p:sp>
      <p:sp>
        <p:nvSpPr>
          <p:cNvPr id="45" name="TextBox 44">
            <a:extLst>
              <a:ext uri="{FF2B5EF4-FFF2-40B4-BE49-F238E27FC236}">
                <a16:creationId xmlns:a16="http://schemas.microsoft.com/office/drawing/2014/main" id="{0B9440F0-5B26-4F84-A973-9CC98F50EEB9}"/>
              </a:ext>
            </a:extLst>
          </p:cNvPr>
          <p:cNvSpPr txBox="1"/>
          <p:nvPr/>
        </p:nvSpPr>
        <p:spPr>
          <a:xfrm>
            <a:off x="3169276" y="3467417"/>
            <a:ext cx="818101" cy="665081"/>
          </a:xfrm>
          <a:prstGeom prst="rect">
            <a:avLst/>
          </a:prstGeom>
          <a:noFill/>
          <a:ln w="28575">
            <a:solidFill>
              <a:srgbClr val="C00000"/>
            </a:solidFill>
          </a:ln>
        </p:spPr>
        <p:txBody>
          <a:bodyPr wrap="square" rtlCol="0">
            <a:spAutoFit/>
          </a:bodyPr>
          <a:lstStyle/>
          <a:p>
            <a:r>
              <a:rPr lang="en-US" dirty="0">
                <a:solidFill>
                  <a:srgbClr val="C00000"/>
                </a:solidFill>
              </a:rPr>
              <a:t>Fat Deals</a:t>
            </a:r>
          </a:p>
        </p:txBody>
      </p:sp>
    </p:spTree>
    <p:extLst>
      <p:ext uri="{BB962C8B-B14F-4D97-AF65-F5344CB8AC3E}">
        <p14:creationId xmlns:p14="http://schemas.microsoft.com/office/powerpoint/2010/main" val="4187947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226708" y="378596"/>
            <a:ext cx="11845046"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Market Structure Factors Conducive to Stable Cooperation</a:t>
            </a:r>
            <a:endParaRPr lang="en-US" altLang="en-US" sz="1050"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373125" y="1313459"/>
            <a:ext cx="1152350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2400" i="1"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Market structure factors </a:t>
            </a: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can maintain win/win by reducing undo temptation to cheat</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time in “temptation” box by speeding “detection” and “ response (“punishment”)</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profits earned during period in temptation box</a:t>
            </a:r>
          </a:p>
          <a:p>
            <a:pPr>
              <a:lnSpc>
                <a:spcPct val="90000"/>
              </a:lnSpc>
              <a:buSzPts val="3200"/>
            </a:pPr>
            <a:endPar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a:lnSpc>
                <a:spcPct val="90000"/>
              </a:lnSpc>
              <a:buSzPts val="3200"/>
            </a:pPr>
            <a:r>
              <a:rPr lang="en-US" altLang="en-US" sz="2400" i="1"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Market structure factors </a:t>
            </a: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similarly can increase incentive to raise price and achieve win/win</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Allow less time in “sucker” box, so more likely to escape “lose/lose”</a:t>
            </a:r>
          </a:p>
          <a:p>
            <a:pPr eaLnBrk="1" hangingPunct="1">
              <a:lnSpc>
                <a:spcPct val="90000"/>
              </a:lnSpc>
              <a:buSzPts val="3200"/>
            </a:pPr>
            <a:endParaRPr lang="en-US" altLang="en-US" sz="24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4213225" y="5062538"/>
            <a:ext cx="28956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5910158" y="4570412"/>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nvGrpSpPr>
          <p:cNvPr id="4" name="Group 3">
            <a:extLst>
              <a:ext uri="{FF2B5EF4-FFF2-40B4-BE49-F238E27FC236}">
                <a16:creationId xmlns:a16="http://schemas.microsoft.com/office/drawing/2014/main" id="{19A4D92C-8EE0-4236-A8CC-BA2F79C0855F}"/>
              </a:ext>
            </a:extLst>
          </p:cNvPr>
          <p:cNvGrpSpPr/>
          <p:nvPr/>
        </p:nvGrpSpPr>
        <p:grpSpPr>
          <a:xfrm>
            <a:off x="2367139" y="3435991"/>
            <a:ext cx="6133819" cy="2914954"/>
            <a:chOff x="2450395" y="2907487"/>
            <a:chExt cx="6133819" cy="2914954"/>
          </a:xfrm>
        </p:grpSpPr>
        <p:grpSp>
          <p:nvGrpSpPr>
            <p:cNvPr id="3" name="Group 2">
              <a:extLst>
                <a:ext uri="{FF2B5EF4-FFF2-40B4-BE49-F238E27FC236}">
                  <a16:creationId xmlns:a16="http://schemas.microsoft.com/office/drawing/2014/main" id="{08E24ECA-0DB4-4E4A-B101-8C06ED9B4FC8}"/>
                </a:ext>
              </a:extLst>
            </p:cNvPr>
            <p:cNvGrpSpPr/>
            <p:nvPr/>
          </p:nvGrpSpPr>
          <p:grpSpPr>
            <a:xfrm>
              <a:off x="2450395" y="2907487"/>
              <a:ext cx="5960721" cy="2914954"/>
              <a:chOff x="2412688" y="2942176"/>
              <a:chExt cx="5960721" cy="2914954"/>
            </a:xfrm>
          </p:grpSpPr>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307199" y="338315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grpSp>
            <p:nvGrpSpPr>
              <p:cNvPr id="2" name="Group 1">
                <a:extLst>
                  <a:ext uri="{FF2B5EF4-FFF2-40B4-BE49-F238E27FC236}">
                    <a16:creationId xmlns:a16="http://schemas.microsoft.com/office/drawing/2014/main" id="{587EC716-C5CA-4265-9980-BA395D882C2A}"/>
                  </a:ext>
                </a:extLst>
              </p:cNvPr>
              <p:cNvGrpSpPr/>
              <p:nvPr/>
            </p:nvGrpSpPr>
            <p:grpSpPr>
              <a:xfrm>
                <a:off x="2412688" y="2942176"/>
                <a:ext cx="5960721" cy="2914954"/>
                <a:chOff x="2657475" y="2035619"/>
                <a:chExt cx="5960721" cy="2914954"/>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4072280" y="3016299"/>
                  <a:ext cx="4545916" cy="1934274"/>
                  <a:chOff x="-4762" y="0"/>
                  <a:chExt cx="5838825" cy="3791626"/>
                </a:xfrm>
              </p:grpSpPr>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35601"/>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011187" y="2035619"/>
                  <a:ext cx="280718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933013" y="3240096"/>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958085" y="2300708"/>
                  <a:ext cx="151309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951892" y="4121948"/>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gr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5993414" y="4979372"/>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sp>
        <p:nvSpPr>
          <p:cNvPr id="5" name="Google Shape;293;p24">
            <a:extLst>
              <a:ext uri="{FF2B5EF4-FFF2-40B4-BE49-F238E27FC236}">
                <a16:creationId xmlns:a16="http://schemas.microsoft.com/office/drawing/2014/main" id="{7403001D-62F6-4863-B476-8A996EC93079}"/>
              </a:ext>
            </a:extLst>
          </p:cNvPr>
          <p:cNvSpPr>
            <a:spLocks noChangeArrowheads="1"/>
          </p:cNvSpPr>
          <p:nvPr/>
        </p:nvSpPr>
        <p:spPr bwMode="auto">
          <a:xfrm>
            <a:off x="3986276" y="4352773"/>
            <a:ext cx="2162955" cy="106144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6" name="Slide Number Placeholder 5">
            <a:extLst>
              <a:ext uri="{FF2B5EF4-FFF2-40B4-BE49-F238E27FC236}">
                <a16:creationId xmlns:a16="http://schemas.microsoft.com/office/drawing/2014/main" id="{C26FB1BE-1A18-4402-B54C-FEE65E460965}"/>
              </a:ext>
            </a:extLst>
          </p:cNvPr>
          <p:cNvSpPr>
            <a:spLocks noGrp="1"/>
          </p:cNvSpPr>
          <p:nvPr>
            <p:ph type="sldNum" sz="quarter" idx="12"/>
          </p:nvPr>
        </p:nvSpPr>
        <p:spPr/>
        <p:txBody>
          <a:bodyPr/>
          <a:lstStyle/>
          <a:p>
            <a:fld id="{D1A46641-C912-4986-A142-F89CF75FFF31}" type="slidenum">
              <a:rPr lang="en-US" smtClean="0"/>
              <a:t>3</a:t>
            </a:fld>
            <a:endParaRPr lang="en-US"/>
          </a:p>
        </p:txBody>
      </p:sp>
    </p:spTree>
    <p:extLst>
      <p:ext uri="{BB962C8B-B14F-4D97-AF65-F5344CB8AC3E}">
        <p14:creationId xmlns:p14="http://schemas.microsoft.com/office/powerpoint/2010/main" val="324083283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289DF-7C1F-40A5-89C4-01E77E804026}"/>
              </a:ext>
            </a:extLst>
          </p:cNvPr>
          <p:cNvSpPr>
            <a:spLocks noGrp="1"/>
          </p:cNvSpPr>
          <p:nvPr>
            <p:ph type="title"/>
          </p:nvPr>
        </p:nvSpPr>
        <p:spPr>
          <a:xfrm>
            <a:off x="838200" y="313754"/>
            <a:ext cx="10515600" cy="1325563"/>
          </a:xfrm>
        </p:spPr>
        <p:txBody>
          <a:bodyPr>
            <a:normAutofit/>
          </a:bodyPr>
          <a:lstStyle/>
          <a:p>
            <a:r>
              <a:rPr lang="en-US" sz="3200" dirty="0"/>
              <a:t>How Facilitating Practices Can Solve Cartel Problems</a:t>
            </a:r>
          </a:p>
        </p:txBody>
      </p:sp>
      <p:sp>
        <p:nvSpPr>
          <p:cNvPr id="3" name="Content Placeholder 2">
            <a:extLst>
              <a:ext uri="{FF2B5EF4-FFF2-40B4-BE49-F238E27FC236}">
                <a16:creationId xmlns:a16="http://schemas.microsoft.com/office/drawing/2014/main" id="{C148E4AE-1948-421E-AE1A-2C4BBD21A466}"/>
              </a:ext>
            </a:extLst>
          </p:cNvPr>
          <p:cNvSpPr>
            <a:spLocks noGrp="1"/>
          </p:cNvSpPr>
          <p:nvPr>
            <p:ph idx="1"/>
          </p:nvPr>
        </p:nvSpPr>
        <p:spPr>
          <a:xfrm>
            <a:off x="565079" y="1825625"/>
            <a:ext cx="6706597" cy="4351338"/>
          </a:xfrm>
        </p:spPr>
        <p:txBody>
          <a:bodyPr>
            <a:normAutofit fontScale="85000" lnSpcReduction="20000"/>
          </a:bodyPr>
          <a:lstStyle/>
          <a:p>
            <a:pPr lvl="0"/>
            <a:r>
              <a:rPr lang="en-US" dirty="0"/>
              <a:t>“Facilitating practices” are types of conduct that increase the likelihood of successful collusion (both conscious parallelism and cartel agreements)</a:t>
            </a:r>
          </a:p>
          <a:p>
            <a:pPr lvl="0"/>
            <a:r>
              <a:rPr lang="en-US" dirty="0">
                <a:solidFill>
                  <a:srgbClr val="C00000"/>
                </a:solidFill>
              </a:rPr>
              <a:t>Facilitate Consensus </a:t>
            </a:r>
            <a:r>
              <a:rPr lang="en-US" dirty="0"/>
              <a:t>by signaling/communication, homogenizing products or simplifying prices</a:t>
            </a:r>
          </a:p>
          <a:p>
            <a:pPr lvl="0"/>
            <a:r>
              <a:rPr lang="en-US" dirty="0">
                <a:solidFill>
                  <a:srgbClr val="C00000"/>
                </a:solidFill>
              </a:rPr>
              <a:t>Deter Cheating, by …</a:t>
            </a:r>
            <a:endParaRPr lang="en-US" dirty="0"/>
          </a:p>
          <a:p>
            <a:pPr lvl="1"/>
            <a:r>
              <a:rPr lang="en-US" dirty="0"/>
              <a:t>By changing </a:t>
            </a:r>
            <a:r>
              <a:rPr lang="en-US" dirty="0">
                <a:solidFill>
                  <a:srgbClr val="C00000"/>
                </a:solidFill>
              </a:rPr>
              <a:t>information </a:t>
            </a:r>
            <a:r>
              <a:rPr lang="en-US" dirty="0"/>
              <a:t>environment </a:t>
            </a:r>
          </a:p>
          <a:p>
            <a:pPr lvl="1"/>
            <a:r>
              <a:rPr lang="en-US" dirty="0"/>
              <a:t>By changing </a:t>
            </a:r>
            <a:r>
              <a:rPr lang="en-US" dirty="0">
                <a:solidFill>
                  <a:srgbClr val="C00000"/>
                </a:solidFill>
              </a:rPr>
              <a:t>incentives </a:t>
            </a:r>
            <a:r>
              <a:rPr lang="en-US" dirty="0"/>
              <a:t>(even aside from information) </a:t>
            </a:r>
          </a:p>
          <a:p>
            <a:r>
              <a:rPr lang="en-US" dirty="0"/>
              <a:t>Specifically, </a:t>
            </a:r>
            <a:r>
              <a:rPr lang="en-US" dirty="0">
                <a:solidFill>
                  <a:srgbClr val="C00000"/>
                </a:solidFill>
              </a:rPr>
              <a:t>deter cheating </a:t>
            </a:r>
            <a:r>
              <a:rPr lang="en-US" dirty="0"/>
              <a:t>by …</a:t>
            </a:r>
          </a:p>
          <a:p>
            <a:pPr lvl="1"/>
            <a:r>
              <a:rPr lang="en-US" dirty="0">
                <a:solidFill>
                  <a:srgbClr val="C00000"/>
                </a:solidFill>
              </a:rPr>
              <a:t>By reducing detection lags </a:t>
            </a:r>
          </a:p>
          <a:p>
            <a:pPr lvl="1"/>
            <a:r>
              <a:rPr lang="en-US" dirty="0">
                <a:solidFill>
                  <a:srgbClr val="C00000"/>
                </a:solidFill>
              </a:rPr>
              <a:t>By reducing incremental profits from cheating </a:t>
            </a:r>
          </a:p>
          <a:p>
            <a:pPr lvl="1"/>
            <a:r>
              <a:rPr lang="en-US" dirty="0">
                <a:solidFill>
                  <a:srgbClr val="C00000"/>
                </a:solidFill>
              </a:rPr>
              <a:t>By increasing likelihood of punishment</a:t>
            </a:r>
          </a:p>
          <a:p>
            <a:pPr lvl="1"/>
            <a:r>
              <a:rPr lang="en-US" dirty="0">
                <a:solidFill>
                  <a:srgbClr val="C00000"/>
                </a:solidFill>
              </a:rPr>
              <a:t>By increasing the profit reduction from punishment</a:t>
            </a:r>
          </a:p>
          <a:p>
            <a:pPr marL="0" indent="0">
              <a:buNone/>
            </a:pPr>
            <a:endParaRPr lang="en-US" dirty="0"/>
          </a:p>
          <a:p>
            <a:pPr marL="0" indent="0">
              <a:buNone/>
            </a:pPr>
            <a:endParaRPr lang="en-US" dirty="0"/>
          </a:p>
        </p:txBody>
      </p:sp>
      <p:cxnSp>
        <p:nvCxnSpPr>
          <p:cNvPr id="6" name="Connector: Elbow 5">
            <a:extLst>
              <a:ext uri="{FF2B5EF4-FFF2-40B4-BE49-F238E27FC236}">
                <a16:creationId xmlns:a16="http://schemas.microsoft.com/office/drawing/2014/main" id="{F71D4AEF-331E-404F-8048-9F14A50F03B8}"/>
              </a:ext>
            </a:extLst>
          </p:cNvPr>
          <p:cNvCxnSpPr/>
          <p:nvPr/>
        </p:nvCxnSpPr>
        <p:spPr>
          <a:xfrm rot="5400000" flipH="1" flipV="1">
            <a:off x="8314441" y="5590095"/>
            <a:ext cx="12700" cy="12700"/>
          </a:xfrm>
          <a:prstGeom prst="bentConnector3">
            <a:avLst>
              <a:gd name="adj1" fmla="val 180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B6B5219-B9D0-45A5-B6F0-0E5DBD157499}"/>
              </a:ext>
            </a:extLst>
          </p:cNvPr>
          <p:cNvSpPr txBox="1"/>
          <p:nvPr/>
        </p:nvSpPr>
        <p:spPr>
          <a:xfrm>
            <a:off x="7714498" y="2488511"/>
            <a:ext cx="2771913" cy="1015663"/>
          </a:xfrm>
          <a:prstGeom prst="rect">
            <a:avLst/>
          </a:prstGeom>
          <a:noFill/>
          <a:ln w="38100">
            <a:solidFill>
              <a:srgbClr val="0070C0"/>
            </a:solidFill>
          </a:ln>
        </p:spPr>
        <p:txBody>
          <a:bodyPr wrap="none" rtlCol="0">
            <a:spAutoFit/>
          </a:bodyPr>
          <a:lstStyle/>
          <a:p>
            <a:r>
              <a:rPr lang="en-US" sz="2000" u="sng" dirty="0">
                <a:solidFill>
                  <a:srgbClr val="0070C0"/>
                </a:solidFill>
              </a:rPr>
              <a:t>Two Basic Categories</a:t>
            </a:r>
            <a:r>
              <a:rPr lang="en-US" sz="2000" dirty="0">
                <a:solidFill>
                  <a:srgbClr val="0070C0"/>
                </a:solidFill>
              </a:rPr>
              <a:t> </a:t>
            </a:r>
          </a:p>
          <a:p>
            <a:r>
              <a:rPr lang="en-US" sz="2000" dirty="0">
                <a:solidFill>
                  <a:srgbClr val="0070C0"/>
                </a:solidFill>
              </a:rPr>
              <a:t>-- Information Exchange</a:t>
            </a:r>
          </a:p>
          <a:p>
            <a:r>
              <a:rPr lang="en-US" sz="2000" dirty="0">
                <a:solidFill>
                  <a:srgbClr val="0070C0"/>
                </a:solidFill>
              </a:rPr>
              <a:t>-- Incentive Management</a:t>
            </a:r>
          </a:p>
        </p:txBody>
      </p:sp>
      <p:cxnSp>
        <p:nvCxnSpPr>
          <p:cNvPr id="8" name="Straight Arrow Connector 7">
            <a:extLst>
              <a:ext uri="{FF2B5EF4-FFF2-40B4-BE49-F238E27FC236}">
                <a16:creationId xmlns:a16="http://schemas.microsoft.com/office/drawing/2014/main" id="{535FB6FE-E8E5-4C33-BDAB-3ADBDA55A27D}"/>
              </a:ext>
            </a:extLst>
          </p:cNvPr>
          <p:cNvCxnSpPr>
            <a:cxnSpLocks/>
          </p:cNvCxnSpPr>
          <p:nvPr/>
        </p:nvCxnSpPr>
        <p:spPr>
          <a:xfrm flipH="1">
            <a:off x="5636619" y="3331911"/>
            <a:ext cx="1562994" cy="3609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26FD0F4-C5B1-444D-AF5E-F6389DD2C1C4}"/>
              </a:ext>
            </a:extLst>
          </p:cNvPr>
          <p:cNvCxnSpPr>
            <a:cxnSpLocks/>
          </p:cNvCxnSpPr>
          <p:nvPr/>
        </p:nvCxnSpPr>
        <p:spPr>
          <a:xfrm flipH="1">
            <a:off x="6964384" y="3690482"/>
            <a:ext cx="1657349" cy="2317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46FA0E22-CCA6-4967-91D2-249EA1961780}"/>
              </a:ext>
            </a:extLst>
          </p:cNvPr>
          <p:cNvSpPr>
            <a:spLocks noGrp="1"/>
          </p:cNvSpPr>
          <p:nvPr>
            <p:ph type="sldNum" sz="quarter" idx="12"/>
          </p:nvPr>
        </p:nvSpPr>
        <p:spPr/>
        <p:txBody>
          <a:bodyPr/>
          <a:lstStyle/>
          <a:p>
            <a:fld id="{D1A46641-C912-4986-A142-F89CF75FFF31}" type="slidenum">
              <a:rPr lang="en-US" smtClean="0"/>
              <a:t>4</a:t>
            </a:fld>
            <a:endParaRPr lang="en-US"/>
          </a:p>
        </p:txBody>
      </p:sp>
    </p:spTree>
    <p:extLst>
      <p:ext uri="{BB962C8B-B14F-4D97-AF65-F5344CB8AC3E}">
        <p14:creationId xmlns:p14="http://schemas.microsoft.com/office/powerpoint/2010/main" val="1986224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193478" y="243847"/>
            <a:ext cx="1093509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Facilitating Practices </a:t>
            </a:r>
            <a:r>
              <a:rPr lang="en-US" altLang="en-US" sz="32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(Conduct) </a:t>
            </a: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Function Similarly</a:t>
            </a:r>
            <a:endParaRPr lang="en-US" altLang="en-US" sz="1050"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301658" y="1021461"/>
            <a:ext cx="115915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2400" i="1"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Facilitating Practices also </a:t>
            </a: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can reduce/undo temptation to cheat in the same 3 basic ways</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time spent in temptation by speeding “detection” and “ response (“punishment”</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profits earned during period in temptation box</a:t>
            </a:r>
          </a:p>
          <a:p>
            <a:pPr>
              <a:lnSpc>
                <a:spcPct val="90000"/>
              </a:lnSpc>
              <a:buSzPts val="3200"/>
            </a:pPr>
            <a: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Allow less time in sucker box if rival gives in to temptation</a:t>
            </a:r>
            <a:br>
              <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lnSpc>
                <a:spcPct val="90000"/>
              </a:lnSpc>
              <a:buSzPts val="3200"/>
            </a:pPr>
            <a:r>
              <a:rPr lang="en-US" altLang="en-US" sz="28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Practices might be adopted by agreement, tacit coordination or unilateral </a:t>
            </a:r>
            <a:endParaRPr lang="en-US" altLang="en-US" sz="2800" b="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293499" y="3564819"/>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4213225" y="5062538"/>
            <a:ext cx="28956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6100451" y="4059966"/>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nvGrpSpPr>
          <p:cNvPr id="2" name="Group 1">
            <a:extLst>
              <a:ext uri="{FF2B5EF4-FFF2-40B4-BE49-F238E27FC236}">
                <a16:creationId xmlns:a16="http://schemas.microsoft.com/office/drawing/2014/main" id="{587EC716-C5CA-4265-9980-BA395D882C2A}"/>
              </a:ext>
            </a:extLst>
          </p:cNvPr>
          <p:cNvGrpSpPr/>
          <p:nvPr/>
        </p:nvGrpSpPr>
        <p:grpSpPr>
          <a:xfrm>
            <a:off x="2369580" y="3265551"/>
            <a:ext cx="5960721" cy="2837657"/>
            <a:chOff x="2657475" y="2092325"/>
            <a:chExt cx="5960721" cy="2837657"/>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4072280" y="3013870"/>
              <a:ext cx="4545916" cy="1916112"/>
              <a:chOff x="-4762" y="-4762"/>
              <a:chExt cx="5838825" cy="3756025"/>
            </a:xfrm>
          </p:grpSpPr>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133732" y="2092325"/>
              <a:ext cx="280718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992880" y="3328988"/>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668192" y="2590801"/>
              <a:ext cx="151309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4065905" y="4195763"/>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6212151" y="4979427"/>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65988" y="5453243"/>
            <a:ext cx="11827233"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SzPts val="3200"/>
              <a:buFont typeface="Times New Roman" panose="02020603050405020304" pitchFamily="18" charset="0"/>
              <a:buNone/>
            </a:pPr>
            <a:endParaRPr lang="en-US" altLang="en-US" sz="1200"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4013194" y="4352773"/>
            <a:ext cx="2136037"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cxnSp>
        <p:nvCxnSpPr>
          <p:cNvPr id="4" name="Straight Connector 3">
            <a:extLst>
              <a:ext uri="{FF2B5EF4-FFF2-40B4-BE49-F238E27FC236}">
                <a16:creationId xmlns:a16="http://schemas.microsoft.com/office/drawing/2014/main" id="{177C498E-1B3A-4A24-AAD3-2D09CE740D89}"/>
              </a:ext>
            </a:extLst>
          </p:cNvPr>
          <p:cNvCxnSpPr/>
          <p:nvPr/>
        </p:nvCxnSpPr>
        <p:spPr>
          <a:xfrm flipV="1">
            <a:off x="4435660" y="5125666"/>
            <a:ext cx="658627" cy="6245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2C05AB7-4D00-4B2A-BE5D-6A1DC5633873}"/>
              </a:ext>
            </a:extLst>
          </p:cNvPr>
          <p:cNvCxnSpPr>
            <a:cxnSpLocks/>
          </p:cNvCxnSpPr>
          <p:nvPr/>
        </p:nvCxnSpPr>
        <p:spPr>
          <a:xfrm>
            <a:off x="4322476" y="5073745"/>
            <a:ext cx="816632" cy="6998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BD992ED-42EA-4DF6-BE29-81350B355D99}"/>
              </a:ext>
            </a:extLst>
          </p:cNvPr>
          <p:cNvSpPr txBox="1"/>
          <p:nvPr/>
        </p:nvSpPr>
        <p:spPr>
          <a:xfrm>
            <a:off x="4359685" y="5814378"/>
            <a:ext cx="1149488" cy="584775"/>
          </a:xfrm>
          <a:prstGeom prst="rect">
            <a:avLst/>
          </a:prstGeom>
          <a:noFill/>
        </p:spPr>
        <p:txBody>
          <a:bodyPr wrap="square" rtlCol="0">
            <a:spAutoFit/>
          </a:bodyPr>
          <a:lstStyle/>
          <a:p>
            <a:r>
              <a:rPr lang="en-US" sz="3200" b="1" dirty="0">
                <a:solidFill>
                  <a:srgbClr val="002060"/>
                </a:solidFill>
              </a:rPr>
              <a:t>$90</a:t>
            </a:r>
            <a:endParaRPr lang="en-US" b="1" dirty="0">
              <a:solidFill>
                <a:srgbClr val="002060"/>
              </a:solidFill>
            </a:endParaRPr>
          </a:p>
        </p:txBody>
      </p:sp>
      <p:cxnSp>
        <p:nvCxnSpPr>
          <p:cNvPr id="41" name="Straight Connector 40">
            <a:extLst>
              <a:ext uri="{FF2B5EF4-FFF2-40B4-BE49-F238E27FC236}">
                <a16:creationId xmlns:a16="http://schemas.microsoft.com/office/drawing/2014/main" id="{43C3A7B7-B8FE-4539-AC8E-4E541FB47B2B}"/>
              </a:ext>
            </a:extLst>
          </p:cNvPr>
          <p:cNvCxnSpPr/>
          <p:nvPr/>
        </p:nvCxnSpPr>
        <p:spPr>
          <a:xfrm flipV="1">
            <a:off x="7477896" y="4059807"/>
            <a:ext cx="658627" cy="6245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83A41EB-7604-4AD2-8EA8-A9CA291BEC22}"/>
              </a:ext>
            </a:extLst>
          </p:cNvPr>
          <p:cNvCxnSpPr>
            <a:cxnSpLocks/>
          </p:cNvCxnSpPr>
          <p:nvPr/>
        </p:nvCxnSpPr>
        <p:spPr>
          <a:xfrm>
            <a:off x="7412721" y="3969003"/>
            <a:ext cx="816632" cy="6998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EEA6101-5AED-4E04-B966-A5681569BEBD}"/>
              </a:ext>
            </a:extLst>
          </p:cNvPr>
          <p:cNvSpPr txBox="1"/>
          <p:nvPr/>
        </p:nvSpPr>
        <p:spPr>
          <a:xfrm>
            <a:off x="8292273" y="4048445"/>
            <a:ext cx="1149488" cy="584775"/>
          </a:xfrm>
          <a:prstGeom prst="rect">
            <a:avLst/>
          </a:prstGeom>
          <a:noFill/>
        </p:spPr>
        <p:txBody>
          <a:bodyPr wrap="square" rtlCol="0">
            <a:spAutoFit/>
          </a:bodyPr>
          <a:lstStyle/>
          <a:p>
            <a:r>
              <a:rPr lang="en-US" sz="3200" b="1" dirty="0">
                <a:solidFill>
                  <a:schemeClr val="accent2">
                    <a:lumMod val="50000"/>
                  </a:schemeClr>
                </a:solidFill>
              </a:rPr>
              <a:t>$90</a:t>
            </a:r>
            <a:endParaRPr lang="en-US" b="1" dirty="0">
              <a:solidFill>
                <a:schemeClr val="accent2">
                  <a:lumMod val="50000"/>
                </a:schemeClr>
              </a:solidFill>
            </a:endParaRPr>
          </a:p>
        </p:txBody>
      </p:sp>
      <p:sp>
        <p:nvSpPr>
          <p:cNvPr id="3" name="Slide Number Placeholder 2">
            <a:extLst>
              <a:ext uri="{FF2B5EF4-FFF2-40B4-BE49-F238E27FC236}">
                <a16:creationId xmlns:a16="http://schemas.microsoft.com/office/drawing/2014/main" id="{569BBEC3-E2A3-4F23-BBCB-4AC2BB7BB9AE}"/>
              </a:ext>
            </a:extLst>
          </p:cNvPr>
          <p:cNvSpPr>
            <a:spLocks noGrp="1"/>
          </p:cNvSpPr>
          <p:nvPr>
            <p:ph type="sldNum" sz="quarter" idx="12"/>
          </p:nvPr>
        </p:nvSpPr>
        <p:spPr/>
        <p:txBody>
          <a:bodyPr/>
          <a:lstStyle/>
          <a:p>
            <a:fld id="{D1A46641-C912-4986-A142-F89CF75FFF31}" type="slidenum">
              <a:rPr lang="en-US" smtClean="0"/>
              <a:t>5</a:t>
            </a:fld>
            <a:endParaRPr lang="en-US"/>
          </a:p>
        </p:txBody>
      </p:sp>
    </p:spTree>
    <p:extLst>
      <p:ext uri="{BB962C8B-B14F-4D97-AF65-F5344CB8AC3E}">
        <p14:creationId xmlns:p14="http://schemas.microsoft.com/office/powerpoint/2010/main" val="88445227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41C04-0046-4C9D-ADB9-7A0AAA033B93}"/>
              </a:ext>
            </a:extLst>
          </p:cNvPr>
          <p:cNvSpPr>
            <a:spLocks noGrp="1"/>
          </p:cNvSpPr>
          <p:nvPr>
            <p:ph type="title"/>
          </p:nvPr>
        </p:nvSpPr>
        <p:spPr>
          <a:xfrm>
            <a:off x="838200" y="0"/>
            <a:ext cx="10515600" cy="1325563"/>
          </a:xfrm>
        </p:spPr>
        <p:txBody>
          <a:bodyPr/>
          <a:lstStyle/>
          <a:p>
            <a:r>
              <a:rPr lang="en-US" dirty="0"/>
              <a:t>Facilitating Practices and the “Paradox of Oligopoly Behavior”</a:t>
            </a:r>
          </a:p>
        </p:txBody>
      </p:sp>
      <p:sp>
        <p:nvSpPr>
          <p:cNvPr id="5" name="Content Placeholder 4">
            <a:extLst>
              <a:ext uri="{FF2B5EF4-FFF2-40B4-BE49-F238E27FC236}">
                <a16:creationId xmlns:a16="http://schemas.microsoft.com/office/drawing/2014/main" id="{E354E255-CC77-4D17-BA1C-2454BC700002}"/>
              </a:ext>
            </a:extLst>
          </p:cNvPr>
          <p:cNvSpPr txBox="1">
            <a:spLocks noGrp="1"/>
          </p:cNvSpPr>
          <p:nvPr>
            <p:ph idx="1"/>
          </p:nvPr>
        </p:nvSpPr>
        <p:spPr>
          <a:xfrm>
            <a:off x="723900" y="1549400"/>
            <a:ext cx="10401300" cy="4206280"/>
          </a:xfrm>
          <a:prstGeom prst="rect">
            <a:avLst/>
          </a:prstGeom>
          <a:noFill/>
          <a:ln w="38100">
            <a:noFill/>
          </a:ln>
        </p:spPr>
        <p:txBody>
          <a:bodyPr wrap="square" rtlCol="0">
            <a:spAutoFit/>
          </a:bodyPr>
          <a:lstStyle/>
          <a:p>
            <a:r>
              <a:rPr lang="en-US" sz="2400" dirty="0"/>
              <a:t>Enabling rivals’ </a:t>
            </a:r>
            <a:r>
              <a:rPr lang="en-US" sz="2400" i="1" dirty="0"/>
              <a:t>quick responses </a:t>
            </a:r>
            <a:r>
              <a:rPr lang="en-US" sz="2400" dirty="0"/>
              <a:t>facilitates price war to break out, which is </a:t>
            </a:r>
            <a:r>
              <a:rPr lang="en-US" sz="2400" i="1" dirty="0"/>
              <a:t>procompetitive</a:t>
            </a:r>
            <a:r>
              <a:rPr lang="en-US" sz="2400" dirty="0"/>
              <a:t>. </a:t>
            </a:r>
          </a:p>
          <a:p>
            <a:pPr lvl="1"/>
            <a:r>
              <a:rPr lang="en-US" i="1" dirty="0"/>
              <a:t>Example: Suppose that information exchange </a:t>
            </a:r>
            <a:r>
              <a:rPr lang="en-US" i="1" dirty="0">
                <a:solidFill>
                  <a:srgbClr val="C00000"/>
                </a:solidFill>
              </a:rPr>
              <a:t>reduces detection lags</a:t>
            </a:r>
            <a:r>
              <a:rPr lang="en-US" i="1" dirty="0"/>
              <a:t>.  Then, firm-2 </a:t>
            </a:r>
            <a:r>
              <a:rPr lang="en-US" i="1" dirty="0">
                <a:solidFill>
                  <a:srgbClr val="C00000"/>
                </a:solidFill>
              </a:rPr>
              <a:t>punishes more quickly, </a:t>
            </a:r>
            <a:r>
              <a:rPr lang="en-US" i="1" dirty="0"/>
              <a:t>moving</a:t>
            </a:r>
            <a:r>
              <a:rPr lang="en-US" i="1" dirty="0">
                <a:solidFill>
                  <a:srgbClr val="C00000"/>
                </a:solidFill>
              </a:rPr>
              <a:t> </a:t>
            </a:r>
            <a:r>
              <a:rPr lang="en-US" i="1" dirty="0"/>
              <a:t>firm-1 out of the “temptation” box and into the “lose-lose” low price box.  </a:t>
            </a:r>
          </a:p>
          <a:p>
            <a:r>
              <a:rPr lang="en-US" sz="2400" dirty="0"/>
              <a:t>But think again --- </a:t>
            </a:r>
            <a:r>
              <a:rPr lang="en-US" sz="2400" i="1" dirty="0"/>
              <a:t>in a “game theory” way </a:t>
            </a:r>
          </a:p>
          <a:p>
            <a:r>
              <a:rPr lang="en-US" sz="2400" dirty="0"/>
              <a:t>Once firm-2’s quick responses are </a:t>
            </a:r>
            <a:r>
              <a:rPr lang="en-US" sz="2400" i="1" dirty="0"/>
              <a:t>anticipated by firm-1</a:t>
            </a:r>
            <a:r>
              <a:rPr lang="en-US" sz="2400" dirty="0"/>
              <a:t>, its incentive to cut price is reduced or eliminated.</a:t>
            </a:r>
          </a:p>
          <a:p>
            <a:pPr lvl="1"/>
            <a:r>
              <a:rPr lang="en-US" i="1" dirty="0"/>
              <a:t>Example:  </a:t>
            </a:r>
            <a:r>
              <a:rPr lang="en-US" i="1" dirty="0">
                <a:solidFill>
                  <a:srgbClr val="C00000"/>
                </a:solidFill>
              </a:rPr>
              <a:t>Why give into “temptation</a:t>
            </a:r>
            <a:r>
              <a:rPr lang="en-US" i="1" dirty="0"/>
              <a:t>” if you will quickly suffer punishment</a:t>
            </a:r>
            <a:br>
              <a:rPr lang="en-US" i="1" dirty="0"/>
            </a:br>
            <a:endParaRPr lang="en-US" sz="2000" i="1" dirty="0"/>
          </a:p>
          <a:p>
            <a:r>
              <a:rPr lang="en-US" sz="2400" dirty="0"/>
              <a:t>This is how facilitating practices function to support successful coordination</a:t>
            </a:r>
          </a:p>
        </p:txBody>
      </p:sp>
      <p:sp>
        <p:nvSpPr>
          <p:cNvPr id="3" name="Slide Number Placeholder 2">
            <a:extLst>
              <a:ext uri="{FF2B5EF4-FFF2-40B4-BE49-F238E27FC236}">
                <a16:creationId xmlns:a16="http://schemas.microsoft.com/office/drawing/2014/main" id="{C0DD356E-6BA3-4E63-8ADF-B282B58CFD20}"/>
              </a:ext>
            </a:extLst>
          </p:cNvPr>
          <p:cNvSpPr>
            <a:spLocks noGrp="1"/>
          </p:cNvSpPr>
          <p:nvPr>
            <p:ph type="sldNum" sz="quarter" idx="12"/>
          </p:nvPr>
        </p:nvSpPr>
        <p:spPr/>
        <p:txBody>
          <a:bodyPr/>
          <a:lstStyle/>
          <a:p>
            <a:fld id="{D1A46641-C912-4986-A142-F89CF75FFF31}" type="slidenum">
              <a:rPr lang="en-US" smtClean="0"/>
              <a:t>6</a:t>
            </a:fld>
            <a:endParaRPr lang="en-US"/>
          </a:p>
        </p:txBody>
      </p:sp>
    </p:spTree>
    <p:extLst>
      <p:ext uri="{BB962C8B-B14F-4D97-AF65-F5344CB8AC3E}">
        <p14:creationId xmlns:p14="http://schemas.microsoft.com/office/powerpoint/2010/main" val="1660724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848B0-84D3-4B78-B2D1-E107A6504753}"/>
              </a:ext>
            </a:extLst>
          </p:cNvPr>
          <p:cNvSpPr>
            <a:spLocks noGrp="1"/>
          </p:cNvSpPr>
          <p:nvPr>
            <p:ph type="title"/>
          </p:nvPr>
        </p:nvSpPr>
        <p:spPr>
          <a:xfrm>
            <a:off x="838200" y="346075"/>
            <a:ext cx="10515600" cy="1325563"/>
          </a:xfrm>
        </p:spPr>
        <p:txBody>
          <a:bodyPr>
            <a:normAutofit/>
          </a:bodyPr>
          <a:lstStyle/>
          <a:p>
            <a:r>
              <a:rPr lang="en-US" sz="2800" dirty="0"/>
              <a:t>Certain Conduct Improves Likelihood of Successful Coordination:</a:t>
            </a:r>
            <a:br>
              <a:rPr lang="en-US" sz="2800" dirty="0"/>
            </a:br>
            <a:r>
              <a:rPr lang="en-US" sz="2800" i="1" dirty="0">
                <a:solidFill>
                  <a:srgbClr val="C00000"/>
                </a:solidFill>
              </a:rPr>
              <a:t>Information Exchanges</a:t>
            </a:r>
          </a:p>
        </p:txBody>
      </p:sp>
      <p:sp>
        <p:nvSpPr>
          <p:cNvPr id="3" name="Content Placeholder 2">
            <a:extLst>
              <a:ext uri="{FF2B5EF4-FFF2-40B4-BE49-F238E27FC236}">
                <a16:creationId xmlns:a16="http://schemas.microsoft.com/office/drawing/2014/main" id="{EFFF8FB5-6770-4EA0-88DD-C4969670C9C7}"/>
              </a:ext>
            </a:extLst>
          </p:cNvPr>
          <p:cNvSpPr>
            <a:spLocks noGrp="1"/>
          </p:cNvSpPr>
          <p:nvPr>
            <p:ph idx="1"/>
          </p:nvPr>
        </p:nvSpPr>
        <p:spPr>
          <a:xfrm>
            <a:off x="838200" y="1671637"/>
            <a:ext cx="10515600" cy="4996291"/>
          </a:xfrm>
        </p:spPr>
        <p:txBody>
          <a:bodyPr>
            <a:normAutofit/>
          </a:bodyPr>
          <a:lstStyle/>
          <a:p>
            <a:r>
              <a:rPr lang="en-US" sz="2400" dirty="0">
                <a:solidFill>
                  <a:srgbClr val="C00000"/>
                </a:solidFill>
              </a:rPr>
              <a:t>Goals</a:t>
            </a:r>
          </a:p>
          <a:p>
            <a:pPr lvl="1"/>
            <a:r>
              <a:rPr lang="en-US" sz="2000" dirty="0"/>
              <a:t>Facilitate reaching agreement on cartel prices</a:t>
            </a:r>
          </a:p>
          <a:p>
            <a:pPr lvl="1"/>
            <a:r>
              <a:rPr lang="en-US" sz="2000" dirty="0"/>
              <a:t>Facilitate quick responses to price changes</a:t>
            </a:r>
          </a:p>
          <a:p>
            <a:r>
              <a:rPr lang="en-US" sz="2400" dirty="0">
                <a:solidFill>
                  <a:srgbClr val="C00000"/>
                </a:solidFill>
              </a:rPr>
              <a:t>Examples </a:t>
            </a:r>
          </a:p>
          <a:p>
            <a:pPr lvl="1"/>
            <a:r>
              <a:rPr lang="en-US" sz="2000" dirty="0"/>
              <a:t>Phone calls, meetings, letters, emails (</a:t>
            </a:r>
            <a:r>
              <a:rPr lang="en-US" sz="2000" i="1" dirty="0"/>
              <a:t>Foley</a:t>
            </a:r>
            <a:r>
              <a:rPr lang="en-US" sz="2000" dirty="0"/>
              <a:t>)</a:t>
            </a:r>
          </a:p>
          <a:p>
            <a:pPr lvl="1"/>
            <a:r>
              <a:rPr lang="en-US" sz="2000" dirty="0"/>
              <a:t>Obtaining price verification from rivals for particular customers (</a:t>
            </a:r>
            <a:r>
              <a:rPr lang="en-US" sz="2000" i="1" dirty="0"/>
              <a:t>Lysine; Container</a:t>
            </a:r>
            <a:r>
              <a:rPr lang="en-US" sz="2000" dirty="0"/>
              <a:t>; </a:t>
            </a:r>
            <a:r>
              <a:rPr lang="en-US" sz="2000" i="1" dirty="0" err="1"/>
              <a:t>Blomkest</a:t>
            </a:r>
            <a:r>
              <a:rPr lang="en-US" sz="2000" i="1" dirty="0"/>
              <a:t>)</a:t>
            </a:r>
          </a:p>
          <a:p>
            <a:pPr lvl="1"/>
            <a:r>
              <a:rPr lang="en-US" sz="2000" dirty="0"/>
              <a:t>Exchange competitively sensitive information (e.g., particularly sales to specific customers, but also prices, sales, capacity) </a:t>
            </a:r>
            <a:r>
              <a:rPr lang="en-US" sz="2000" i="1" dirty="0"/>
              <a:t>(Hardwood)</a:t>
            </a:r>
          </a:p>
          <a:p>
            <a:pPr lvl="1"/>
            <a:r>
              <a:rPr lang="en-US" sz="2000" dirty="0"/>
              <a:t>Provide advance notice of price changes (especially if disclosed solely to competitors, and not also to consumers). (</a:t>
            </a:r>
            <a:r>
              <a:rPr lang="en-US" sz="2000" i="1" dirty="0"/>
              <a:t>Cigarettes; Ethyl)</a:t>
            </a:r>
            <a:r>
              <a:rPr lang="en-US" sz="2000" dirty="0"/>
              <a:t> </a:t>
            </a:r>
          </a:p>
          <a:p>
            <a:pPr lvl="1"/>
            <a:r>
              <a:rPr lang="en-US" sz="2000" dirty="0"/>
              <a:t>Announcing that you will defend market share at all costs (</a:t>
            </a:r>
            <a:r>
              <a:rPr lang="en-US" sz="2000" i="1" dirty="0"/>
              <a:t>Lysine</a:t>
            </a:r>
            <a:r>
              <a:rPr lang="en-US" sz="2000" dirty="0"/>
              <a:t>) </a:t>
            </a:r>
          </a:p>
          <a:p>
            <a:pPr lvl="1"/>
            <a:r>
              <a:rPr lang="en-US" sz="2000" dirty="0"/>
              <a:t>Announcing that price increases will be rolled back if not followed </a:t>
            </a:r>
            <a:endParaRPr lang="en-US" sz="2400" dirty="0"/>
          </a:p>
        </p:txBody>
      </p:sp>
      <p:sp>
        <p:nvSpPr>
          <p:cNvPr id="4" name="Slide Number Placeholder 3">
            <a:extLst>
              <a:ext uri="{FF2B5EF4-FFF2-40B4-BE49-F238E27FC236}">
                <a16:creationId xmlns:a16="http://schemas.microsoft.com/office/drawing/2014/main" id="{2DCF9051-EA7E-4CCB-80F7-EEE44A9353DE}"/>
              </a:ext>
            </a:extLst>
          </p:cNvPr>
          <p:cNvSpPr>
            <a:spLocks noGrp="1"/>
          </p:cNvSpPr>
          <p:nvPr>
            <p:ph type="sldNum" sz="quarter" idx="12"/>
          </p:nvPr>
        </p:nvSpPr>
        <p:spPr/>
        <p:txBody>
          <a:bodyPr/>
          <a:lstStyle/>
          <a:p>
            <a:fld id="{D1A46641-C912-4986-A142-F89CF75FFF31}" type="slidenum">
              <a:rPr lang="en-US" smtClean="0"/>
              <a:t>7</a:t>
            </a:fld>
            <a:endParaRPr lang="en-US"/>
          </a:p>
        </p:txBody>
      </p:sp>
    </p:spTree>
    <p:extLst>
      <p:ext uri="{BB962C8B-B14F-4D97-AF65-F5344CB8AC3E}">
        <p14:creationId xmlns:p14="http://schemas.microsoft.com/office/powerpoint/2010/main" val="500341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848B0-84D3-4B78-B2D1-E107A6504753}"/>
              </a:ext>
            </a:extLst>
          </p:cNvPr>
          <p:cNvSpPr>
            <a:spLocks noGrp="1"/>
          </p:cNvSpPr>
          <p:nvPr>
            <p:ph type="title"/>
          </p:nvPr>
        </p:nvSpPr>
        <p:spPr>
          <a:xfrm>
            <a:off x="771525" y="146050"/>
            <a:ext cx="10515600" cy="1325563"/>
          </a:xfrm>
        </p:spPr>
        <p:txBody>
          <a:bodyPr>
            <a:normAutofit fontScale="90000"/>
          </a:bodyPr>
          <a:lstStyle/>
          <a:p>
            <a:r>
              <a:rPr lang="en-US" sz="3200" dirty="0"/>
              <a:t>Certain Conduct Improves Likelihood of Successful Coordination:</a:t>
            </a:r>
            <a:br>
              <a:rPr lang="en-US" sz="3200" dirty="0"/>
            </a:br>
            <a:r>
              <a:rPr lang="en-US" sz="3200" i="1" dirty="0">
                <a:solidFill>
                  <a:srgbClr val="C00000"/>
                </a:solidFill>
              </a:rPr>
              <a:t>Managing Incentives</a:t>
            </a:r>
          </a:p>
        </p:txBody>
      </p:sp>
      <p:sp>
        <p:nvSpPr>
          <p:cNvPr id="3" name="Content Placeholder 2">
            <a:extLst>
              <a:ext uri="{FF2B5EF4-FFF2-40B4-BE49-F238E27FC236}">
                <a16:creationId xmlns:a16="http://schemas.microsoft.com/office/drawing/2014/main" id="{EFFF8FB5-6770-4EA0-88DD-C4969670C9C7}"/>
              </a:ext>
            </a:extLst>
          </p:cNvPr>
          <p:cNvSpPr>
            <a:spLocks noGrp="1"/>
          </p:cNvSpPr>
          <p:nvPr>
            <p:ph idx="1"/>
          </p:nvPr>
        </p:nvSpPr>
        <p:spPr>
          <a:xfrm>
            <a:off x="676275" y="1385888"/>
            <a:ext cx="9371851" cy="5472112"/>
          </a:xfrm>
        </p:spPr>
        <p:txBody>
          <a:bodyPr>
            <a:normAutofit fontScale="77500" lnSpcReduction="20000"/>
          </a:bodyPr>
          <a:lstStyle/>
          <a:p>
            <a:r>
              <a:rPr lang="en-US" sz="2400" dirty="0">
                <a:solidFill>
                  <a:srgbClr val="C00000"/>
                </a:solidFill>
              </a:rPr>
              <a:t>Building substantial excess capacity </a:t>
            </a:r>
          </a:p>
          <a:p>
            <a:pPr lvl="1"/>
            <a:r>
              <a:rPr lang="en-US" sz="2000" dirty="0"/>
              <a:t>Useful reserve as a punishment threat (</a:t>
            </a:r>
            <a:r>
              <a:rPr lang="en-US" sz="2000" i="1" dirty="0"/>
              <a:t>Lysine</a:t>
            </a:r>
            <a:r>
              <a:rPr lang="en-US" sz="2000" dirty="0"/>
              <a:t>)</a:t>
            </a:r>
          </a:p>
          <a:p>
            <a:r>
              <a:rPr lang="en-US" sz="2400" dirty="0">
                <a:solidFill>
                  <a:srgbClr val="C00000"/>
                </a:solidFill>
              </a:rPr>
              <a:t>Product exchange agreements</a:t>
            </a:r>
          </a:p>
          <a:p>
            <a:pPr lvl="1"/>
            <a:r>
              <a:rPr lang="en-US" sz="2000" dirty="0"/>
              <a:t>Provide a “side payment” mechanism to “true up” profit share agreement </a:t>
            </a:r>
            <a:r>
              <a:rPr lang="en-US" sz="2000" i="1" dirty="0"/>
              <a:t>(</a:t>
            </a:r>
            <a:r>
              <a:rPr lang="en-US" sz="2000" i="1" dirty="0" err="1"/>
              <a:t>Kleen</a:t>
            </a:r>
            <a:r>
              <a:rPr lang="en-US" sz="2000" i="1" dirty="0"/>
              <a:t>??)</a:t>
            </a:r>
          </a:p>
          <a:p>
            <a:r>
              <a:rPr lang="en-US" sz="2400" dirty="0">
                <a:solidFill>
                  <a:srgbClr val="C00000"/>
                </a:solidFill>
              </a:rPr>
              <a:t>Revenue sharing </a:t>
            </a:r>
          </a:p>
          <a:p>
            <a:pPr lvl="1"/>
            <a:r>
              <a:rPr lang="en-US" sz="2000" dirty="0"/>
              <a:t>Reduce or eliminate incentives to cut prices (</a:t>
            </a:r>
            <a:r>
              <a:rPr lang="en-US" sz="2000" i="1" dirty="0"/>
              <a:t>Lysine; Safeway</a:t>
            </a:r>
            <a:r>
              <a:rPr lang="en-US" sz="2000" dirty="0"/>
              <a:t>) </a:t>
            </a:r>
          </a:p>
          <a:p>
            <a:r>
              <a:rPr lang="en-US" sz="2400" dirty="0">
                <a:solidFill>
                  <a:srgbClr val="C00000"/>
                </a:solidFill>
              </a:rPr>
              <a:t>Price simplification/product standardization (i.e., no customization)</a:t>
            </a:r>
          </a:p>
          <a:p>
            <a:pPr lvl="1"/>
            <a:r>
              <a:rPr lang="en-US" sz="2000" dirty="0"/>
              <a:t>Simplify information to enable consensus and aid quick responses to cheating </a:t>
            </a:r>
            <a:r>
              <a:rPr lang="en-US" sz="2000" i="1" dirty="0"/>
              <a:t>(Apple eBooks,  GE/Westinghouse;)</a:t>
            </a:r>
          </a:p>
          <a:p>
            <a:r>
              <a:rPr lang="en-US" sz="2400" dirty="0">
                <a:solidFill>
                  <a:srgbClr val="C00000"/>
                </a:solidFill>
              </a:rPr>
              <a:t>Contractual MFNs or horizontal “No Discounting Agreements” </a:t>
            </a:r>
          </a:p>
          <a:p>
            <a:pPr lvl="1"/>
            <a:r>
              <a:rPr lang="en-US" sz="2000" dirty="0"/>
              <a:t>Prevent more profitable discounts restricted to only a few key customers</a:t>
            </a:r>
          </a:p>
          <a:p>
            <a:pPr lvl="1"/>
            <a:r>
              <a:rPr lang="en-US" sz="2000" dirty="0"/>
              <a:t>Create a “tax” if reduce price</a:t>
            </a:r>
          </a:p>
          <a:p>
            <a:pPr lvl="1"/>
            <a:r>
              <a:rPr lang="en-US" sz="2000" dirty="0"/>
              <a:t>Also informational – across-the-board price increases will be detected more quickly </a:t>
            </a:r>
          </a:p>
          <a:p>
            <a:pPr lvl="1"/>
            <a:r>
              <a:rPr lang="en-US" sz="2000" dirty="0"/>
              <a:t>MFNs </a:t>
            </a:r>
            <a:r>
              <a:rPr lang="en-US" sz="2000" i="1" dirty="0"/>
              <a:t>(GE/Westinghouse; Ethyl; Delta Dental; Apple)</a:t>
            </a:r>
          </a:p>
          <a:p>
            <a:pPr lvl="1"/>
            <a:r>
              <a:rPr lang="en-US" sz="2000" dirty="0"/>
              <a:t>Horizontal no discounting agreement </a:t>
            </a:r>
            <a:r>
              <a:rPr lang="en-US" sz="2000" i="1" dirty="0"/>
              <a:t>(Sugar Institute)</a:t>
            </a:r>
          </a:p>
          <a:p>
            <a:r>
              <a:rPr lang="en-US" sz="2400" dirty="0">
                <a:solidFill>
                  <a:srgbClr val="C00000"/>
                </a:solidFill>
              </a:rPr>
              <a:t>Meeting competition clauses (</a:t>
            </a:r>
            <a:r>
              <a:rPr lang="en-US" sz="2400" dirty="0" err="1">
                <a:solidFill>
                  <a:srgbClr val="C00000"/>
                </a:solidFill>
              </a:rPr>
              <a:t>MCCs</a:t>
            </a:r>
            <a:r>
              <a:rPr lang="en-US" sz="2400" dirty="0">
                <a:solidFill>
                  <a:srgbClr val="C00000"/>
                </a:solidFill>
              </a:rPr>
              <a:t>) in contracts</a:t>
            </a:r>
          </a:p>
          <a:p>
            <a:pPr lvl="1"/>
            <a:r>
              <a:rPr lang="en-US" sz="2000" dirty="0"/>
              <a:t>Contractual commitment to match price cuts </a:t>
            </a:r>
          </a:p>
          <a:p>
            <a:pPr lvl="1"/>
            <a:r>
              <a:rPr lang="en-US" sz="2000" dirty="0"/>
              <a:t>Also informational -- Incentivize customers to report rivals’ price cuts, which enable quick response </a:t>
            </a:r>
            <a:r>
              <a:rPr lang="en-US" sz="2000" i="1" dirty="0"/>
              <a:t>(Retailers; Amazon??)</a:t>
            </a:r>
          </a:p>
          <a:p>
            <a:r>
              <a:rPr lang="en-US" sz="2400" dirty="0">
                <a:solidFill>
                  <a:srgbClr val="C00000"/>
                </a:solidFill>
              </a:rPr>
              <a:t>Mutual Hostages (e.g. vertical relations; small market positions in rivals’ largest markets)</a:t>
            </a:r>
            <a:r>
              <a:rPr lang="en-US" sz="2400" dirty="0"/>
              <a:t> </a:t>
            </a:r>
          </a:p>
          <a:p>
            <a:pPr lvl="1"/>
            <a:r>
              <a:rPr lang="en-US" sz="2000" dirty="0"/>
              <a:t>Permit low cost punishment if rival cheat  </a:t>
            </a:r>
            <a:r>
              <a:rPr lang="en-US" sz="1900" i="1" dirty="0"/>
              <a:t>(Airline hypo; Google &amp; Amazon??)</a:t>
            </a:r>
          </a:p>
          <a:p>
            <a:pPr lvl="1"/>
            <a:endParaRPr lang="en-US" sz="2000" dirty="0"/>
          </a:p>
        </p:txBody>
      </p:sp>
      <p:sp>
        <p:nvSpPr>
          <p:cNvPr id="5" name="TextBox 4">
            <a:extLst>
              <a:ext uri="{FF2B5EF4-FFF2-40B4-BE49-F238E27FC236}">
                <a16:creationId xmlns:a16="http://schemas.microsoft.com/office/drawing/2014/main" id="{A47F2A22-B9CE-4312-8613-DF152B5D92C8}"/>
              </a:ext>
            </a:extLst>
          </p:cNvPr>
          <p:cNvSpPr txBox="1"/>
          <p:nvPr/>
        </p:nvSpPr>
        <p:spPr>
          <a:xfrm>
            <a:off x="8783309" y="2333086"/>
            <a:ext cx="1366074" cy="584775"/>
          </a:xfrm>
          <a:prstGeom prst="rect">
            <a:avLst/>
          </a:prstGeom>
          <a:noFill/>
          <a:ln w="38100">
            <a:solidFill>
              <a:srgbClr val="0070C0"/>
            </a:solidFill>
          </a:ln>
        </p:spPr>
        <p:txBody>
          <a:bodyPr wrap="square" rtlCol="0">
            <a:spAutoFit/>
          </a:bodyPr>
          <a:lstStyle/>
          <a:p>
            <a:r>
              <a:rPr lang="en-US" sz="1600" b="1" u="sng" dirty="0">
                <a:solidFill>
                  <a:schemeClr val="accent1"/>
                </a:solidFill>
              </a:rPr>
              <a:t>Publisher Price Tiers</a:t>
            </a:r>
            <a:endParaRPr lang="en-US" sz="1600" b="1" dirty="0">
              <a:solidFill>
                <a:schemeClr val="accent1"/>
              </a:solidFill>
            </a:endParaRPr>
          </a:p>
        </p:txBody>
      </p:sp>
      <p:cxnSp>
        <p:nvCxnSpPr>
          <p:cNvPr id="7" name="Straight Arrow Connector 6">
            <a:extLst>
              <a:ext uri="{FF2B5EF4-FFF2-40B4-BE49-F238E27FC236}">
                <a16:creationId xmlns:a16="http://schemas.microsoft.com/office/drawing/2014/main" id="{031BD440-A984-435E-B644-2CAF9EB0AFAE}"/>
              </a:ext>
            </a:extLst>
          </p:cNvPr>
          <p:cNvCxnSpPr/>
          <p:nvPr/>
        </p:nvCxnSpPr>
        <p:spPr>
          <a:xfrm flipH="1">
            <a:off x="8301519" y="2917861"/>
            <a:ext cx="390418" cy="3904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26839D6A-E8E7-4526-AE65-641D0A7D5279}"/>
              </a:ext>
            </a:extLst>
          </p:cNvPr>
          <p:cNvSpPr>
            <a:spLocks noGrp="1"/>
          </p:cNvSpPr>
          <p:nvPr>
            <p:ph type="sldNum" sz="quarter" idx="12"/>
          </p:nvPr>
        </p:nvSpPr>
        <p:spPr/>
        <p:txBody>
          <a:bodyPr/>
          <a:lstStyle/>
          <a:p>
            <a:fld id="{D1A46641-C912-4986-A142-F89CF75FFF31}" type="slidenum">
              <a:rPr lang="en-US" smtClean="0"/>
              <a:t>8</a:t>
            </a:fld>
            <a:endParaRPr lang="en-US"/>
          </a:p>
        </p:txBody>
      </p:sp>
    </p:spTree>
    <p:extLst>
      <p:ext uri="{BB962C8B-B14F-4D97-AF65-F5344CB8AC3E}">
        <p14:creationId xmlns:p14="http://schemas.microsoft.com/office/powerpoint/2010/main" val="117496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F6908-99FC-46F7-B121-3896A2553B4E}"/>
              </a:ext>
            </a:extLst>
          </p:cNvPr>
          <p:cNvSpPr>
            <a:spLocks noGrp="1"/>
          </p:cNvSpPr>
          <p:nvPr>
            <p:ph type="title"/>
          </p:nvPr>
        </p:nvSpPr>
        <p:spPr>
          <a:xfrm>
            <a:off x="838200" y="327417"/>
            <a:ext cx="10515600" cy="1325563"/>
          </a:xfrm>
        </p:spPr>
        <p:txBody>
          <a:bodyPr>
            <a:normAutofit/>
          </a:bodyPr>
          <a:lstStyle/>
          <a:p>
            <a:r>
              <a:rPr lang="en-US" sz="3200" dirty="0"/>
              <a:t>Four Legal Approaches to Facilitating Practices </a:t>
            </a:r>
          </a:p>
        </p:txBody>
      </p:sp>
      <p:sp>
        <p:nvSpPr>
          <p:cNvPr id="3" name="Content Placeholder 2">
            <a:extLst>
              <a:ext uri="{FF2B5EF4-FFF2-40B4-BE49-F238E27FC236}">
                <a16:creationId xmlns:a16="http://schemas.microsoft.com/office/drawing/2014/main" id="{C36CABFD-7EEB-4FA7-B88E-B327A25FFC2A}"/>
              </a:ext>
            </a:extLst>
          </p:cNvPr>
          <p:cNvSpPr>
            <a:spLocks noGrp="1"/>
          </p:cNvSpPr>
          <p:nvPr>
            <p:ph idx="1"/>
          </p:nvPr>
        </p:nvSpPr>
        <p:spPr>
          <a:xfrm>
            <a:off x="734505" y="1476832"/>
            <a:ext cx="5717666" cy="5211644"/>
          </a:xfrm>
        </p:spPr>
        <p:txBody>
          <a:bodyPr>
            <a:normAutofit fontScale="92500" lnSpcReduction="20000"/>
          </a:bodyPr>
          <a:lstStyle/>
          <a:p>
            <a:pPr>
              <a:lnSpc>
                <a:spcPct val="110000"/>
              </a:lnSpc>
            </a:pPr>
            <a:r>
              <a:rPr lang="en-US" sz="2000" dirty="0"/>
              <a:t>#1: Facilitating practices may be </a:t>
            </a:r>
            <a:r>
              <a:rPr lang="en-US" sz="2000" dirty="0">
                <a:solidFill>
                  <a:srgbClr val="C00000"/>
                </a:solidFill>
              </a:rPr>
              <a:t>evidence of </a:t>
            </a:r>
            <a:r>
              <a:rPr lang="en-US" sz="2000" u="sng" dirty="0">
                <a:solidFill>
                  <a:srgbClr val="C00000"/>
                </a:solidFill>
              </a:rPr>
              <a:t>per se illegal </a:t>
            </a:r>
            <a:r>
              <a:rPr lang="en-US" sz="2000" dirty="0">
                <a:solidFill>
                  <a:srgbClr val="C00000"/>
                </a:solidFill>
              </a:rPr>
              <a:t>price fixing agreement </a:t>
            </a:r>
            <a:r>
              <a:rPr lang="en-US" sz="2000" dirty="0"/>
              <a:t>(i.e., conduct contrary to independent self-interest)</a:t>
            </a:r>
          </a:p>
          <a:p>
            <a:pPr>
              <a:lnSpc>
                <a:spcPct val="110000"/>
              </a:lnSpc>
            </a:pPr>
            <a:r>
              <a:rPr lang="en-US" sz="2000" dirty="0"/>
              <a:t>#2: Practices adopted by </a:t>
            </a:r>
            <a:r>
              <a:rPr lang="en-US" sz="2000" dirty="0">
                <a:solidFill>
                  <a:srgbClr val="C00000"/>
                </a:solidFill>
              </a:rPr>
              <a:t>horizonal agreement </a:t>
            </a:r>
            <a:r>
              <a:rPr lang="en-US" sz="2000" dirty="0"/>
              <a:t>may violate Section 1 under the </a:t>
            </a:r>
            <a:r>
              <a:rPr lang="en-US" sz="2000" u="sng" dirty="0">
                <a:solidFill>
                  <a:srgbClr val="C00000"/>
                </a:solidFill>
              </a:rPr>
              <a:t>rule of reason </a:t>
            </a:r>
            <a:r>
              <a:rPr lang="en-US" sz="2000" dirty="0"/>
              <a:t>(or, occasionally per se analysis)</a:t>
            </a:r>
          </a:p>
          <a:p>
            <a:pPr lvl="1">
              <a:lnSpc>
                <a:spcPct val="110000"/>
              </a:lnSpc>
            </a:pPr>
            <a:r>
              <a:rPr lang="en-US" sz="1700" dirty="0"/>
              <a:t>Information exchanges.</a:t>
            </a:r>
          </a:p>
          <a:p>
            <a:pPr lvl="1">
              <a:lnSpc>
                <a:spcPct val="110000"/>
              </a:lnSpc>
            </a:pPr>
            <a:r>
              <a:rPr lang="en-US" sz="1700" dirty="0"/>
              <a:t>No discounting agreements; MFNs</a:t>
            </a:r>
          </a:p>
          <a:p>
            <a:pPr lvl="1">
              <a:lnSpc>
                <a:spcPct val="110000"/>
              </a:lnSpc>
            </a:pPr>
            <a:r>
              <a:rPr lang="en-US" sz="1700" dirty="0"/>
              <a:t>Product exchange agreements</a:t>
            </a:r>
          </a:p>
          <a:p>
            <a:pPr lvl="1">
              <a:lnSpc>
                <a:spcPct val="110000"/>
              </a:lnSpc>
            </a:pPr>
            <a:r>
              <a:rPr lang="en-US" sz="1700" dirty="0"/>
              <a:t>Product standardization agreements</a:t>
            </a:r>
          </a:p>
          <a:p>
            <a:pPr>
              <a:lnSpc>
                <a:spcPct val="110000"/>
              </a:lnSpc>
            </a:pPr>
            <a:r>
              <a:rPr lang="en-US" sz="2000" dirty="0"/>
              <a:t>#3: Practices adopted in </a:t>
            </a:r>
            <a:r>
              <a:rPr lang="en-US" sz="2000" dirty="0">
                <a:solidFill>
                  <a:srgbClr val="C00000"/>
                </a:solidFill>
              </a:rPr>
              <a:t>agreements with customers </a:t>
            </a:r>
            <a:r>
              <a:rPr lang="en-US" sz="2000" dirty="0"/>
              <a:t>also may violate Section 1 under the </a:t>
            </a:r>
            <a:r>
              <a:rPr lang="en-US" sz="2000" u="sng" dirty="0">
                <a:solidFill>
                  <a:srgbClr val="C00000"/>
                </a:solidFill>
              </a:rPr>
              <a:t>rule of reason</a:t>
            </a:r>
          </a:p>
          <a:p>
            <a:pPr lvl="1">
              <a:lnSpc>
                <a:spcPct val="110000"/>
              </a:lnSpc>
            </a:pPr>
            <a:r>
              <a:rPr lang="en-US" sz="1700" dirty="0"/>
              <a:t>Price Simplification or Product Standardization</a:t>
            </a:r>
          </a:p>
          <a:p>
            <a:pPr lvl="1">
              <a:lnSpc>
                <a:spcPct val="110000"/>
              </a:lnSpc>
            </a:pPr>
            <a:r>
              <a:rPr lang="en-US" sz="1700" dirty="0"/>
              <a:t>Most-favored nation clauses (MFNs)</a:t>
            </a:r>
          </a:p>
          <a:p>
            <a:pPr lvl="1">
              <a:lnSpc>
                <a:spcPct val="110000"/>
              </a:lnSpc>
            </a:pPr>
            <a:r>
              <a:rPr lang="en-US" sz="1700" dirty="0"/>
              <a:t>Meeting competition clauses (</a:t>
            </a:r>
            <a:r>
              <a:rPr lang="en-US" sz="1700" dirty="0" err="1"/>
              <a:t>MCCs</a:t>
            </a:r>
            <a:r>
              <a:rPr lang="en-US" sz="1700" dirty="0"/>
              <a:t>)</a:t>
            </a:r>
          </a:p>
          <a:p>
            <a:pPr>
              <a:lnSpc>
                <a:spcPct val="110000"/>
              </a:lnSpc>
            </a:pPr>
            <a:r>
              <a:rPr lang="en-US" sz="2000" dirty="0"/>
              <a:t>#4: </a:t>
            </a:r>
            <a:r>
              <a:rPr lang="en-US" sz="2000" dirty="0">
                <a:solidFill>
                  <a:srgbClr val="C00000"/>
                </a:solidFill>
              </a:rPr>
              <a:t>Unilateral conduct </a:t>
            </a:r>
            <a:r>
              <a:rPr lang="en-US" sz="2000" dirty="0"/>
              <a:t>may be an “invitation to collude” under Section 2 or FTC Section 5</a:t>
            </a:r>
          </a:p>
          <a:p>
            <a:pPr>
              <a:lnSpc>
                <a:spcPct val="110000"/>
              </a:lnSpc>
            </a:pPr>
            <a:endParaRPr lang="en-US" sz="2000" dirty="0"/>
          </a:p>
          <a:p>
            <a:pPr lvl="1">
              <a:lnSpc>
                <a:spcPct val="110000"/>
              </a:lnSpc>
            </a:pPr>
            <a:endParaRPr lang="en-US" sz="1600" dirty="0"/>
          </a:p>
        </p:txBody>
      </p:sp>
      <p:sp>
        <p:nvSpPr>
          <p:cNvPr id="4" name="TextBox 3">
            <a:extLst>
              <a:ext uri="{FF2B5EF4-FFF2-40B4-BE49-F238E27FC236}">
                <a16:creationId xmlns:a16="http://schemas.microsoft.com/office/drawing/2014/main" id="{6FB98077-E058-4531-8120-A1252A3115B1}"/>
              </a:ext>
            </a:extLst>
          </p:cNvPr>
          <p:cNvSpPr txBox="1"/>
          <p:nvPr/>
        </p:nvSpPr>
        <p:spPr>
          <a:xfrm>
            <a:off x="7004114" y="1828800"/>
            <a:ext cx="3091994" cy="2246769"/>
          </a:xfrm>
          <a:prstGeom prst="rect">
            <a:avLst/>
          </a:prstGeom>
          <a:noFill/>
          <a:ln w="38100">
            <a:solidFill>
              <a:srgbClr val="0070C0"/>
            </a:solidFill>
          </a:ln>
        </p:spPr>
        <p:txBody>
          <a:bodyPr wrap="square" rtlCol="0">
            <a:spAutoFit/>
          </a:bodyPr>
          <a:lstStyle/>
          <a:p>
            <a:r>
              <a:rPr lang="en-US" sz="2000" b="1" u="sng" dirty="0">
                <a:solidFill>
                  <a:srgbClr val="0070C0"/>
                </a:solidFill>
              </a:rPr>
              <a:t>Practices may involve</a:t>
            </a:r>
          </a:p>
          <a:p>
            <a:r>
              <a:rPr lang="en-US" sz="2000" b="1" dirty="0">
                <a:solidFill>
                  <a:srgbClr val="0070C0"/>
                </a:solidFill>
              </a:rPr>
              <a:t>-  Horizontal agreements</a:t>
            </a:r>
          </a:p>
          <a:p>
            <a:r>
              <a:rPr lang="en-US" sz="2000" b="1" dirty="0">
                <a:solidFill>
                  <a:srgbClr val="0070C0"/>
                </a:solidFill>
              </a:rPr>
              <a:t>-  Vertical agreements</a:t>
            </a:r>
          </a:p>
          <a:p>
            <a:r>
              <a:rPr lang="en-US" sz="2000" b="1" dirty="0">
                <a:solidFill>
                  <a:srgbClr val="0070C0"/>
                </a:solidFill>
              </a:rPr>
              <a:t> -  Unilateral conduct </a:t>
            </a:r>
          </a:p>
          <a:p>
            <a:endParaRPr lang="en-US" sz="2000" b="1" dirty="0">
              <a:solidFill>
                <a:srgbClr val="0070C0"/>
              </a:solidFill>
            </a:endParaRPr>
          </a:p>
          <a:p>
            <a:r>
              <a:rPr lang="en-US" sz="2000" b="1" i="1" dirty="0">
                <a:solidFill>
                  <a:srgbClr val="0070C0"/>
                </a:solidFill>
              </a:rPr>
              <a:t>Agreements may be formal or simply quid-quo-pro</a:t>
            </a:r>
          </a:p>
        </p:txBody>
      </p:sp>
      <p:sp>
        <p:nvSpPr>
          <p:cNvPr id="5" name="Slide Number Placeholder 4">
            <a:extLst>
              <a:ext uri="{FF2B5EF4-FFF2-40B4-BE49-F238E27FC236}">
                <a16:creationId xmlns:a16="http://schemas.microsoft.com/office/drawing/2014/main" id="{0B7469D7-B0FB-420F-8FE8-7D2C763AB18F}"/>
              </a:ext>
            </a:extLst>
          </p:cNvPr>
          <p:cNvSpPr>
            <a:spLocks noGrp="1"/>
          </p:cNvSpPr>
          <p:nvPr>
            <p:ph type="sldNum" sz="quarter" idx="12"/>
          </p:nvPr>
        </p:nvSpPr>
        <p:spPr/>
        <p:txBody>
          <a:bodyPr/>
          <a:lstStyle/>
          <a:p>
            <a:fld id="{D1A46641-C912-4986-A142-F89CF75FFF31}" type="slidenum">
              <a:rPr lang="en-US" smtClean="0"/>
              <a:t>9</a:t>
            </a:fld>
            <a:endParaRPr lang="en-US"/>
          </a:p>
        </p:txBody>
      </p:sp>
    </p:spTree>
    <p:extLst>
      <p:ext uri="{BB962C8B-B14F-4D97-AF65-F5344CB8AC3E}">
        <p14:creationId xmlns:p14="http://schemas.microsoft.com/office/powerpoint/2010/main" val="1257830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otalTime>7650</TotalTime>
  <Words>2991</Words>
  <Application>Microsoft Office PowerPoint</Application>
  <PresentationFormat>Widescreen</PresentationFormat>
  <Paragraphs>336</Paragraphs>
  <Slides>23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Cambria</vt:lpstr>
      <vt:lpstr>Symbol</vt:lpstr>
      <vt:lpstr>Times New Roman</vt:lpstr>
      <vt:lpstr>Office Theme</vt:lpstr>
      <vt:lpstr>  Topic 8  Facilitating Practices  </vt:lpstr>
      <vt:lpstr>Coordination More Likely to Succeed For Certain  Market Conditions (“Structural” Plus Factors)</vt:lpstr>
      <vt:lpstr>PowerPoint Presentation</vt:lpstr>
      <vt:lpstr>How Facilitating Practices Can Solve Cartel Problems</vt:lpstr>
      <vt:lpstr>PowerPoint Presentation</vt:lpstr>
      <vt:lpstr>Facilitating Practices and the “Paradox of Oligopoly Behavior”</vt:lpstr>
      <vt:lpstr>Certain Conduct Improves Likelihood of Successful Coordination: Information Exchanges</vt:lpstr>
      <vt:lpstr>Certain Conduct Improves Likelihood of Successful Coordination: Managing Incentives</vt:lpstr>
      <vt:lpstr>Four Legal Approaches to Facilitating Practices </vt:lpstr>
      <vt:lpstr>PowerPoint Presentation</vt:lpstr>
      <vt:lpstr>Legal Analysis </vt:lpstr>
      <vt:lpstr>US v Container Corp (1969): Information Exchange (p.413)</vt:lpstr>
      <vt:lpstr>What Are the Possible Procompetitive Benefits of  Information Exchanges</vt:lpstr>
      <vt:lpstr>Poor Information Exchange Reasoning by Circuit Courts</vt:lpstr>
      <vt:lpstr>Examples of Other Facilitating Practices</vt:lpstr>
      <vt:lpstr>GE/Westinghouse (1977) (pp.424-25)  Vertical Agreements </vt:lpstr>
      <vt:lpstr>PowerPoint Presentation</vt:lpstr>
      <vt:lpstr>Looking Ahead: Further Analysis of MFNs</vt:lpstr>
      <vt:lpstr>Safeway (9th Cir, 2011) (pp.266-272)  Characterization as a Facilitating Practice, Rather than Price Fixing </vt:lpstr>
      <vt:lpstr>Invitation to Collude: American Airlines (1984) (p.419) Unilateral Conduct – No Agreement</vt:lpstr>
      <vt:lpstr>Auto Dealers Information Exchange Problem: Feedback </vt:lpstr>
      <vt:lpstr>Auto Dealer Info Exchange: Basic Facts</vt:lpstr>
      <vt:lpstr>Typical Distribution of Discounts of List Prices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Facilitating Practices:   -- Information Exchanges   -- MFNs</dc:title>
  <dc:creator>steve salop</dc:creator>
  <cp:lastModifiedBy>Salop, Steve</cp:lastModifiedBy>
  <cp:revision>113</cp:revision>
  <cp:lastPrinted>2021-09-28T12:50:49Z</cp:lastPrinted>
  <dcterms:created xsi:type="dcterms:W3CDTF">2020-04-15T21:17:47Z</dcterms:created>
  <dcterms:modified xsi:type="dcterms:W3CDTF">2025-04-18T12:08:16Z</dcterms:modified>
</cp:coreProperties>
</file>